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BASE PNAP UFSC INTERN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98446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7350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3762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BASE PNAP UFSC INTERN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1143000"/>
          </a:xfrm>
        </p:spPr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0283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5397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7268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19556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5402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2215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5242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206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70CA8-1D9A-4E5F-B2FE-E9495C849767}" type="datetimeFigureOut">
              <a:rPr lang="pt-BR" smtClean="0"/>
              <a:pPr/>
              <a:t>02/10/2013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44454-38F9-4460-A08F-73D0823C0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7284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4" descr="PNAP UFSC CAPA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611560" y="4581128"/>
            <a:ext cx="813235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2060"/>
                </a:solidFill>
                <a:latin typeface="Arial Black" pitchFamily="34" charset="0"/>
                <a:cs typeface="Aharoni" panose="02010803020104030203" pitchFamily="2" charset="-79"/>
              </a:rPr>
              <a:t>Teorias da Administração I</a:t>
            </a:r>
            <a:endParaRPr lang="pt-BR" sz="3200" b="1" dirty="0" smtClean="0">
              <a:solidFill>
                <a:srgbClr val="002060"/>
              </a:solidFill>
              <a:latin typeface="Arial Black" pitchFamily="34" charset="0"/>
              <a:cs typeface="Aharoni" panose="02010803020104030203" pitchFamily="2" charset="-79"/>
            </a:endParaRPr>
          </a:p>
          <a:p>
            <a:pPr algn="ctr"/>
            <a:r>
              <a:rPr lang="pt-BR" sz="3200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Profa</a:t>
            </a:r>
            <a:r>
              <a:rPr lang="pt-BR" sz="32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Andressa </a:t>
            </a:r>
            <a:r>
              <a:rPr lang="pt-BR" sz="3200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Sasaki</a:t>
            </a:r>
            <a:r>
              <a:rPr lang="pt-BR" sz="32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Vasques Pacheco</a:t>
            </a:r>
            <a:endParaRPr lang="pt-BR" sz="3200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998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Programas</a:t>
            </a:r>
            <a:r>
              <a:rPr lang="pt-BR" dirty="0"/>
              <a:t>: são </a:t>
            </a:r>
            <a:r>
              <a:rPr lang="pt-BR" b="1" dirty="0"/>
              <a:t>atividades</a:t>
            </a:r>
            <a:r>
              <a:rPr lang="pt-BR" dirty="0"/>
              <a:t> necessárias para </a:t>
            </a:r>
            <a:r>
              <a:rPr lang="pt-BR" dirty="0" smtClean="0"/>
              <a:t>atingir cada </a:t>
            </a:r>
            <a:r>
              <a:rPr lang="pt-BR" dirty="0"/>
              <a:t>uma das </a:t>
            </a:r>
            <a:r>
              <a:rPr lang="pt-BR" dirty="0" smtClean="0"/>
              <a:t>metas.</a:t>
            </a:r>
          </a:p>
          <a:p>
            <a:r>
              <a:rPr lang="pt-BR" b="1" dirty="0"/>
              <a:t>Estratégias</a:t>
            </a:r>
            <a:r>
              <a:rPr lang="pt-BR" dirty="0"/>
              <a:t>: de acordo com Porter (</a:t>
            </a:r>
            <a:r>
              <a:rPr lang="pt-BR" i="1" dirty="0"/>
              <a:t>apud </a:t>
            </a:r>
            <a:r>
              <a:rPr lang="pt-BR" dirty="0"/>
              <a:t>Maximiano</a:t>
            </a:r>
            <a:r>
              <a:rPr lang="pt-BR" dirty="0" smtClean="0"/>
              <a:t>, 2006a</a:t>
            </a:r>
            <a:r>
              <a:rPr lang="pt-BR" dirty="0"/>
              <a:t>, p. 344) a “estratégia consiste em fazer </a:t>
            </a:r>
            <a:r>
              <a:rPr lang="pt-BR" b="1" dirty="0" smtClean="0"/>
              <a:t>escolhas</a:t>
            </a:r>
            <a:r>
              <a:rPr lang="pt-BR" dirty="0" smtClean="0"/>
              <a:t> e </a:t>
            </a:r>
            <a:r>
              <a:rPr lang="pt-BR" dirty="0"/>
              <a:t>procurar deliberadamente ser </a:t>
            </a:r>
            <a:r>
              <a:rPr lang="pt-BR" dirty="0" smtClean="0"/>
              <a:t>diferente”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2743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Organização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Hierarquia</a:t>
            </a:r>
            <a:r>
              <a:rPr lang="pt-BR" dirty="0"/>
              <a:t>: divide as autoridades de forma vertical</a:t>
            </a:r>
            <a:r>
              <a:rPr lang="pt-BR" dirty="0" smtClean="0"/>
              <a:t>, por </a:t>
            </a:r>
            <a:r>
              <a:rPr lang="pt-BR" dirty="0"/>
              <a:t>nível</a:t>
            </a:r>
            <a:r>
              <a:rPr lang="pt-BR" dirty="0" smtClean="0"/>
              <a:t>.</a:t>
            </a:r>
          </a:p>
          <a:p>
            <a:r>
              <a:rPr lang="pt-BR" b="1" dirty="0" smtClean="0"/>
              <a:t>Amplitude </a:t>
            </a:r>
            <a:r>
              <a:rPr lang="pt-BR" b="1" dirty="0"/>
              <a:t>de controle</a:t>
            </a:r>
            <a:r>
              <a:rPr lang="pt-BR" dirty="0"/>
              <a:t>: refere-se ao número </a:t>
            </a:r>
            <a:r>
              <a:rPr lang="pt-BR" dirty="0" smtClean="0"/>
              <a:t>de colaboradores </a:t>
            </a:r>
            <a:r>
              <a:rPr lang="pt-BR" dirty="0"/>
              <a:t>que estão sob o controle de um gerente.</a:t>
            </a:r>
          </a:p>
        </p:txBody>
      </p:sp>
    </p:spTree>
    <p:extLst>
      <p:ext uri="{BB962C8B-B14F-4D97-AF65-F5344CB8AC3E}">
        <p14:creationId xmlns:p14="http://schemas.microsoft.com/office/powerpoint/2010/main" xmlns="" val="405135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Organograma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12026"/>
            <a:ext cx="6036232" cy="4445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8061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Liderança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Para </a:t>
            </a:r>
            <a:r>
              <a:rPr lang="pt-BR" dirty="0" err="1"/>
              <a:t>Megginson</a:t>
            </a:r>
            <a:r>
              <a:rPr lang="pt-BR" dirty="0"/>
              <a:t> </a:t>
            </a:r>
            <a:r>
              <a:rPr lang="pt-BR" i="1" dirty="0"/>
              <a:t>et al</a:t>
            </a:r>
            <a:r>
              <a:rPr lang="pt-BR" dirty="0"/>
              <a:t>. (1998), a liderança se baseia </a:t>
            </a:r>
            <a:r>
              <a:rPr lang="pt-BR" dirty="0" smtClean="0"/>
              <a:t>na capacidade </a:t>
            </a:r>
            <a:r>
              <a:rPr lang="pt-BR" dirty="0"/>
              <a:t>de uma pessoa influenciar outras para agir de forma </a:t>
            </a:r>
            <a:r>
              <a:rPr lang="pt-BR" dirty="0" smtClean="0"/>
              <a:t>a atingir </a:t>
            </a:r>
            <a:r>
              <a:rPr lang="pt-BR" dirty="0"/>
              <a:t>metas pessoais e organizacionais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Líderes formais e informais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398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Abordagem dos líderes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Autocrático</a:t>
            </a:r>
          </a:p>
          <a:p>
            <a:r>
              <a:rPr lang="pt-BR" dirty="0" smtClean="0"/>
              <a:t>Democrático</a:t>
            </a:r>
          </a:p>
          <a:p>
            <a:r>
              <a:rPr lang="pt-BR" dirty="0" smtClean="0"/>
              <a:t>Liberais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1110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EXECUÇÃO E CONTROLE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Definição de padrões de </a:t>
            </a:r>
            <a:r>
              <a:rPr lang="pt-BR" dirty="0" smtClean="0"/>
              <a:t>controle</a:t>
            </a:r>
          </a:p>
          <a:p>
            <a:r>
              <a:rPr lang="pt-BR" dirty="0"/>
              <a:t>Aquisição de </a:t>
            </a:r>
            <a:r>
              <a:rPr lang="pt-BR" dirty="0" smtClean="0"/>
              <a:t>informações</a:t>
            </a:r>
          </a:p>
          <a:p>
            <a:r>
              <a:rPr lang="pt-BR" dirty="0"/>
              <a:t>Comparação e ação corretiva</a:t>
            </a:r>
          </a:p>
        </p:txBody>
      </p:sp>
    </p:spTree>
    <p:extLst>
      <p:ext uri="{BB962C8B-B14F-4D97-AF65-F5344CB8AC3E}">
        <p14:creationId xmlns:p14="http://schemas.microsoft.com/office/powerpoint/2010/main" xmlns="" val="285922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Níveis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Estratégico</a:t>
            </a:r>
          </a:p>
          <a:p>
            <a:r>
              <a:rPr lang="pt-BR" dirty="0" smtClean="0"/>
              <a:t>Administrativo (tático)</a:t>
            </a:r>
          </a:p>
          <a:p>
            <a:r>
              <a:rPr lang="pt-BR" dirty="0" smtClean="0"/>
              <a:t>Operacional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91059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Referências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TRIGUEIRO, Francisco </a:t>
            </a:r>
            <a:r>
              <a:rPr lang="pt-BR" dirty="0" err="1"/>
              <a:t>Mirialdo</a:t>
            </a:r>
            <a:r>
              <a:rPr lang="pt-BR" dirty="0"/>
              <a:t> Chaves; MARQUES, Neiva de Araújo. </a:t>
            </a:r>
            <a:r>
              <a:rPr lang="pt-BR" b="1" dirty="0"/>
              <a:t>Teorias da Administração I</a:t>
            </a:r>
            <a:r>
              <a:rPr lang="pt-BR" dirty="0"/>
              <a:t>.  Florianópolis : Departamento de Ciências da Administração / UFSC; [Brasília] : CAPES : UAB, 2009.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1785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AGRADEÇO A ATENÇÃO</a:t>
            </a:r>
            <a:r>
              <a:rPr lang="pt-BR" b="1" dirty="0" smtClean="0"/>
              <a:t>!</a:t>
            </a: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852936"/>
            <a:ext cx="7920880" cy="18002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Unidade 3 </a:t>
            </a:r>
            <a:r>
              <a:rPr lang="pt-BR" dirty="0"/>
              <a:t>– Ambientes Organizacionais e da Administração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/>
              <a:t>Unidade 4 </a:t>
            </a:r>
            <a:r>
              <a:rPr lang="pt-BR" dirty="0"/>
              <a:t>– Processo Administrativo </a:t>
            </a:r>
            <a:r>
              <a:rPr lang="pt-BR" dirty="0" smtClean="0"/>
              <a:t>Integrado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78265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Ambiente externo e interno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76872"/>
            <a:ext cx="4032448" cy="4046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1176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AMBIENTE DE TAREFA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Para Silva (2005, p. 56</a:t>
            </a:r>
            <a:r>
              <a:rPr lang="pt-BR" dirty="0" smtClean="0"/>
              <a:t>), [...] </a:t>
            </a:r>
            <a:r>
              <a:rPr lang="pt-BR" dirty="0"/>
              <a:t>a diferença entre o ambiente geral e o ambiente </a:t>
            </a:r>
            <a:r>
              <a:rPr lang="pt-BR" dirty="0" smtClean="0"/>
              <a:t>de tarefas </a:t>
            </a:r>
            <a:r>
              <a:rPr lang="pt-BR" dirty="0"/>
              <a:t>é que o ambiente geral é o limite onde todas </a:t>
            </a:r>
            <a:r>
              <a:rPr lang="pt-BR" dirty="0" smtClean="0"/>
              <a:t>as organizações </a:t>
            </a:r>
            <a:r>
              <a:rPr lang="pt-BR" dirty="0"/>
              <a:t>atuam, e o ambiente das tarefas é aquele </a:t>
            </a:r>
            <a:r>
              <a:rPr lang="pt-BR" dirty="0" smtClean="0"/>
              <a:t>mais imediato</a:t>
            </a:r>
            <a:r>
              <a:rPr lang="pt-BR" dirty="0"/>
              <a:t>, no qual uma organização específica deve operar.</a:t>
            </a:r>
          </a:p>
        </p:txBody>
      </p:sp>
    </p:spTree>
    <p:extLst>
      <p:ext uri="{BB962C8B-B14F-4D97-AF65-F5344CB8AC3E}">
        <p14:creationId xmlns:p14="http://schemas.microsoft.com/office/powerpoint/2010/main" xmlns="" val="96912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Ambiente de tarefa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Clientes</a:t>
            </a:r>
          </a:p>
          <a:p>
            <a:r>
              <a:rPr lang="pt-BR" dirty="0" smtClean="0"/>
              <a:t>Fornecedores</a:t>
            </a:r>
          </a:p>
          <a:p>
            <a:r>
              <a:rPr lang="pt-BR" dirty="0" smtClean="0"/>
              <a:t>Agências </a:t>
            </a:r>
            <a:r>
              <a:rPr lang="pt-BR" dirty="0" smtClean="0"/>
              <a:t>reguladoras (ANATEL, ANEEL, ANCINE, ANAC, </a:t>
            </a:r>
            <a:r>
              <a:rPr lang="pt-BR" dirty="0" smtClean="0"/>
              <a:t>ANTT</a:t>
            </a:r>
            <a:r>
              <a:rPr lang="pt-BR" dirty="0" smtClean="0"/>
              <a:t>, </a:t>
            </a:r>
            <a:r>
              <a:rPr lang="pt-BR" dirty="0" smtClean="0"/>
              <a:t>ANVISA).</a:t>
            </a:r>
            <a:endParaRPr lang="pt-BR" dirty="0" smtClean="0"/>
          </a:p>
          <a:p>
            <a:r>
              <a:rPr lang="pt-BR" dirty="0" smtClean="0"/>
              <a:t>Concorrentes</a:t>
            </a:r>
          </a:p>
          <a:p>
            <a:r>
              <a:rPr lang="pt-BR" dirty="0" smtClean="0"/>
              <a:t>Sindicatos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8225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Planejamento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Administração por objetivos</a:t>
            </a:r>
          </a:p>
          <a:p>
            <a:r>
              <a:rPr lang="pt-BR" dirty="0" smtClean="0"/>
              <a:t>Administração estratégica</a:t>
            </a:r>
          </a:p>
          <a:p>
            <a:r>
              <a:rPr lang="pt-BR" dirty="0"/>
              <a:t>Planejamento é uma ferramenta para analisar </a:t>
            </a:r>
            <a:r>
              <a:rPr lang="pt-BR" dirty="0" smtClean="0"/>
              <a:t>o ambiente </a:t>
            </a:r>
            <a:r>
              <a:rPr lang="pt-BR" dirty="0"/>
              <a:t>externo e interno, reafirmar a missão </a:t>
            </a:r>
            <a:r>
              <a:rPr lang="pt-BR" dirty="0" smtClean="0"/>
              <a:t>da Organização</a:t>
            </a:r>
            <a:r>
              <a:rPr lang="pt-BR" dirty="0"/>
              <a:t>, coletar dados e os transformar </a:t>
            </a:r>
            <a:r>
              <a:rPr lang="pt-BR" dirty="0" smtClean="0"/>
              <a:t>em informações </a:t>
            </a:r>
            <a:r>
              <a:rPr lang="pt-BR" dirty="0"/>
              <a:t>e definir os planos de ação</a:t>
            </a:r>
            <a:r>
              <a:rPr lang="pt-BR" dirty="0" smtClean="0"/>
              <a:t>. (MAXIMINIANO, 2006)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1542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Estratégico</a:t>
            </a:r>
          </a:p>
          <a:p>
            <a:r>
              <a:rPr lang="pt-BR" dirty="0" smtClean="0"/>
              <a:t>Tático </a:t>
            </a:r>
          </a:p>
          <a:p>
            <a:r>
              <a:rPr lang="pt-BR" dirty="0" smtClean="0"/>
              <a:t>Operacional</a:t>
            </a:r>
            <a:endParaRPr lang="pt-BR" dirty="0"/>
          </a:p>
        </p:txBody>
      </p:sp>
      <p:pic>
        <p:nvPicPr>
          <p:cNvPr id="12290" name="Picture 2" descr="http://blogpegg.files.wordpress.com/2012/08/niveis-organizacionais-e-planejamentos1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635896" y="2348880"/>
            <a:ext cx="5040560" cy="3061090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3635896" y="5373216"/>
            <a:ext cx="53078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Fonte: http://blogpegg.files.wordpress.com/2012/08/niveis-organizacionais-e-planejamentos1.jpg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xmlns="" val="169996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Processo planejamento estratégico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Definição da missão, valores e </a:t>
            </a:r>
            <a:r>
              <a:rPr lang="pt-BR" dirty="0" smtClean="0"/>
              <a:t>visão</a:t>
            </a:r>
          </a:p>
          <a:p>
            <a:r>
              <a:rPr lang="pt-BR" dirty="0"/>
              <a:t>Análise da situação </a:t>
            </a:r>
            <a:r>
              <a:rPr lang="pt-BR" dirty="0" smtClean="0"/>
              <a:t>atual</a:t>
            </a:r>
          </a:p>
          <a:p>
            <a:r>
              <a:rPr lang="pt-BR" dirty="0"/>
              <a:t>Análise do </a:t>
            </a:r>
            <a:r>
              <a:rPr lang="pt-BR" dirty="0" smtClean="0"/>
              <a:t>ambiente externo</a:t>
            </a:r>
          </a:p>
          <a:p>
            <a:r>
              <a:rPr lang="pt-BR" dirty="0"/>
              <a:t>Análise do ambiente </a:t>
            </a:r>
            <a:r>
              <a:rPr lang="pt-BR" dirty="0" smtClean="0"/>
              <a:t>interno</a:t>
            </a:r>
          </a:p>
          <a:p>
            <a:r>
              <a:rPr lang="pt-BR" dirty="0" smtClean="0"/>
              <a:t>SWOT - Forças (</a:t>
            </a:r>
            <a:r>
              <a:rPr lang="pt-BR" dirty="0" err="1" smtClean="0"/>
              <a:t>Strengths</a:t>
            </a:r>
            <a:r>
              <a:rPr lang="pt-BR" dirty="0" smtClean="0"/>
              <a:t>), Fraquezas (</a:t>
            </a:r>
            <a:r>
              <a:rPr lang="pt-BR" dirty="0" err="1" smtClean="0"/>
              <a:t>Weaknesses</a:t>
            </a:r>
            <a:r>
              <a:rPr lang="pt-BR" dirty="0" smtClean="0"/>
              <a:t>), Oportunidades (</a:t>
            </a:r>
            <a:r>
              <a:rPr lang="pt-BR" dirty="0" err="1" smtClean="0"/>
              <a:t>Opportunities</a:t>
            </a:r>
            <a:r>
              <a:rPr lang="pt-BR" dirty="0" smtClean="0"/>
              <a:t>) e Ameaças (</a:t>
            </a:r>
            <a:r>
              <a:rPr lang="pt-BR" dirty="0" err="1" smtClean="0"/>
              <a:t>Threats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5617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b="1" dirty="0"/>
              <a:t>Metas</a:t>
            </a:r>
            <a:r>
              <a:rPr lang="pt-BR" dirty="0"/>
              <a:t>: são </a:t>
            </a:r>
            <a:r>
              <a:rPr lang="pt-BR" b="1" dirty="0"/>
              <a:t>alvos</a:t>
            </a:r>
            <a:r>
              <a:rPr lang="pt-BR" dirty="0"/>
              <a:t> a serem atingidos em curto prazo</a:t>
            </a:r>
            <a:r>
              <a:rPr lang="pt-BR" dirty="0" smtClean="0"/>
              <a:t>.</a:t>
            </a:r>
          </a:p>
          <a:p>
            <a:r>
              <a:rPr lang="pt-BR" b="1" dirty="0"/>
              <a:t>Políticas</a:t>
            </a:r>
            <a:r>
              <a:rPr lang="pt-BR" dirty="0"/>
              <a:t>: referem-se a uma colocação dos </a:t>
            </a:r>
            <a:r>
              <a:rPr lang="pt-BR" dirty="0" smtClean="0"/>
              <a:t>objetivos ou </a:t>
            </a:r>
            <a:r>
              <a:rPr lang="pt-BR" dirty="0"/>
              <a:t>intenções na organização como </a:t>
            </a:r>
            <a:r>
              <a:rPr lang="pt-BR" b="1" dirty="0"/>
              <a:t>guias</a:t>
            </a:r>
            <a:r>
              <a:rPr lang="pt-BR" dirty="0"/>
              <a:t> </a:t>
            </a:r>
            <a:r>
              <a:rPr lang="pt-BR" dirty="0" smtClean="0"/>
              <a:t>orientadores da </a:t>
            </a:r>
            <a:r>
              <a:rPr lang="pt-BR" dirty="0"/>
              <a:t>ação administrativa</a:t>
            </a:r>
            <a:r>
              <a:rPr lang="pt-BR" dirty="0" smtClean="0"/>
              <a:t>.</a:t>
            </a:r>
          </a:p>
          <a:p>
            <a:r>
              <a:rPr lang="pt-BR" b="1" dirty="0"/>
              <a:t>Diretrizes</a:t>
            </a:r>
            <a:r>
              <a:rPr lang="pt-BR" dirty="0"/>
              <a:t>: são </a:t>
            </a:r>
            <a:r>
              <a:rPr lang="pt-BR" b="1" dirty="0"/>
              <a:t>princípios</a:t>
            </a:r>
            <a:r>
              <a:rPr lang="pt-BR" dirty="0"/>
              <a:t> estabelecidos </a:t>
            </a:r>
            <a:r>
              <a:rPr lang="pt-BR" dirty="0" smtClean="0"/>
              <a:t>para possibilitar </a:t>
            </a:r>
            <a:r>
              <a:rPr lang="pt-BR" dirty="0"/>
              <a:t>o alcance dos objetivos pretendidos.</a:t>
            </a:r>
          </a:p>
        </p:txBody>
      </p:sp>
    </p:spTree>
    <p:extLst>
      <p:ext uri="{BB962C8B-B14F-4D97-AF65-F5344CB8AC3E}">
        <p14:creationId xmlns:p14="http://schemas.microsoft.com/office/powerpoint/2010/main" xmlns="" val="154684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416</Words>
  <Application>Microsoft Office PowerPoint</Application>
  <PresentationFormat>Apresentação na tela (4:3)</PresentationFormat>
  <Paragraphs>56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Slide 1</vt:lpstr>
      <vt:lpstr>Unidade 3 – Ambientes Organizacionais e da Administração Unidade 4 – Processo Administrativo Integrado</vt:lpstr>
      <vt:lpstr>Ambiente externo e interno</vt:lpstr>
      <vt:lpstr>AMBIENTE DE TAREFA</vt:lpstr>
      <vt:lpstr>Ambiente de tarefa</vt:lpstr>
      <vt:lpstr>Planejamento</vt:lpstr>
      <vt:lpstr>Planos</vt:lpstr>
      <vt:lpstr>Processo planejamento estratégico</vt:lpstr>
      <vt:lpstr>Definições</vt:lpstr>
      <vt:lpstr>Definições</vt:lpstr>
      <vt:lpstr>Organização</vt:lpstr>
      <vt:lpstr>Organograma</vt:lpstr>
      <vt:lpstr>Liderança</vt:lpstr>
      <vt:lpstr>Abordagem dos líderes</vt:lpstr>
      <vt:lpstr>EXECUÇÃO E CONTROLE</vt:lpstr>
      <vt:lpstr>Níveis</vt:lpstr>
      <vt:lpstr>Referências</vt:lpstr>
      <vt:lpstr>AGRADEÇO A ATENÇÃO!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Usuário</cp:lastModifiedBy>
  <cp:revision>35</cp:revision>
  <dcterms:created xsi:type="dcterms:W3CDTF">2013-10-01T21:16:56Z</dcterms:created>
  <dcterms:modified xsi:type="dcterms:W3CDTF">2013-10-02T17:35:35Z</dcterms:modified>
</cp:coreProperties>
</file>