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76B1-59A9-4707-BC69-86FD7CA261E0}" type="datetimeFigureOut">
              <a:rPr lang="pt-BR" smtClean="0"/>
              <a:pPr/>
              <a:t>07/02/2012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717C7-0CBE-498F-8B8B-CDDF2C8FEE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6" name="Espaço Reservado para Número de Slide 3"/>
          <p:cNvSpPr txBox="1">
            <a:spLocks noGrp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871"/>
            <a:fld id="{4F6EFDB5-FE74-4D24-B617-32A7BE9E5915}" type="slidenum">
              <a:rPr lang="pt-BR" sz="1200">
                <a:latin typeface="Calibri" pitchFamily="34" charset="0"/>
              </a:rPr>
              <a:pPr algn="r" defTabSz="914871"/>
              <a:t>1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se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1E7F-E47E-48C7-A114-B74B68EA4A3B}" type="datetimeFigureOut">
              <a:rPr lang="pt-BR" smtClean="0"/>
              <a:pPr/>
              <a:t>07/02/2012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0B6B-3D36-4F06-8CF9-A8F26BEFEC2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base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1E7F-E47E-48C7-A114-B74B68EA4A3B}" type="datetimeFigureOut">
              <a:rPr lang="pt-BR" smtClean="0"/>
              <a:pPr/>
              <a:t>07/02/2012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0B6B-3D36-4F06-8CF9-A8F26BEFEC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1E7F-E47E-48C7-A114-B74B68EA4A3B}" type="datetimeFigureOut">
              <a:rPr lang="pt-BR" smtClean="0"/>
              <a:pPr/>
              <a:t>07/02/2012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0B6B-3D36-4F06-8CF9-A8F26BEFEC2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base slid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magem:IPhone_at_Macworld_(angled_view)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teleco.com.br/imagens/tutimov_fig1a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329642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Disciplina: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Introdução à educação a distância</a:t>
            </a:r>
          </a:p>
          <a:p>
            <a:pPr marL="457200" lvl="1" indent="0">
              <a:buNone/>
            </a:pPr>
            <a:endParaRPr lang="pt-BR" sz="2200" dirty="0" smtClean="0"/>
          </a:p>
          <a:p>
            <a:pPr marL="457200" lvl="1" indent="0">
              <a:buNone/>
            </a:pPr>
            <a:r>
              <a:rPr lang="pt-BR" sz="2200" dirty="0" smtClean="0"/>
              <a:t>Unidade 1 – Organização de Sistemas de Educação a Distância</a:t>
            </a:r>
          </a:p>
          <a:p>
            <a:pPr marL="457200" lvl="1" indent="0">
              <a:buNone/>
            </a:pPr>
            <a:r>
              <a:rPr lang="pt-BR" sz="2200" dirty="0" smtClean="0"/>
              <a:t>Unidade 2 – Educação a Distância: História, Conceitos e Teorias</a:t>
            </a:r>
          </a:p>
          <a:p>
            <a:pPr marL="457200" lvl="1" indent="0">
              <a:buNone/>
            </a:pPr>
            <a:r>
              <a:rPr lang="pt-BR" sz="2200" dirty="0" smtClean="0"/>
              <a:t>Unidade 3 – Educação a Distância: Questões Legais</a:t>
            </a:r>
          </a:p>
          <a:p>
            <a:pPr marL="457200" lvl="1" indent="0">
              <a:buNone/>
            </a:pPr>
            <a:r>
              <a:rPr lang="pt-BR" sz="2200" dirty="0" smtClean="0"/>
              <a:t>Unidade 4 – Os Novos Papéis dos Atores da Educação a Distância</a:t>
            </a:r>
          </a:p>
          <a:p>
            <a:pPr marL="457200" lvl="1" indent="0">
              <a:buNone/>
            </a:pPr>
            <a:r>
              <a:rPr lang="pt-BR" sz="2200" dirty="0" smtClean="0"/>
              <a:t>Unidade 5 – As Mídias na Educação a Distância</a:t>
            </a:r>
            <a:endParaRPr lang="pt-BR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744"/>
            <a:ext cx="8229600" cy="1143000"/>
          </a:xfrm>
        </p:spPr>
        <p:txBody>
          <a:bodyPr/>
          <a:lstStyle/>
          <a:p>
            <a:r>
              <a:rPr lang="pt-BR" sz="4000" dirty="0">
                <a:solidFill>
                  <a:srgbClr val="7030A0"/>
                </a:solidFill>
              </a:rPr>
              <a:t>Visão Microsoft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00306"/>
            <a:ext cx="3757610" cy="3625857"/>
          </a:xfrm>
        </p:spPr>
        <p:txBody>
          <a:bodyPr/>
          <a:lstStyle/>
          <a:p>
            <a:r>
              <a:rPr lang="pt-BR" sz="2400" b="1" dirty="0">
                <a:solidFill>
                  <a:srgbClr val="333399"/>
                </a:solidFill>
              </a:rPr>
              <a:t>1975</a:t>
            </a:r>
          </a:p>
          <a:p>
            <a:r>
              <a:rPr lang="pt-BR" sz="2400" dirty="0"/>
              <a:t>1 computador em cada mesa de trabalho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2500306"/>
            <a:ext cx="3829048" cy="3625857"/>
          </a:xfrm>
        </p:spPr>
        <p:txBody>
          <a:bodyPr/>
          <a:lstStyle/>
          <a:p>
            <a:r>
              <a:rPr lang="pt-BR" sz="2400" b="1" dirty="0">
                <a:solidFill>
                  <a:srgbClr val="333399"/>
                </a:solidFill>
              </a:rPr>
              <a:t>HOJE</a:t>
            </a:r>
          </a:p>
          <a:p>
            <a:r>
              <a:rPr lang="pt-BR" sz="2400" dirty="0"/>
              <a:t>Habilitar pessoas e negócios, através de software, a qualquer hora e em qualquer lugar e com qualquer dispositivo</a:t>
            </a:r>
          </a:p>
        </p:txBody>
      </p:sp>
      <p:pic>
        <p:nvPicPr>
          <p:cNvPr id="169989" name="Picture 5" descr="oc_faq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45497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92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Cenário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0" y="1928802"/>
            <a:ext cx="6472262" cy="4929198"/>
            <a:chOff x="0" y="0"/>
            <a:chExt cx="5760" cy="5280"/>
          </a:xfrm>
        </p:grpSpPr>
        <p:pic>
          <p:nvPicPr>
            <p:cNvPr id="176132" name="Picture 4" descr="figura1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280"/>
            </a:xfrm>
            <a:prstGeom prst="rect">
              <a:avLst/>
            </a:prstGeom>
            <a:noFill/>
          </p:spPr>
        </p:pic>
        <p:sp>
          <p:nvSpPr>
            <p:cNvPr id="176133" name="Rectangle 5"/>
            <p:cNvSpPr>
              <a:spLocks noChangeArrowheads="1"/>
            </p:cNvSpPr>
            <p:nvPr/>
          </p:nvSpPr>
          <p:spPr bwMode="auto">
            <a:xfrm>
              <a:off x="192" y="4848"/>
              <a:ext cx="32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57488" y="2757488"/>
            <a:ext cx="3519487" cy="2576512"/>
            <a:chOff x="1584" y="960"/>
            <a:chExt cx="2688" cy="2352"/>
          </a:xfrm>
        </p:grpSpPr>
        <p:sp>
          <p:nvSpPr>
            <p:cNvPr id="176135" name="Oval 7"/>
            <p:cNvSpPr>
              <a:spLocks noChangeArrowheads="1"/>
            </p:cNvSpPr>
            <p:nvPr/>
          </p:nvSpPr>
          <p:spPr bwMode="auto">
            <a:xfrm>
              <a:off x="1584" y="960"/>
              <a:ext cx="2688" cy="235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25000"/>
                </a:lnSpc>
              </a:pPr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lnSpc>
                  <a:spcPct val="20000"/>
                </a:lnSpc>
              </a:pPr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lnSpc>
                  <a:spcPct val="20000"/>
                </a:lnSpc>
              </a:pPr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pt-BR" sz="3200" b="1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6136" name="Oval 8"/>
            <p:cNvSpPr>
              <a:spLocks noChangeArrowheads="1"/>
            </p:cNvSpPr>
            <p:nvPr/>
          </p:nvSpPr>
          <p:spPr bwMode="auto">
            <a:xfrm>
              <a:off x="1680" y="1056"/>
              <a:ext cx="2496" cy="216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client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place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time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device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network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protocol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bit</a:t>
              </a:r>
            </a:p>
            <a:p>
              <a:pPr algn="ctr"/>
              <a:r>
                <a:rPr lang="pt-BR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Any Format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571876"/>
            <a:ext cx="2667000" cy="236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730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71472" y="1285868"/>
            <a:ext cx="8229600" cy="642934"/>
          </a:xfrm>
        </p:spPr>
        <p:txBody>
          <a:bodyPr/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Convergência Digital</a:t>
            </a:r>
          </a:p>
        </p:txBody>
      </p:sp>
      <p:sp>
        <p:nvSpPr>
          <p:cNvPr id="173065" name="Rectangle 1033"/>
          <p:cNvSpPr>
            <a:spLocks noChangeArrowheads="1"/>
          </p:cNvSpPr>
          <p:nvPr/>
        </p:nvSpPr>
        <p:spPr bwMode="auto">
          <a:xfrm>
            <a:off x="857224" y="2060848"/>
            <a:ext cx="7924800" cy="424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3399"/>
                </a:solidFill>
                <a:latin typeface="+mj-lt"/>
              </a:rPr>
              <a:t>Convergência Digital: </a:t>
            </a:r>
            <a:r>
              <a:rPr lang="pt-BR" dirty="0" smtClean="0">
                <a:latin typeface="+mj-lt"/>
              </a:rPr>
              <a:t>representar,processar, transmitir </a:t>
            </a:r>
            <a:r>
              <a:rPr lang="pt-BR" dirty="0">
                <a:latin typeface="+mj-lt"/>
              </a:rPr>
              <a:t>e armazenar qualquer tipo de informação de uma única forma: </a:t>
            </a:r>
            <a:r>
              <a:rPr lang="pt-BR" dirty="0" smtClean="0">
                <a:latin typeface="+mj-lt"/>
              </a:rPr>
              <a:t>digital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800" b="1" dirty="0" smtClean="0">
                <a:solidFill>
                  <a:srgbClr val="0000CC"/>
                </a:solidFill>
                <a:latin typeface="+mj-lt"/>
              </a:rPr>
              <a:t>Digitalização </a:t>
            </a:r>
            <a:r>
              <a:rPr lang="pt-BR" sz="1800" b="1" dirty="0">
                <a:solidFill>
                  <a:srgbClr val="0000CC"/>
                </a:solidFill>
                <a:latin typeface="+mj-lt"/>
              </a:rPr>
              <a:t>de conteúdo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Crescente oferta de banda de comunicação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Aumento do poder de processamento e armazenamento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Universalização do acesso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Evolução da Internet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Mobilidade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latin typeface="+mj-lt"/>
              </a:rPr>
              <a:t>aplicações mais complexas e conectadas em rede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BR" sz="1600" dirty="0">
                <a:latin typeface="+mj-lt"/>
              </a:rPr>
              <a:t>união de várias tecnologias em um único equipamento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600" b="1" i="1" dirty="0">
                <a:solidFill>
                  <a:srgbClr val="003399"/>
                </a:solidFill>
                <a:latin typeface="+mj-lt"/>
              </a:rPr>
              <a:t>palmtops e celulares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600" b="1" i="1" dirty="0">
                <a:solidFill>
                  <a:srgbClr val="003399"/>
                </a:solidFill>
                <a:latin typeface="+mj-lt"/>
              </a:rPr>
              <a:t>TVs e </a:t>
            </a:r>
            <a:r>
              <a:rPr lang="pt-BR" sz="1600" b="1" i="1" dirty="0" smtClean="0">
                <a:solidFill>
                  <a:srgbClr val="003399"/>
                </a:solidFill>
                <a:latin typeface="+mj-lt"/>
              </a:rPr>
              <a:t>computadores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600" b="1" i="1" dirty="0" err="1" smtClean="0">
                <a:solidFill>
                  <a:srgbClr val="003399"/>
                </a:solidFill>
                <a:latin typeface="+mj-lt"/>
              </a:rPr>
              <a:t>Ipad</a:t>
            </a:r>
            <a:endParaRPr lang="pt-BR" sz="1600" b="1" i="1" dirty="0">
              <a:solidFill>
                <a:srgbClr val="003399"/>
              </a:solidFill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t-BR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73067" name="Picture 1035" descr="iPhone: terminal convergente">
            <a:hlinkClick r:id="rId3" tooltip="iPhone: terminal convergent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08743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1027" descr="http://www.teleco.com.br/imagens/tutimov_fig1a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2976" y="1994013"/>
            <a:ext cx="6715172" cy="4292507"/>
          </a:xfrm>
          <a:prstGeom prst="rect">
            <a:avLst/>
          </a:prstGeom>
          <a:noFill/>
        </p:spPr>
      </p:pic>
      <p:sp>
        <p:nvSpPr>
          <p:cNvPr id="233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1191932"/>
            <a:ext cx="8229600" cy="796908"/>
          </a:xfrm>
        </p:spPr>
        <p:txBody>
          <a:bodyPr/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Convergência Digital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7286644" y="290578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Mudança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Organizacional </a:t>
            </a:r>
          </a:p>
        </p:txBody>
      </p:sp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3630507" y="5227702"/>
            <a:ext cx="545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Crise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2910" y="3948070"/>
            <a:ext cx="1738951" cy="1110370"/>
            <a:chOff x="96" y="2208"/>
            <a:chExt cx="1200" cy="951"/>
          </a:xfrm>
        </p:grpSpPr>
        <p:sp>
          <p:nvSpPr>
            <p:cNvPr id="377860" name="Text Box 4"/>
            <p:cNvSpPr txBox="1">
              <a:spLocks noChangeArrowheads="1"/>
            </p:cNvSpPr>
            <p:nvPr/>
          </p:nvSpPr>
          <p:spPr bwMode="auto">
            <a:xfrm>
              <a:off x="96" y="2208"/>
              <a:ext cx="120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Transformações</a:t>
              </a:r>
            </a:p>
          </p:txBody>
        </p:sp>
        <p:pic>
          <p:nvPicPr>
            <p:cNvPr id="37786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2439"/>
              <a:ext cx="4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232" y="5517300"/>
            <a:ext cx="1043371" cy="8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43867" y="1714488"/>
            <a:ext cx="1056413" cy="860507"/>
            <a:chOff x="3409" y="295"/>
            <a:chExt cx="729" cy="737"/>
          </a:xfrm>
        </p:grpSpPr>
        <p:sp>
          <p:nvSpPr>
            <p:cNvPr id="377864" name="Text Box 8"/>
            <p:cNvSpPr txBox="1">
              <a:spLocks noChangeArrowheads="1"/>
            </p:cNvSpPr>
            <p:nvPr/>
          </p:nvSpPr>
          <p:spPr bwMode="auto">
            <a:xfrm>
              <a:off x="3409" y="295"/>
              <a:ext cx="697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Inovação</a:t>
              </a:r>
            </a:p>
          </p:txBody>
        </p:sp>
        <p:pic>
          <p:nvPicPr>
            <p:cNvPr id="37786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8" y="552"/>
              <a:ext cx="7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1964513" y="4788729"/>
            <a:ext cx="1391161" cy="8406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 flipV="1">
            <a:off x="4329487" y="5461256"/>
            <a:ext cx="1947625" cy="392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6471187" y="4706997"/>
            <a:ext cx="1019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Capital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Intelectual </a:t>
            </a:r>
          </a:p>
        </p:txBody>
      </p:sp>
      <p:pic>
        <p:nvPicPr>
          <p:cNvPr id="3778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344" y="5181036"/>
            <a:ext cx="807164" cy="9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70" name="Line 14"/>
          <p:cNvSpPr>
            <a:spLocks noChangeShapeType="1"/>
          </p:cNvSpPr>
          <p:nvPr/>
        </p:nvSpPr>
        <p:spPr bwMode="auto">
          <a:xfrm flipV="1">
            <a:off x="7529157" y="4340378"/>
            <a:ext cx="626022" cy="151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pic>
        <p:nvPicPr>
          <p:cNvPr id="37787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157" y="3443675"/>
            <a:ext cx="1043371" cy="8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73" name="Line 17"/>
          <p:cNvSpPr>
            <a:spLocks noChangeShapeType="1"/>
          </p:cNvSpPr>
          <p:nvPr/>
        </p:nvSpPr>
        <p:spPr bwMode="auto">
          <a:xfrm flipH="1" flipV="1">
            <a:off x="6555344" y="2490929"/>
            <a:ext cx="834697" cy="1345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 flipH="1" flipV="1">
            <a:off x="6137996" y="2659061"/>
            <a:ext cx="208674" cy="2465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74646" y="1991204"/>
            <a:ext cx="1112929" cy="835988"/>
            <a:chOff x="1084" y="532"/>
            <a:chExt cx="768" cy="716"/>
          </a:xfrm>
        </p:grpSpPr>
        <p:sp>
          <p:nvSpPr>
            <p:cNvPr id="377876" name="Text Box 20"/>
            <p:cNvSpPr txBox="1">
              <a:spLocks noChangeArrowheads="1"/>
            </p:cNvSpPr>
            <p:nvPr/>
          </p:nvSpPr>
          <p:spPr bwMode="auto">
            <a:xfrm>
              <a:off x="1084" y="532"/>
              <a:ext cx="766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Crescimento</a:t>
              </a:r>
            </a:p>
          </p:txBody>
        </p:sp>
        <p:pic>
          <p:nvPicPr>
            <p:cNvPr id="377877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2" y="816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7878" name="Line 22"/>
          <p:cNvSpPr>
            <a:spLocks noChangeShapeType="1"/>
          </p:cNvSpPr>
          <p:nvPr/>
        </p:nvSpPr>
        <p:spPr bwMode="auto">
          <a:xfrm flipH="1">
            <a:off x="3286116" y="2266754"/>
            <a:ext cx="1947625" cy="22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 flipH="1">
            <a:off x="1616723" y="2939280"/>
            <a:ext cx="695581" cy="1064834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pt-BR" sz="1600"/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 flipH="1" flipV="1">
            <a:off x="4746835" y="4340378"/>
            <a:ext cx="1391161" cy="8406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/>
            <a:endParaRPr lang="pt-BR" sz="1600"/>
          </a:p>
        </p:txBody>
      </p:sp>
      <p:sp>
        <p:nvSpPr>
          <p:cNvPr id="377883" name="Line 27"/>
          <p:cNvSpPr>
            <a:spLocks noChangeShapeType="1"/>
          </p:cNvSpPr>
          <p:nvPr/>
        </p:nvSpPr>
        <p:spPr bwMode="auto">
          <a:xfrm flipV="1">
            <a:off x="5233741" y="2659061"/>
            <a:ext cx="278232" cy="95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/>
            <a:endParaRPr lang="pt-BR" sz="1600"/>
          </a:p>
        </p:txBody>
      </p:sp>
      <p:pic>
        <p:nvPicPr>
          <p:cNvPr id="377887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5592" y="3566272"/>
            <a:ext cx="1043371" cy="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89" name="Text Box 33"/>
          <p:cNvSpPr txBox="1">
            <a:spLocks noChangeArrowheads="1"/>
          </p:cNvSpPr>
          <p:nvPr/>
        </p:nvSpPr>
        <p:spPr bwMode="auto">
          <a:xfrm>
            <a:off x="4203153" y="3308515"/>
            <a:ext cx="973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Tecnologia</a:t>
            </a: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 flipV="1">
            <a:off x="2242745" y="3723895"/>
            <a:ext cx="626022" cy="672527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sz="1600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3286116" y="3667851"/>
            <a:ext cx="695581" cy="728571"/>
          </a:xfrm>
          <a:prstGeom prst="curvedLeftArrow">
            <a:avLst>
              <a:gd name="adj1" fmla="val 26000"/>
              <a:gd name="adj2" fmla="val 52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sz="1600"/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Cíclico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491880" y="2564904"/>
            <a:ext cx="4464496" cy="1109865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Necessidade de formação continuada.</a:t>
            </a:r>
          </a:p>
        </p:txBody>
      </p:sp>
      <p:pic>
        <p:nvPicPr>
          <p:cNvPr id="13314" name="Picture 2" descr="http://2.bp.blogspot.com/--nC5aHMXMAQ/TWP9HJLiOyI/AAAAAAAAAcE/wDy-BhL73fo/s1600/forma%25C3%25A7%25C3%25A3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6" y="1484784"/>
            <a:ext cx="2915862" cy="2791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6" name="AutoShape 4" descr="data:image/jpg;base64,/9j/4AAQSkZJRgABAQAAAQABAAD/2wCEAAkGBhQSERUTEhQWFRQWGBgXFxgYFhUdFxgYGhgYFRwYHBwXHCceFxwkHBwcHy8gIycpLCwsFx4xNTAqNSYrLCkBCQoKDgwOGg8PGikkHx8sKSksKSwqLCwpKSkpKSkpKSwsLCkpKSwpLCwsLCwsLCkpLCksKSkpKSwsLCksLCwsKf/AABEIALwA1QMBIgACEQEDEQH/xAAcAAACAgMBAQAAAAAAAAAAAAAFBgQHAAIDAQj/xABEEAACAAMFBQUFBQYGAgIDAAABAgADEQQFEiExBiJBUWEHE3GBsTKRocHRFCNCUvAzYnKCkuEVQ6KywvEkU5PSFzRU/8QAGgEAAwEBAQEAAAAAAAAAAAAAAgMEAQAFBv/EACcRAAICAgICAgEEAwAAAAAAAAABAhEDIRIxBEEiUTITQnGBFCNh/9oADAMBAAIRAxEAPwB4wRrNdVFWYKOZIA+MUxattLZN1nOBySij/TAqa0xzVyzHmxJ9YdxF0XNa9r7HL9qehPJd4/6YCWztNs4/Zy5j+NFHxqfhFay7NzNIkLZl5wXE2hjvPtQtA9iSijgalj8h8IWbZtzbJvtT2Uckoo/05xvPlgqciaCBgkgfhgJKjUcXnvMNGZmJIG8STmQNSYs3ZiR9+nSp9wMVzY96ZLFMu8X4GvyiybmtqSXxO1N1gozJJpkABC/YxbWjy6P/ANG1TBq5mEfzO31hREhzDhIs0yVd7S3ARSoPeE1xEUyCrUipFKnnCtMs7j2suUNxzi+mC4NdnD7M3OId6SSE9rjBEyubCBt8yhhUYuPKGPoEFGXTPFX/AKidcV1ic+Fq0Ck5HjUAfOIDSxzJ8oYtk5dHc8lUe8kwqKuQT1HRIGxatUoZpANK0Uio/lrEabsYRo5H8Uoj4xb+xN247IGyBMyZqK13z1g011quuDQ0yIPwh3GJG/IlFnz4+yr/AIZks+8Ro2y07gEPg31EXtM2SlE5oKHMUZx6mkQ22Jk5bpBJ4FfmKxnCBv8Alf8ACk/8FtQy7smn5WU/OPClpGWCcD4NFzTdhpY/E68OGsCb6uJZLyQrE4g9ak54cOdOGZjHiX2Mj5Kk6KpNvnr7Qf8AmT6iN5W0UxTlhB/hFfSLks+yYaSswzCgYcaU1I4wHvrZJ1KETAZbA7wRTUjhmTCW4rsdGbk6EWR2hWhfxfE/WJkrtPnjXPz+oidetyNLahlI4w4sXdrmCKgkAVU9Ii2a5ZMwkNKTQaAj0MbFp6TNeu0d5fas/FP9v9oL3P2gfaS8vBSkt2ryoPEwmbTXLKkopRaE14nh4mOuwlmdvtLS0LsJJAUDMlmUegMG04umYuLV0Y1pEZEo3La//wCOb/SPrGQVnWgYGjKGMqY5NOUasPWNMOyDPWJCnhA6XaMRpLRnPIAn4Cpg5YNlLxnUwWZkHNwF/wBxrGckYQLW1FYAEmkCxiGZoviRD9Z+yO1PnaLTLljktWPyEEJfZtdkjO0T3mH95wo9w+sA9nWitLnmYrRL6MT7lMGr7t4VqrWooK9OIHKupMPljvm6JDYbPJls4BzC4j/U31hCvyejzpjy1yYlgMjkxqKdBnpE2b0VeOm70Omw+1Up2WXPXEiDGoOmMCuQOo4Dx6xYLPYbS2B0Ul6g5fiCBmFRxAI90UhsvYXmzlCIQRmxPIZnx1iz7nu4Su9tM5ikqWCBShfExwmZQVzzCge/WI3aloonFVbE609l1uMx8M2QkvE2CrEthqcNaDWlI2HZDOP7S2yx4IT6kRFn33aGJ+/alTThlwgBe94zsVO/elOZj1tpbPM2S9sdi0sSyyLSZzOxFKAAACtcjHuytnqswkVGJR7l/vC6xYkYnZv4iT6w5bLzFSzMSfaZz7qAekZB/MY18C19hlw2CR1BPvYmJdtGFlX91z7yDHPZ2WEssgcpUv4ipgjbDuHqVHvIg06Z5kt2D9oLPiRBimpTjKah049IFLd7MGPfzKE0BcA4C3LMVPDzgzfD7wXEUJBAOQ6VBOQIgXZLwQlpbzMRSZq5ANQcqYdRkDyzgL0dT9Bu5bORLCuQ5GWKmo8OHKEbbGbW0yxylufewHyiwrIdyvOp9+cVltQa2pgNRKTXqzV9IKIyH5IcLbd5Nis5Wu4gJFK+0oqfIwFvS7ZySDMwHCqlwcsmw5kgaDj74JTdqpTWNpamjBQgB4gUBPLnBsX5IaSVM1M0oQWGe7QjPWJuL5WXqVRoQrHbUElZ64SQxxUGoJyBJPKnDhSBd5XSJU9pks1kzQXSmimucvoR6EREsdnPfjdCy6EAZHIaV5HiPOCF4vUAD2anLrkPpDsXj8fk2blycloR9uZmcteS+piZsLbms1nnzl9ovLQe5mMCdtX+/oOAUepgjdcml3L+/OY+SqB84OX5gRXxDp7QZ36rGQsmzHpGQQXFDhZexumdqtg6iWv/ACf6RPGz9y2T2qTWH53LfAZQjWq9J0wkvMdvEmIoQmA4gUWP/wDkSzSBhssgAfuqqiB1q7RbQ/shUHmTCdLs56RKly6cYLijqR7fu0dpZTWc2tMjT0hYmz2JqxJPUk+sGb4C4RU8YEy1VmAAhc3QcYttJHS6XwmYx0KYa+Jz+AjrJtZd1VuACjhujgIJ3bcv2hhLUhQBXStB9YM2jZaz2YM+MuZRo6OAcWIVWmGhXEMw1efKIJ5Ez3MfjOEVEK3DYESWMb5sRhrwOnDX9GOu0d8juRZJUtpYVqzCxG8RoBQnLjWsRrpvCRMtFnWRLcbrLNEyhzFHUjgQMJ4cYm7f2AB0mjLFVSOozB92XkI7xq57F+XjrHaFXDAG8x94c+UHJcosaAEmGjYHYOXMtLTLYAw1SUdGPNvD8vHyj0Mk0tM8mOKUlaWitJC1MWRIudVsYKkeyTwzJr8zBvansqm2ie02S1nloFCy5ayymQqc8IoWJPtdBEQ3VMs6SpU4gEd1joagDEK6dKxmJp2Dl+MVRZUiyAKi8AoHuFI9tKDdH7w+GcDF2qs7f5icNXUesdf8WlMykOtK1O8CNMtDBU7PNbQE26spcyuWPCTlRa0H1PlEKXciSbTJwEkHFUHXdUmsMd7WKTagqvMyUk0VlqcqRH2YubCO9mlnmHEoLEnClcgK8+Mb0gr12FrJOrJbIimJcxStOI6RWt7yy1vmHgAif6VP/IxaFpylt4RVV5zW7+0MPzvTxUBB/tjvQWL8/wCgql5AO692joCQlVWq8BmRnn/aILUzUriJqzUAyoRWlNNY53RJmbocFiQK4AGepOXiSAWJgjatnzIOId6xYZ4gDQVLVJUcSa+MRY1NWmz1agns0tdklOsvAmBm0XexFTWjGpotSNKecDb0lqhVVUqQKMCSd7FTjpDNYbP3k4d5Qy1YuW0NZYoq86DPLSg5wubSzqzzTpT4msPxSblQGaMUrRWG1E3FaX/ip7gBDGBgsdlXmruf5nNPgIUb0m4pzHmSfiYdb3l4RJT8kiUPMqGPrDe5sWukDS0ZGpWMgzTQN0jXFGFI2wRwJ4jVOsSpccJUukSAKCOOBV8fhHj8ohWNd401p9IOT0VhRhWBUlQGcgaZfr3QjNqLKPGV5UTrtvZpMwMMwDmOnSLOsFvxOgQrWamIkDPdyU+AGWcVJLWpgzZb+aXNQgsBLBSqGjYSc6Ygcj+qR5skfSR6LTWzTA4LYXz9obpB03lOXmPdxiLtLdqzu7xE0BOnUUHlUjPoY57O2+WZRYMSCaipaorqCGJocuGWkQr9vYy2lmm62MnqTTSumvwjoXfx7FZFH9/Rkmwy5JaqgAAiuh3QpY5/vVp4dYXL125IykNhYUoQOOWeZyjW9L2ecSWOWeXDnCa1Irj477m9nmZvOVcMS0Ntn7TrfobQaDkFBPiaVjZ9u5rVLjEx1Jb6iE+PGP6rD4px6PNck+xqO2Z/9Vf5x/eNztoh9qzk/wDxn1pCLZg86aJaHNjRamgr4mCszZC2r/l18GU/ON5yO4xGqXtfZ+MucngD/wAGjvL21kD2Zs1D1D/MGEZ7kti6yZnkK+kcXk2hdZcweKN9IL9RgPHFllydugRlbfJj9RHObb5bBvvpbsxZjvJUliWPHmYrN7U41HvH1EaG081U+QjefqjFjSdotqw33MRZoVaMzDC4KmiUoQKHKvpG13X9OlTMZxEnjmTFQ/aVH4QPCojul6uNHmAdHb6wCcRjtl/S9vGYCuvFSMj4fQwrX/eRmzXmngnLkuXhFbNbrUoFWngaioNPisattFaKEGaTUEGqroYJOKAcWyKi45oH5iB7z/eHzaR//JcD8JC/0gCE/ZWRjtshTnWYlfAEH5Qz3pNxTpjc3b1MdDbbDIWPpGRhMZDDTQxniY3Kx5hgQaNR0rBm79l7VOFZdnmsDxwkL72oIJ7JzhIRpuFS7ZKxUEoARmtdDXiIO7X9p8yy3fKCNW0za7xzKpUjF/FoB58oVLLTpBKDE+07NvJmCXaXlyTqQXV3A/gQlqnllAG8bs7okBsYc4gwV18iHANR+jA27NoWSbjffq2Jic2Y8anr84bLFKk2jH9nfeJr3c47pxCpCkUoQSKUpWkTZZyfZb46jB8kBLule050RS3mNPjSOMr9ZQf2vsYs0lTgVZhbDMCk5DJlIqdD8oDXdedmNA1mmO3MOwqfAfKJ0rVnsLPBexs2RviTJqs4EioIPLoRxiTtnaw7y8B3cJI8Cf7QX2WuEzQD9mSyoTkXVi7dFDAEeJPlCNe0897MDtUqzLU5ZKxAy4aQ7xo/K/oh87PCUeMTSY+WZgVapCnTXpHafa1AzYe8RCmXjL/MI9FtHikeZLp1jhaJ9FPujtMvNOp8og2y2BhQCFujkiPImlWDAkEEEEGhFM8jB2RtfOX/ADZnmEb1AhfAj1jC7DG+TtzMAzmIejSmHxUxLl7fNx7o+Duv+5TCKRHkbyZxYS7bK3tID4TJZ/3ARh2gs76yK/ySm9DFex6iEkACpOQAGZPKO5HFo7O7PWW3zTLWUEoKszS2AA04HMmGe39h9np9wwZgPZbEtfAgkfrWFrYKwfY1E1gQzCszOhA4IP1zhwu/b5JtFTECS2LjQDME149PHlCHld6HfpaJ2y8uYkjuJ6MryGMvervIM0YH8Qw0FeYMT513ym9qWjeKKfURNtFrbut8KaNRWU1GE5Dhlx90cWijHNTRHkg4yBE647NLrNWRKV0DEMEUEGh0oIqWZNJJMWvtha+7sNocaiW1PE5R88G8pn5zB8lE2A2GaYyFP/Epn5zHkdzQ0cTWpjUAwMm7QINAW+HrGt3Xq86fLRQAGdQfCtT8KxjkkcPjyyklEA3sIAHHEeHxhF26nE2tkNdwBc+QA/784Ytq72aXNUI1Cq1ryJ/t6whW21tMdmY4idSamvWphCj7Gt6o5ytYfuzm43aarFasN5Qcq1rTXxr5Qp7P2ZXfezpnThzJPSkWZYNo7LJKzCKS9USUrVNDXVjz6+kIyyv4lGGFKzftIuNqSSxzJCTABklBugHjlUeMFrpwoEoMIyApwyA9I0W95d4Sp5XHU592wFVYZphI1G7ThxiXclg7ymmQHGhqcq+UIWlRTmg4pWM9nn1wdSuvTOKc2s7NprTps2zP3mJ3bA26+bE0HBtdMjFzyrOA4UsARQ0J6wItFmwuehJHvrFHj+zzMzPmt0oSDkQaHxjyLLvXslnTLTOdZktJbzGZfaJwscWgHXnEq7uw/GaNaCeeFAAPNiYrpieSKrSWWyAJPQV9I1MfTOz2xNlsEoy5S43b25rgF240/dXoI53nsxZpw+8kS26lRX36xlAvJTPmoRhi8rR2VWF9JTqf3Hb0NRAy09hAYVkzZq04TJasPepU/AxgSmmVCTlSPIebd2P21f2ZlTR+6+E+5wIXrdsbbZP7SyzgOYQsPelRHBJpgcxOuOU7WmUJdQ2MUI4UzJ91Yglc6cYNXbdjArMSYVcHEpGoI5GBl0HBWyzLUe7DCow51rwEKM2d3LhwDQM1RlUZFTmPE9IO2S8Xnik5RjOXs7rU400ByrA29bP3pCrka0yGteg1iRPi6Z6XFNWNuyV9zbQqydUDBi2WLAN6h68POHcmOGw+xSWayAEMJrgFi1Kg8FoNB01zziVarOUYq3/fWLMNUeV5DuQv7Y3Y1oskySjBS9BU6UqCfSKxPZJN/wDen9LfWLftjZCIjEQ5pMVFtIqsdkk3/wB6f0t9Y9izy3SMjOKC5MA3L2ASlANrns54rKAVf6mBY+QWC957B2CxyTMlSArrTC5ZywJNNSaUpWHyy2gviqVNDlhxEUoNSRRjnqMuHAwk9qdpK2RgK519NfeRHlynKU0rK4pFFX5eRmzWbmTTw0HwgUY7TI5x6VE7ZPuWS8yYJcshMRFWJ0Ghz5dBDftts21jSUVJeUUFGypizqKjL94f2hGkzCpBGRGkWtsztfJtdlNitmeNSu6GZujUUHMGhB4UjHjTQyOSS6FjY3aDuZytwNFbPTrFyXdJGU5ATLc1OWSkAk+ArnXrFA2yymx2tpTETBLYA0qAwyOhzU0Oh0MWvsXtEZX3ZLdywxaVCjixByK09ofOIpwpnoPN+rjr2gndW0UoifPLYZfeH7ygDKvAYiNKaUHGJFp2lsFKi1oCKLQ4q6ZZUrFadp1qFntqyJbHulwzsNahS+dBX2lC5qf3ukAJMz7Rjw0xVJAI3sOZ14CprlwENxxcfkRzUZ6PoO67L36q6splkDfUgqR0p6cIKOAgwoKD4nxioOym3vLtqSZTMUmI3eS8W6pA/aUPHICLskylBIJqx5/KuvlDlOyaWLi6ANoaahxy6NTVG9lxyrSqnkw86jKCN231Z51ApRZnGU2ATVPGq6+YqDwMEZ1jRwQygg5fqkArRsFZWbFhYEaZ18t4E06RzMSoYEMazbQqirMFHUgescnsf3eDIjrClff2SVMWXOKS3LKBkgJxVoRX2hw84F3VhJW6JFvtVmMykq0SGZj+zWbLL16KDUx0s7EHWNpdlk54MAKaiihh18ONRlEhbNTUQUZJickGn0KnadIH+GT5wly3cYVxMillDOqllJFQRWnnFC3fe8ySwKnhShzHHn4xft+zEmS7VZJuIq5DLh5gKxB6boihL4ul7O4DCgYYl8Dw8RyhUZO3GX9FMY1FSQ2S9v8AAP2a4tVbkaQ+bI7Lz7Qsu0NJGF1R1Zpxl5EYqrgBbjrlFE1JPUx9ObB3/L+yJLAwdyqIRWooFpiB8tIycUhym6dDjZJARQorlzYsfexJMQb/AJB7vGACUz8uP1jSzW5Xm0VuFaV4ccuI6jQ/EmwBBBzByjYy+hEo/ZXdqtrHkPCIzTzzMSL8s3dTWTgNP4TmPp5QOEyg4xSnexdUdsZ4VMZEPvWHnHscFSCty9oha0iTNUYXYAMC1QzAYRRgBSvIDWsRO1maO7oxwgSya9S1B6Qn2azPOvJJcupJmS3rv5LuuWJfepTOp1y50iZ2wbS/+Q0mWMVFUM2oBzJXxBjz1H/YqK5UkVVMGcaiNnMaAxeSHVSRpT4Qd2UtxSaoqgzriKgn+onKF7vIl2NzWtNCBXhXh04adI1M1Dr2nXYrtKtctlbGAk3CQaMMlY0JpVcvFesE7num1zrRJl2QDdUGY7istBzb40AzMT7i7u8LL9lmllBZDUFaoysDiAy4VGfOLQuy1WSyyAqsstBXImrMRkWambE5Z/SFZMbbsZHJwVez507Upxa854P4MMvSlcCBa04A0qB4Qs2a1NLNVNDQjyIpFh9rViNrt7WizDGhRFyFGqooTQ5nxhWu3YW2TpioLPNXF+JkYKBrUkimkbXFbAtt6LL7Crn72c9tb/LTugNas+ZOehCj/VFzugIodDC5sDsgLtsvc4sTMxdjSmZCinlT1hjBgV0bJ2zn9nI9liOlARHUDLP4ZRpMmEaLi86QNnXtMU7yADrX1rnBKLYtyonTrcqsF3iTwCkwk9pNlR5YmHGOaOjFGpyI9hs+laQyzL1xZFF86/oQPvCyLNRkqyYga6MpJ40b311yjJY20bjzKMrBez4s9rs4B3TLAowerINSuMnNeVeDEZGJ16bY2WzErNb2chhNaUAyOetawmTrnm2JCCgaXiLGagNdAAGXVQOmWfCO9230+E93NYLwUGq1+IEIWNrt0VympdbREvvtfqW+zostaa0Qu3Cp5cqQBe6TeFmDlChUkVIoSdVK+NfhDTMtky1My5HOgUhQoAyqSRU5itTzhv2e2YWTUzHWZizK4d2tMs218qQ1RToVy4qkVhsj2H99MDWi1S8C5tLksGma5AnRfHPl1ixbw7PSEBs9omllAokwrgIHAYVGGvu9Q3ALUGgqMgaCoHKsdMUFJJi1Jor+S8yyTZYnVRXyViNwOfwt+Xxh3sdqxDMYWGTA6g/MHgY2t9hSfLaXMUMpGYP61gVdcnuxgq1U3RiJJp+WpzKnUV0iZrixt8kQNtrumuZbyDLBzVsaFqjVaUIpxisttb3tNjkgNMklptVULKIYCmbVLGlPnFyXqap5iKG7WJhnW+XIX8EsDzdi3pSKISuIqnzoIbLXu7WZDWtBTMV0y1MZAf8Axb7OBKRVwrlUk1PWPYXyZZwXtHln7SptnDCySpMgt7ThSztlTWYThA1AHxhNmT2Yli5JJqTU1JOZPUx3tt3NLCM1BjqQOIAoKnlXh4RDYQ2EFHollJtmMY1jysbyZ2Fgw4EHplBiwjYbH3UxXnqVRWWuX83mcoYdl7nE+Y/eIzIWdiFzC4hXExGgUHI8TTTie2W2ImXs/fzh3UgfspQxVfTeJOic240oIuGfcUqyWGaqDPu95qZsfkOQ4fGNaS7CuhCu8SpIwy0CilMtTTmdT5xrar2Qe1LanQr6xCE0FqE0ic90TMNaFlPGmXPIxSuhTSvZMum9LCGBYTVbL2ghAPEjCOEPNitCOuKS3eCnB8RPQ1OXgaRVk2x4TvZeMELjt0mXNBA3uYJ+ULlCzf4LUE5qez7zTL6xxF6JvY9zCab1BXIGo5j+8a2W11EeXqKyiyk1UVy+PQ5ZxNLSsOC5NImypoYVBqI2LQivtolnbA5odfYYDPquRMMtgt4nywa5sdM6065ZeHWFwyKXQ3Lhlj/I72+bLlqWdCQBXdQn3kDKFGw7ZM9pEr7E4l4mUzSGANOSsvPgWBgnf9smS8cv2JRUAab5I3sypFOGvCBOzUizSl7tanMOzFnJDc8/TlrWBlklyqJsIR4uUh5s2AgMEK14FaEdCOBhIvrs4xOZlmYynJJIzKknOpGsdJO0tqWcySxLtCliVKTUViCSaYJtMxpkxrSJN57QzimF0aS1d4NQNT+UkU6gw+MZPTEXxfxFWTINnqpIqSe8I0zOYXiRrTxhyst6yvsxwNUSkxZ60pUZe8eUV/aJtannHKz23AGUaNSvWhxAHzAMP46oF72Wdcl/rNQ1G+iK7jLQ108hXzEGO8BIFdRiU8xFU3NerS3LcSVqeeeY8KVyh2uu2fcFCd6zTcB5mWTVG8MBHuhco0ahhU0gJedtl/aRIYhZjpjl1NMdCQV609+fSCd32wOCGydCVYeGVRzB1iuNvZjTGtNpnywsmRKMmzH/ADGmTCFMwA6UbMHI7opqYmy1VDsathG99rO6tEqxvnMmMCrcpYxFg44MKUB4g14RSl/Xy828Zrq4JMxlDClMKnCtOlAM+pMRb1vWcX7yZMZ3zpNJqx3SuZrnllnAu7v2i+MbGPGNBfvC9vtJchjqRn46GMjosnFWkeQBTRHv22q7Kq6IpWvD2mYU8AaeUC2hnvfZ0PV5KkKo3ifYJGtCeUL1osEyX7SEekUWuiFp9nGWwBqRXodPOLG7OuzOdeLraLQMNmByqPbpwVeXw+aTs7KlNPXvjRBU5lQCRmAcQIIrwpnF4XP2izpcsKBJmqootFCUHId0StPIQSf0YWXYbIkpRLSgoB400BPuoOGVBAvbWYwsbhBqQGPJa6+g84r69dqpsycJ6VlOFCmh4Cp4ajPjEafto8xME3EBxKkkGnME/PyhXNKVMNY5NWiDMl65QxbK3gTKnSWNSoxpzpmjD3MD5Qv/AGlGzVxWmhND/qpEi6nKT0alVO61CDusMJ0PIw/nH7OcG1sZ5ad6CtFNRUVFaH1pC4khHYYVCzFYBkrWuY3lrqOYgpJYyzkSGQnCynWhpTz8xEK/rWonrMKGXNBDYh7EwVrUjVTz618YZy+hKjQzJeLIs5h+BzUcCDMofDInPpBjZ+eJ9kTF7LBlPUVZTpCttLYZjyTMsg7xZ+GWKHizOxJPDDxhmumxNKssuSM3AHhwJPQQmRq0CW7OJauGBc00DEMPHhBazXY0tRu1YEkmh8vhB4tGY4G6OknLti/arPaHZlwkoa6gEaaZ+6EPaO5DISaVWZJ72mMgHMA1I5CulRFud5HC12YOpoM+PXpHKWzqaRWths0mQlJCALk1ane8Tr1jje1vaY1SSSdamAd73stitDy3JEose7OZw1zK+AJyjnar4l4O8ExSh/FiFP8AvprFHOzIxokT5gGsa2Wz1YVIBJAzOlYXLfthJRSZYMxuFahfSv61EcrDesy1SyQ2B+AWoFRw50I6wPJDKLItNzOkuZVRiQiYtNCpyZSOmR98cDfk4T5mCYQpwAiiZgS0oDlnTr1hTTa6ZgALTA4GEivLhnr4QQ2ctJnKZhrVm465AL8om8iWhuGO9jpIvOac2mOa8q1PjgH6pCV2y30Vs8mQpoXYu+YJoowgHlm2nSG2WlAK6Vz9qmXOhAHmQPHSKi7Urz723staiSqyxpqBiYbuWRNMst2JMXymNyaiKBYnWJN3jfERYmXeN6sWPoRD8gnKnGhpzMZHGTMozdTWPYXRVyLT2psQSyy5K0GNpcodASF9M4NXiklxh7sMBkCVHw4iFu9prPaLMjcGaYR0VcvjBRreF0FT5w+vsi2ugXaNjJD5lAPA/WF289kpcm0SQpYSphwFlNGVtBnTQkiHA3gzCg0gZtDMBWVXXvZVNPzj9eUBX0Hb9kKyS+7nzpAmO4UIRjapB45+YiRZbMHbCcWYNMOGtdfxEA+FQYFybQGvC0U4LrzO7BSzvR1OWo1UN00YgHziefZRDrR7NuoA07wL/GrIfiKHyiFNShpkfA1Hvg/OfCNStMyoMxBXoswMvugFaGqSef64RgSOMpCSABUk0HnFhWS8Hs8tEaWCiAAh031pkSDTSsKezFg720oobA2ZQn84BKj3j4Q83Ptj7Uu2Barlipyyow4mKcC02TZ36GN7CJolhJk0KfvfuyorXLCa5gZ8BwibIlGUoVEdhzZwT5ljUxRm1W3Ms3lNlOpSzSh3SYFBIK5k4SaULFshmMuUHdnb5ecrPY7W5wbpVi6kVzG49VplqORg2KSRaloecfYCL1JJPlRSI7oTQVpXppFbz9orxGk0f/FLYH4VMGbl2zmmYkm1ysBchVdQ4BY6BlYbtfzAkVOggWmahxxRwvK2GVJmTAUBRWar1wigrU4QTQDgNemsJPaV2lLdyd1Jwva3GSnMSgdHcc+S8dTlrTp7Q7xtJEibapjS5pCMlEAKsaFcl0pApWazO0K8GmTUxGpILH+Y8uHhCrKnsoYA0DCjDmNfUQc22mVtRHJVH/L5wvwww9rBK4757hjUVU5mmoI4iBkeRho3WvaSS41OfAp6w57EMGkBhoSaa8+sU9Fw9nkuljlk9fWE53cR2L2NkxgpDHRFZzpooryOeQHCuefCPny3zHmTXmMDidmY1B1Yk/OPomUgmOktBiLMgevsiWGBfI5HLLTOoEHbRs7ZmBBs8ih1+6l//WF4YONtnZZrR8oNyjvYWo1OcHu0ewSJF4TpVnQoiUBWtQHIBOHM7uYyOmcLkg0YRQ+hUXuwg2pjI1ZszGQBQWfKrNtznUSpQXhkXPXoDBG9itns8ycRiwLWldToPKpEBNnZhM20txMwDyCmnrHu3doJsMwV/HL/AN0OJWgLYe0gVAnScuLSzmOuFtffBS9rTKnTrF3ThleYzGhrTCoNCNVOehisax6rEGoND0jKOssy/JqSJss0AaYcNaZkYlXM/wA1Y2YxWv2ljhBYkLXD0qcR+OcWG005dYRlW0UYn2Sf8TLYl01BoHQe4MVb4eER5pjkh3zkK6VpnGzmFsagfbdpBZpsvCGLoQ4IIFDnTz4xJHaxMV3mrIQTn0mNvBObKlAMWmZPDSE29ZhM+YT+YjyGQjj+ExXBVGiSbtjLZtlVtJMwWsOzHExwVarbxrvVBrDhsps8lhLuHZy4oSQAKA10FePMxVNntTS2DoSrDQj06jpFnWK3M0tGNKsFJ8wDAs5UxskWwO6jI1ZR8YsufZVmS8ExQynVTpkQfUVik0trqwZTQqag+cGl7RbWMsSHxQQJvErXtbsBlXvahmQ7CaPCYqv8CSPKAezErFa5I5NX+kFvlDF2qXs9ptEqbMChu6w7oIBCsxHE57x+EB9iV/8ALXorn4U+cMQFbOG1hP2uZ4j3DL5QHMHL9l47aVOhZRlrEi87KizjKCCi1GLexGnPOnuAjJOg4xti3HkG590pSoqPOBM6SAcoxSs6UGjkIsW4dr7PIs1nls5qD94FU1AqR86+UV1Fq9mdwylky7TTFMeaE3gpCjvFTdqKqc61B1A4ZQvLJRVsPEm3SH/ZmZMlSzMmrgORADBlmSS+ETBT2WzqByC11MM94Tu7R3oDgVmpzwqWp50pCyP2siV+A1Wn7onTXp4fdqPCsMtrGJHB0KsD4EEGGITJHyZeFuadNea5q8xmdvFjU+scUOcZMWhI5EiPF1jTUTHbOMjnMbOMgRt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data:image/jpg;base64,/9j/4AAQSkZJRgABAQAAAQABAAD/2wCEAAkGBhQSERUTEhQWFRQWGBgXFxgYFhUdFxgYGhgYFRwYHBwXHCceFxwkHBwcHy8gIycpLCwsFx4xNTAqNSYrLCkBCQoKDgwOGg8PGikkHx8sKSksKSwqLCwpKSkpKSkpKSwsLCkpKSwpLCwsLCwsLCkpLCksKSkpKSwsLCksLCwsKf/AABEIALwA1QMBIgACEQEDEQH/xAAcAAACAgMBAQAAAAAAAAAAAAAFBgQHAAIDAQj/xABEEAACAAMFBQUFBQYGAgIDAAABAgADEQQFEiExBiJBUWEHE3GBsTKRocHRFCNCUvAzYnKCkuEVQ6KywvEkU5PSFzRU/8QAGgEAAwEBAQEAAAAAAAAAAAAAAgMEAQAFBv/EACcRAAICAgICAgEEAwAAAAAAAAABAhEDIRIxBEEiUTITQnGBFCNh/9oADAMBAAIRAxEAPwB4wRrNdVFWYKOZIA+MUxattLZN1nOBySij/TAqa0xzVyzHmxJ9YdxF0XNa9r7HL9qehPJd4/6YCWztNs4/Zy5j+NFHxqfhFay7NzNIkLZl5wXE2hjvPtQtA9iSijgalj8h8IWbZtzbJvtT2Uckoo/05xvPlgqciaCBgkgfhgJKjUcXnvMNGZmJIG8STmQNSYs3ZiR9+nSp9wMVzY96ZLFMu8X4GvyiybmtqSXxO1N1gozJJpkABC/YxbWjy6P/ANG1TBq5mEfzO31hREhzDhIs0yVd7S3ARSoPeE1xEUyCrUipFKnnCtMs7j2suUNxzi+mC4NdnD7M3OId6SSE9rjBEyubCBt8yhhUYuPKGPoEFGXTPFX/AKidcV1ic+Fq0Ck5HjUAfOIDSxzJ8oYtk5dHc8lUe8kwqKuQT1HRIGxatUoZpANK0Uio/lrEabsYRo5H8Uoj4xb+xN247IGyBMyZqK13z1g011quuDQ0yIPwh3GJG/IlFnz4+yr/AIZks+8Ro2y07gEPg31EXtM2SlE5oKHMUZx6mkQ22Jk5bpBJ4FfmKxnCBv8Alf8ACk/8FtQy7smn5WU/OPClpGWCcD4NFzTdhpY/E68OGsCb6uJZLyQrE4g9ak54cOdOGZjHiX2Mj5Kk6KpNvnr7Qf8AmT6iN5W0UxTlhB/hFfSLks+yYaSswzCgYcaU1I4wHvrZJ1KETAZbA7wRTUjhmTCW4rsdGbk6EWR2hWhfxfE/WJkrtPnjXPz+oidetyNLahlI4w4sXdrmCKgkAVU9Ii2a5ZMwkNKTQaAj0MbFp6TNeu0d5fas/FP9v9oL3P2gfaS8vBSkt2ryoPEwmbTXLKkopRaE14nh4mOuwlmdvtLS0LsJJAUDMlmUegMG04umYuLV0Y1pEZEo3La//wCOb/SPrGQVnWgYGjKGMqY5NOUasPWNMOyDPWJCnhA6XaMRpLRnPIAn4Cpg5YNlLxnUwWZkHNwF/wBxrGckYQLW1FYAEmkCxiGZoviRD9Z+yO1PnaLTLljktWPyEEJfZtdkjO0T3mH95wo9w+sA9nWitLnmYrRL6MT7lMGr7t4VqrWooK9OIHKupMPljvm6JDYbPJls4BzC4j/U31hCvyejzpjy1yYlgMjkxqKdBnpE2b0VeOm70Omw+1Up2WXPXEiDGoOmMCuQOo4Dx6xYLPYbS2B0Ul6g5fiCBmFRxAI90UhsvYXmzlCIQRmxPIZnx1iz7nu4Su9tM5ikqWCBShfExwmZQVzzCge/WI3aloonFVbE609l1uMx8M2QkvE2CrEthqcNaDWlI2HZDOP7S2yx4IT6kRFn33aGJ+/alTThlwgBe94zsVO/elOZj1tpbPM2S9sdi0sSyyLSZzOxFKAAACtcjHuytnqswkVGJR7l/vC6xYkYnZv4iT6w5bLzFSzMSfaZz7qAekZB/MY18C19hlw2CR1BPvYmJdtGFlX91z7yDHPZ2WEssgcpUv4ipgjbDuHqVHvIg06Z5kt2D9oLPiRBimpTjKah049IFLd7MGPfzKE0BcA4C3LMVPDzgzfD7wXEUJBAOQ6VBOQIgXZLwQlpbzMRSZq5ANQcqYdRkDyzgL0dT9Bu5bORLCuQ5GWKmo8OHKEbbGbW0yxylufewHyiwrIdyvOp9+cVltQa2pgNRKTXqzV9IKIyH5IcLbd5Nis5Wu4gJFK+0oqfIwFvS7ZySDMwHCqlwcsmw5kgaDj74JTdqpTWNpamjBQgB4gUBPLnBsX5IaSVM1M0oQWGe7QjPWJuL5WXqVRoQrHbUElZ64SQxxUGoJyBJPKnDhSBd5XSJU9pks1kzQXSmimucvoR6EREsdnPfjdCy6EAZHIaV5HiPOCF4vUAD2anLrkPpDsXj8fk2blycloR9uZmcteS+piZsLbms1nnzl9ovLQe5mMCdtX+/oOAUepgjdcml3L+/OY+SqB84OX5gRXxDp7QZ36rGQsmzHpGQQXFDhZexumdqtg6iWv/ACf6RPGz9y2T2qTWH53LfAZQjWq9J0wkvMdvEmIoQmA4gUWP/wDkSzSBhssgAfuqqiB1q7RbQ/shUHmTCdLs56RKly6cYLijqR7fu0dpZTWc2tMjT0hYmz2JqxJPUk+sGb4C4RU8YEy1VmAAhc3QcYttJHS6XwmYx0KYa+Jz+AjrJtZd1VuACjhujgIJ3bcv2hhLUhQBXStB9YM2jZaz2YM+MuZRo6OAcWIVWmGhXEMw1efKIJ5Ez3MfjOEVEK3DYESWMb5sRhrwOnDX9GOu0d8juRZJUtpYVqzCxG8RoBQnLjWsRrpvCRMtFnWRLcbrLNEyhzFHUjgQMJ4cYm7f2AB0mjLFVSOozB92XkI7xq57F+XjrHaFXDAG8x94c+UHJcosaAEmGjYHYOXMtLTLYAw1SUdGPNvD8vHyj0Mk0tM8mOKUlaWitJC1MWRIudVsYKkeyTwzJr8zBvansqm2ie02S1nloFCy5ayymQqc8IoWJPtdBEQ3VMs6SpU4gEd1joagDEK6dKxmJp2Dl+MVRZUiyAKi8AoHuFI9tKDdH7w+GcDF2qs7f5icNXUesdf8WlMykOtK1O8CNMtDBU7PNbQE26spcyuWPCTlRa0H1PlEKXciSbTJwEkHFUHXdUmsMd7WKTagqvMyUk0VlqcqRH2YubCO9mlnmHEoLEnClcgK8+Mb0gr12FrJOrJbIimJcxStOI6RWt7yy1vmHgAif6VP/IxaFpylt4RVV5zW7+0MPzvTxUBB/tjvQWL8/wCgql5AO692joCQlVWq8BmRnn/aILUzUriJqzUAyoRWlNNY53RJmbocFiQK4AGepOXiSAWJgjatnzIOId6xYZ4gDQVLVJUcSa+MRY1NWmz1agns0tdklOsvAmBm0XexFTWjGpotSNKecDb0lqhVVUqQKMCSd7FTjpDNYbP3k4d5Qy1YuW0NZYoq86DPLSg5wubSzqzzTpT4msPxSblQGaMUrRWG1E3FaX/ip7gBDGBgsdlXmruf5nNPgIUb0m4pzHmSfiYdb3l4RJT8kiUPMqGPrDe5sWukDS0ZGpWMgzTQN0jXFGFI2wRwJ4jVOsSpccJUukSAKCOOBV8fhHj8ohWNd401p9IOT0VhRhWBUlQGcgaZfr3QjNqLKPGV5UTrtvZpMwMMwDmOnSLOsFvxOgQrWamIkDPdyU+AGWcVJLWpgzZb+aXNQgsBLBSqGjYSc6Ygcj+qR5skfSR6LTWzTA4LYXz9obpB03lOXmPdxiLtLdqzu7xE0BOnUUHlUjPoY57O2+WZRYMSCaipaorqCGJocuGWkQr9vYy2lmm62MnqTTSumvwjoXfx7FZFH9/Rkmwy5JaqgAAiuh3QpY5/vVp4dYXL125IykNhYUoQOOWeZyjW9L2ecSWOWeXDnCa1Irj477m9nmZvOVcMS0Ntn7TrfobQaDkFBPiaVjZ9u5rVLjEx1Jb6iE+PGP6rD4px6PNck+xqO2Z/9Vf5x/eNztoh9qzk/wDxn1pCLZg86aJaHNjRamgr4mCszZC2r/l18GU/ON5yO4xGqXtfZ+MucngD/wAGjvL21kD2Zs1D1D/MGEZ7kti6yZnkK+kcXk2hdZcweKN9IL9RgPHFllydugRlbfJj9RHObb5bBvvpbsxZjvJUliWPHmYrN7U41HvH1EaG081U+QjefqjFjSdotqw33MRZoVaMzDC4KmiUoQKHKvpG13X9OlTMZxEnjmTFQ/aVH4QPCojul6uNHmAdHb6wCcRjtl/S9vGYCuvFSMj4fQwrX/eRmzXmngnLkuXhFbNbrUoFWngaioNPisattFaKEGaTUEGqroYJOKAcWyKi45oH5iB7z/eHzaR//JcD8JC/0gCE/ZWRjtshTnWYlfAEH5Qz3pNxTpjc3b1MdDbbDIWPpGRhMZDDTQxniY3Kx5hgQaNR0rBm79l7VOFZdnmsDxwkL72oIJ7JzhIRpuFS7ZKxUEoARmtdDXiIO7X9p8yy3fKCNW0za7xzKpUjF/FoB58oVLLTpBKDE+07NvJmCXaXlyTqQXV3A/gQlqnllAG8bs7okBsYc4gwV18iHANR+jA27NoWSbjffq2Jic2Y8anr84bLFKk2jH9nfeJr3c47pxCpCkUoQSKUpWkTZZyfZb46jB8kBLule050RS3mNPjSOMr9ZQf2vsYs0lTgVZhbDMCk5DJlIqdD8oDXdedmNA1mmO3MOwqfAfKJ0rVnsLPBexs2RviTJqs4EioIPLoRxiTtnaw7y8B3cJI8Cf7QX2WuEzQD9mSyoTkXVi7dFDAEeJPlCNe0897MDtUqzLU5ZKxAy4aQ7xo/K/oh87PCUeMTSY+WZgVapCnTXpHafa1AzYe8RCmXjL/MI9FtHikeZLp1jhaJ9FPujtMvNOp8og2y2BhQCFujkiPImlWDAkEEEEGhFM8jB2RtfOX/ADZnmEb1AhfAj1jC7DG+TtzMAzmIejSmHxUxLl7fNx7o+Duv+5TCKRHkbyZxYS7bK3tID4TJZ/3ARh2gs76yK/ySm9DFex6iEkACpOQAGZPKO5HFo7O7PWW3zTLWUEoKszS2AA04HMmGe39h9np9wwZgPZbEtfAgkfrWFrYKwfY1E1gQzCszOhA4IP1zhwu/b5JtFTECS2LjQDME149PHlCHld6HfpaJ2y8uYkjuJ6MryGMvervIM0YH8Qw0FeYMT513ym9qWjeKKfURNtFrbut8KaNRWU1GE5Dhlx90cWijHNTRHkg4yBE647NLrNWRKV0DEMEUEGh0oIqWZNJJMWvtha+7sNocaiW1PE5R88G8pn5zB8lE2A2GaYyFP/Epn5zHkdzQ0cTWpjUAwMm7QINAW+HrGt3Xq86fLRQAGdQfCtT8KxjkkcPjyyklEA3sIAHHEeHxhF26nE2tkNdwBc+QA/784Ytq72aXNUI1Cq1ryJ/t6whW21tMdmY4idSamvWphCj7Gt6o5ytYfuzm43aarFasN5Qcq1rTXxr5Qp7P2ZXfezpnThzJPSkWZYNo7LJKzCKS9USUrVNDXVjz6+kIyyv4lGGFKzftIuNqSSxzJCTABklBugHjlUeMFrpwoEoMIyApwyA9I0W95d4Sp5XHU592wFVYZphI1G7ThxiXclg7ymmQHGhqcq+UIWlRTmg4pWM9nn1wdSuvTOKc2s7NprTps2zP3mJ3bA26+bE0HBtdMjFzyrOA4UsARQ0J6wItFmwuehJHvrFHj+zzMzPmt0oSDkQaHxjyLLvXslnTLTOdZktJbzGZfaJwscWgHXnEq7uw/GaNaCeeFAAPNiYrpieSKrSWWyAJPQV9I1MfTOz2xNlsEoy5S43b25rgF240/dXoI53nsxZpw+8kS26lRX36xlAvJTPmoRhi8rR2VWF9JTqf3Hb0NRAy09hAYVkzZq04TJasPepU/AxgSmmVCTlSPIebd2P21f2ZlTR+6+E+5wIXrdsbbZP7SyzgOYQsPelRHBJpgcxOuOU7WmUJdQ2MUI4UzJ91Yglc6cYNXbdjArMSYVcHEpGoI5GBl0HBWyzLUe7DCow51rwEKM2d3LhwDQM1RlUZFTmPE9IO2S8Xnik5RjOXs7rU400ByrA29bP3pCrka0yGteg1iRPi6Z6XFNWNuyV9zbQqydUDBi2WLAN6h68POHcmOGw+xSWayAEMJrgFi1Kg8FoNB01zziVarOUYq3/fWLMNUeV5DuQv7Y3Y1oskySjBS9BU6UqCfSKxPZJN/wDen9LfWLftjZCIjEQ5pMVFtIqsdkk3/wB6f0t9Y9izy3SMjOKC5MA3L2ASlANrns54rKAVf6mBY+QWC957B2CxyTMlSArrTC5ZywJNNSaUpWHyy2gviqVNDlhxEUoNSRRjnqMuHAwk9qdpK2RgK519NfeRHlynKU0rK4pFFX5eRmzWbmTTw0HwgUY7TI5x6VE7ZPuWS8yYJcshMRFWJ0Ghz5dBDftts21jSUVJeUUFGypizqKjL94f2hGkzCpBGRGkWtsztfJtdlNitmeNSu6GZujUUHMGhB4UjHjTQyOSS6FjY3aDuZytwNFbPTrFyXdJGU5ATLc1OWSkAk+ArnXrFA2yymx2tpTETBLYA0qAwyOhzU0Oh0MWvsXtEZX3ZLdywxaVCjixByK09ofOIpwpnoPN+rjr2gndW0UoifPLYZfeH7ygDKvAYiNKaUHGJFp2lsFKi1oCKLQ4q6ZZUrFadp1qFntqyJbHulwzsNahS+dBX2lC5qf3ukAJMz7Rjw0xVJAI3sOZ14CprlwENxxcfkRzUZ6PoO67L36q6splkDfUgqR0p6cIKOAgwoKD4nxioOym3vLtqSZTMUmI3eS8W6pA/aUPHICLskylBIJqx5/KuvlDlOyaWLi6ANoaahxy6NTVG9lxyrSqnkw86jKCN231Z51ApRZnGU2ATVPGq6+YqDwMEZ1jRwQygg5fqkArRsFZWbFhYEaZ18t4E06RzMSoYEMazbQqirMFHUgescnsf3eDIjrClff2SVMWXOKS3LKBkgJxVoRX2hw84F3VhJW6JFvtVmMykq0SGZj+zWbLL16KDUx0s7EHWNpdlk54MAKaiihh18ONRlEhbNTUQUZJickGn0KnadIH+GT5wly3cYVxMillDOqllJFQRWnnFC3fe8ySwKnhShzHHn4xft+zEmS7VZJuIq5DLh5gKxB6boihL4ul7O4DCgYYl8Dw8RyhUZO3GX9FMY1FSQ2S9v8AAP2a4tVbkaQ+bI7Lz7Qsu0NJGF1R1Zpxl5EYqrgBbjrlFE1JPUx9ObB3/L+yJLAwdyqIRWooFpiB8tIycUhym6dDjZJARQorlzYsfexJMQb/AJB7vGACUz8uP1jSzW5Xm0VuFaV4ccuI6jQ/EmwBBBzByjYy+hEo/ZXdqtrHkPCIzTzzMSL8s3dTWTgNP4TmPp5QOEyg4xSnexdUdsZ4VMZEPvWHnHscFSCty9oha0iTNUYXYAMC1QzAYRRgBSvIDWsRO1maO7oxwgSya9S1B6Qn2azPOvJJcupJmS3rv5LuuWJfepTOp1y50iZ2wbS/+Q0mWMVFUM2oBzJXxBjz1H/YqK5UkVVMGcaiNnMaAxeSHVSRpT4Qd2UtxSaoqgzriKgn+onKF7vIl2NzWtNCBXhXh04adI1M1Dr2nXYrtKtctlbGAk3CQaMMlY0JpVcvFesE7num1zrRJl2QDdUGY7istBzb40AzMT7i7u8LL9lmllBZDUFaoysDiAy4VGfOLQuy1WSyyAqsstBXImrMRkWambE5Z/SFZMbbsZHJwVez507Upxa854P4MMvSlcCBa04A0qB4Qs2a1NLNVNDQjyIpFh9rViNrt7WizDGhRFyFGqooTQ5nxhWu3YW2TpioLPNXF+JkYKBrUkimkbXFbAtt6LL7Crn72c9tb/LTugNas+ZOehCj/VFzugIodDC5sDsgLtsvc4sTMxdjSmZCinlT1hjBgV0bJ2zn9nI9liOlARHUDLP4ZRpMmEaLi86QNnXtMU7yADrX1rnBKLYtyonTrcqsF3iTwCkwk9pNlR5YmHGOaOjFGpyI9hs+laQyzL1xZFF86/oQPvCyLNRkqyYga6MpJ40b311yjJY20bjzKMrBez4s9rs4B3TLAowerINSuMnNeVeDEZGJ16bY2WzErNb2chhNaUAyOetawmTrnm2JCCgaXiLGagNdAAGXVQOmWfCO9230+E93NYLwUGq1+IEIWNrt0VympdbREvvtfqW+zostaa0Qu3Cp5cqQBe6TeFmDlChUkVIoSdVK+NfhDTMtky1My5HOgUhQoAyqSRU5itTzhv2e2YWTUzHWZizK4d2tMs218qQ1RToVy4qkVhsj2H99MDWi1S8C5tLksGma5AnRfHPl1ixbw7PSEBs9omllAokwrgIHAYVGGvu9Q3ALUGgqMgaCoHKsdMUFJJi1Jor+S8yyTZYnVRXyViNwOfwt+Xxh3sdqxDMYWGTA6g/MHgY2t9hSfLaXMUMpGYP61gVdcnuxgq1U3RiJJp+WpzKnUV0iZrixt8kQNtrumuZbyDLBzVsaFqjVaUIpxisttb3tNjkgNMklptVULKIYCmbVLGlPnFyXqap5iKG7WJhnW+XIX8EsDzdi3pSKISuIqnzoIbLXu7WZDWtBTMV0y1MZAf8Axb7OBKRVwrlUk1PWPYXyZZwXtHln7SptnDCySpMgt7ThSztlTWYThA1AHxhNmT2Yli5JJqTU1JOZPUx3tt3NLCM1BjqQOIAoKnlXh4RDYQ2EFHollJtmMY1jysbyZ2Fgw4EHplBiwjYbH3UxXnqVRWWuX83mcoYdl7nE+Y/eIzIWdiFzC4hXExGgUHI8TTTie2W2ImXs/fzh3UgfspQxVfTeJOic240oIuGfcUqyWGaqDPu95qZsfkOQ4fGNaS7CuhCu8SpIwy0CilMtTTmdT5xrar2Qe1LanQr6xCE0FqE0ic90TMNaFlPGmXPIxSuhTSvZMum9LCGBYTVbL2ghAPEjCOEPNitCOuKS3eCnB8RPQ1OXgaRVk2x4TvZeMELjt0mXNBA3uYJ+ULlCzf4LUE5qez7zTL6xxF6JvY9zCab1BXIGo5j+8a2W11EeXqKyiyk1UVy+PQ5ZxNLSsOC5NImypoYVBqI2LQivtolnbA5odfYYDPquRMMtgt4nywa5sdM6065ZeHWFwyKXQ3Lhlj/I72+bLlqWdCQBXdQn3kDKFGw7ZM9pEr7E4l4mUzSGANOSsvPgWBgnf9smS8cv2JRUAab5I3sypFOGvCBOzUizSl7tanMOzFnJDc8/TlrWBlklyqJsIR4uUh5s2AgMEK14FaEdCOBhIvrs4xOZlmYynJJIzKknOpGsdJO0tqWcySxLtCliVKTUViCSaYJtMxpkxrSJN57QzimF0aS1d4NQNT+UkU6gw+MZPTEXxfxFWTINnqpIqSe8I0zOYXiRrTxhyst6yvsxwNUSkxZ60pUZe8eUV/aJtannHKz23AGUaNSvWhxAHzAMP46oF72Wdcl/rNQ1G+iK7jLQ108hXzEGO8BIFdRiU8xFU3NerS3LcSVqeeeY8KVyh2uu2fcFCd6zTcB5mWTVG8MBHuhco0ahhU0gJedtl/aRIYhZjpjl1NMdCQV609+fSCd32wOCGydCVYeGVRzB1iuNvZjTGtNpnywsmRKMmzH/ADGmTCFMwA6UbMHI7opqYmy1VDsathG99rO6tEqxvnMmMCrcpYxFg44MKUB4g14RSl/Xy828Zrq4JMxlDClMKnCtOlAM+pMRb1vWcX7yZMZ3zpNJqx3SuZrnllnAu7v2i+MbGPGNBfvC9vtJchjqRn46GMjosnFWkeQBTRHv22q7Kq6IpWvD2mYU8AaeUC2hnvfZ0PV5KkKo3ifYJGtCeUL1osEyX7SEekUWuiFp9nGWwBqRXodPOLG7OuzOdeLraLQMNmByqPbpwVeXw+aTs7KlNPXvjRBU5lQCRmAcQIIrwpnF4XP2izpcsKBJmqootFCUHId0StPIQSf0YWXYbIkpRLSgoB400BPuoOGVBAvbWYwsbhBqQGPJa6+g84r69dqpsycJ6VlOFCmh4Cp4ajPjEafto8xME3EBxKkkGnME/PyhXNKVMNY5NWiDMl65QxbK3gTKnSWNSoxpzpmjD3MD5Qv/AGlGzVxWmhND/qpEi6nKT0alVO61CDusMJ0PIw/nH7OcG1sZ5ad6CtFNRUVFaH1pC4khHYYVCzFYBkrWuY3lrqOYgpJYyzkSGQnCynWhpTz8xEK/rWonrMKGXNBDYh7EwVrUjVTz618YZy+hKjQzJeLIs5h+BzUcCDMofDInPpBjZ+eJ9kTF7LBlPUVZTpCttLYZjyTMsg7xZ+GWKHizOxJPDDxhmumxNKssuSM3AHhwJPQQmRq0CW7OJauGBc00DEMPHhBazXY0tRu1YEkmh8vhB4tGY4G6OknLti/arPaHZlwkoa6gEaaZ+6EPaO5DISaVWZJ72mMgHMA1I5CulRFud5HC12YOpoM+PXpHKWzqaRWths0mQlJCALk1ane8Tr1jje1vaY1SSSdamAd73stitDy3JEose7OZw1zK+AJyjnar4l4O8ExSh/FiFP8AvprFHOzIxokT5gGsa2Wz1YVIBJAzOlYXLfthJRSZYMxuFahfSv61EcrDesy1SyQ2B+AWoFRw50I6wPJDKLItNzOkuZVRiQiYtNCpyZSOmR98cDfk4T5mCYQpwAiiZgS0oDlnTr1hTTa6ZgALTA4GEivLhnr4QQ2ctJnKZhrVm465AL8om8iWhuGO9jpIvOac2mOa8q1PjgH6pCV2y30Vs8mQpoXYu+YJoowgHlm2nSG2WlAK6Vz9qmXOhAHmQPHSKi7Urz723staiSqyxpqBiYbuWRNMst2JMXymNyaiKBYnWJN3jfERYmXeN6sWPoRD8gnKnGhpzMZHGTMozdTWPYXRVyLT2psQSyy5K0GNpcodASF9M4NXiklxh7sMBkCVHw4iFu9prPaLMjcGaYR0VcvjBRreF0FT5w+vsi2ugXaNjJD5lAPA/WF289kpcm0SQpYSphwFlNGVtBnTQkiHA3gzCg0gZtDMBWVXXvZVNPzj9eUBX0Hb9kKyS+7nzpAmO4UIRjapB45+YiRZbMHbCcWYNMOGtdfxEA+FQYFybQGvC0U4LrzO7BSzvR1OWo1UN00YgHziefZRDrR7NuoA07wL/GrIfiKHyiFNShpkfA1Hvg/OfCNStMyoMxBXoswMvugFaGqSef64RgSOMpCSABUk0HnFhWS8Hs8tEaWCiAAh031pkSDTSsKezFg720oobA2ZQn84BKj3j4Q83Ptj7Uu2Barlipyyow4mKcC02TZ36GN7CJolhJk0KfvfuyorXLCa5gZ8BwibIlGUoVEdhzZwT5ljUxRm1W3Ms3lNlOpSzSh3SYFBIK5k4SaULFshmMuUHdnb5ecrPY7W5wbpVi6kVzG49VplqORg2KSRaloecfYCL1JJPlRSI7oTQVpXppFbz9orxGk0f/FLYH4VMGbl2zmmYkm1ysBchVdQ4BY6BlYbtfzAkVOggWmahxxRwvK2GVJmTAUBRWar1wigrU4QTQDgNemsJPaV2lLdyd1Jwva3GSnMSgdHcc+S8dTlrTp7Q7xtJEibapjS5pCMlEAKsaFcl0pApWazO0K8GmTUxGpILH+Y8uHhCrKnsoYA0DCjDmNfUQc22mVtRHJVH/L5wvwww9rBK4757hjUVU5mmoI4iBkeRho3WvaSS41OfAp6w57EMGkBhoSaa8+sU9Fw9nkuljlk9fWE53cR2L2NkxgpDHRFZzpooryOeQHCuefCPny3zHmTXmMDidmY1B1Yk/OPomUgmOktBiLMgevsiWGBfI5HLLTOoEHbRs7ZmBBs8ih1+6l//WF4YONtnZZrR8oNyjvYWo1OcHu0ewSJF4TpVnQoiUBWtQHIBOHM7uYyOmcLkg0YRQ+hUXuwg2pjI1ZszGQBQWfKrNtznUSpQXhkXPXoDBG9itns8ycRiwLWldToPKpEBNnZhM20txMwDyCmnrHu3doJsMwV/HL/AN0OJWgLYe0gVAnScuLSzmOuFtffBS9rTKnTrF3ThleYzGhrTCoNCNVOehisax6rEGoND0jKOssy/JqSJss0AaYcNaZkYlXM/wA1Y2YxWv2ljhBYkLXD0qcR+OcWG005dYRlW0UYn2Sf8TLYl01BoHQe4MVb4eER5pjkh3zkK6VpnGzmFsagfbdpBZpsvCGLoQ4IIFDnTz4xJHaxMV3mrIQTn0mNvBObKlAMWmZPDSE29ZhM+YT+YjyGQjj+ExXBVGiSbtjLZtlVtJMwWsOzHExwVarbxrvVBrDhsps8lhLuHZy4oSQAKA10FePMxVNntTS2DoSrDQj06jpFnWK3M0tGNKsFJ8wDAs5UxskWwO6jI1ZR8YsufZVmS8ExQynVTpkQfUVik0trqwZTQqag+cGl7RbWMsSHxQQJvErXtbsBlXvahmQ7CaPCYqv8CSPKAezErFa5I5NX+kFvlDF2qXs9ptEqbMChu6w7oIBCsxHE57x+EB9iV/8ALXorn4U+cMQFbOG1hP2uZ4j3DL5QHMHL9l47aVOhZRlrEi87KizjKCCi1GLexGnPOnuAjJOg4xti3HkG590pSoqPOBM6SAcoxSs6UGjkIsW4dr7PIs1nls5qD94FU1AqR86+UV1Fq9mdwylky7TTFMeaE3gpCjvFTdqKqc61B1A4ZQvLJRVsPEm3SH/ZmZMlSzMmrgORADBlmSS+ETBT2WzqByC11MM94Tu7R3oDgVmpzwqWp50pCyP2siV+A1Wn7onTXp4fdqPCsMtrGJHB0KsD4EEGGITJHyZeFuadNea5q8xmdvFjU+scUOcZMWhI5EiPF1jTUTHbOMjnMbOMgRt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0" name="Picture 8" descr="http://www.ancorador.com.br/wp-content/uploads/2011/01/consultoria-empresar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074105"/>
            <a:ext cx="2037046" cy="179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457200" y="1423317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dirty="0" smtClean="0"/>
              <a:t>De acordo com Moore (</a:t>
            </a:r>
            <a:r>
              <a:rPr lang="pt-BR" sz="2000" i="1" dirty="0" smtClean="0"/>
              <a:t>apud KEEGAN, 1996), a </a:t>
            </a:r>
            <a:r>
              <a:rPr lang="pt-BR" sz="2000" b="1" i="1" dirty="0" smtClean="0"/>
              <a:t>Educação </a:t>
            </a:r>
            <a:r>
              <a:rPr lang="pt-BR" sz="2000" b="1" dirty="0" smtClean="0"/>
              <a:t>Presencial </a:t>
            </a:r>
            <a:r>
              <a:rPr lang="pt-BR" sz="2000" dirty="0" smtClean="0"/>
              <a:t>é aplicada formalmente em sala de aula, com instruções ministradas na escola, nos colégios ou nas universidades, em que o professor e os estudantes estão fisicamente presentes.</a:t>
            </a:r>
          </a:p>
          <a:p>
            <a:r>
              <a:rPr lang="pt-BR" sz="2000" dirty="0" smtClean="0"/>
              <a:t>Para </a:t>
            </a:r>
            <a:r>
              <a:rPr lang="pt-BR" sz="2000" dirty="0" err="1" smtClean="0"/>
              <a:t>Aretio</a:t>
            </a:r>
            <a:r>
              <a:rPr lang="pt-BR" sz="2000" dirty="0" smtClean="0"/>
              <a:t> (</a:t>
            </a:r>
            <a:r>
              <a:rPr lang="pt-BR" sz="2000" i="1" dirty="0" smtClean="0"/>
              <a:t>apud LANDIM, 1997), as características da </a:t>
            </a:r>
            <a:r>
              <a:rPr lang="pt-BR" sz="2000" dirty="0" smtClean="0"/>
              <a:t>Educação Presencial são:</a:t>
            </a:r>
          </a:p>
          <a:p>
            <a:pPr lvl="1"/>
            <a:r>
              <a:rPr lang="pt-BR" sz="1400" dirty="0" smtClean="0"/>
              <a:t>os </a:t>
            </a:r>
            <a:r>
              <a:rPr lang="pt-BR" sz="1400" b="1" dirty="0" smtClean="0"/>
              <a:t>docentes são considerados a fonte do conhecimento</a:t>
            </a:r>
            <a:r>
              <a:rPr lang="pt-BR" sz="1400" dirty="0" smtClean="0"/>
              <a:t>, basicamente vistos como educadores, e suas habilidades e competências são muito difundidas;</a:t>
            </a:r>
          </a:p>
          <a:p>
            <a:pPr lvl="1"/>
            <a:r>
              <a:rPr lang="pt-BR" sz="1400" dirty="0" smtClean="0"/>
              <a:t>a </a:t>
            </a:r>
            <a:r>
              <a:rPr lang="pt-BR" sz="1400" b="1" dirty="0" smtClean="0"/>
              <a:t>comunicação existente é face a face</a:t>
            </a:r>
            <a:r>
              <a:rPr lang="pt-BR" sz="1400" dirty="0" smtClean="0"/>
              <a:t>, ou seja, de forma direta entre professor e estudantes. Geralmente, o uso de meios tecnológicos para melhorar as aulas ministradas é limitado e tais tecnologias são encontradas em oficinas ou laboratórios próprios da organização de ensino; e</a:t>
            </a:r>
          </a:p>
          <a:p>
            <a:pPr lvl="1"/>
            <a:r>
              <a:rPr lang="pt-BR" sz="1400" dirty="0" smtClean="0"/>
              <a:t>a </a:t>
            </a:r>
            <a:r>
              <a:rPr lang="pt-BR" sz="1400" b="1" dirty="0" smtClean="0"/>
              <a:t>estrutura</a:t>
            </a:r>
            <a:r>
              <a:rPr lang="pt-BR" sz="1400" dirty="0" smtClean="0"/>
              <a:t> dos cursos possibilita o surgimento de questões administrativas de horário e de espaço físico, esses fatores podem fazer com que a organização não consiga atender à demanda interatividade existente entre as partes envolvidas no processo de transmissão de informações. Por possibilitar maior contato físico e visual entre as pessoas, o meio presencial, para boa parte dos casos, acaba proporcionando maior motivação, esse fator pode gerar um diferencial na mensuração de resultados em Programas de Educação Profissional.</a:t>
            </a:r>
            <a:endParaRPr lang="pt-BR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r>
              <a:rPr lang="pt-BR" sz="1800" dirty="0" smtClean="0"/>
              <a:t>Já de acordo com Ramos (</a:t>
            </a:r>
            <a:r>
              <a:rPr lang="pt-BR" sz="1800" i="1" dirty="0" smtClean="0"/>
              <a:t>apud PRETI, 1996), existem </a:t>
            </a:r>
            <a:r>
              <a:rPr lang="pt-BR" sz="1800" dirty="0" smtClean="0"/>
              <a:t>outras características da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Educação a Distância </a:t>
            </a:r>
            <a:r>
              <a:rPr lang="pt-BR" sz="1800" dirty="0" smtClean="0"/>
              <a:t>que podem ser atrativas para as organizações. As principais delas são:</a:t>
            </a:r>
          </a:p>
          <a:p>
            <a:pPr lvl="1"/>
            <a:r>
              <a:rPr lang="pt-BR" sz="1600" b="1" dirty="0" smtClean="0"/>
              <a:t>Abertura: vários cursos com menor número de </a:t>
            </a:r>
            <a:r>
              <a:rPr lang="pt-BR" sz="1600" dirty="0" smtClean="0"/>
              <a:t>barreiras e requisitos de acesso podem atender a uma população mais numerosa e dispersa.</a:t>
            </a:r>
          </a:p>
          <a:p>
            <a:pPr lvl="1"/>
            <a:r>
              <a:rPr lang="pt-BR" sz="1600" b="1" dirty="0" smtClean="0"/>
              <a:t>Flexibilidade: espaço, assistência, tempo e ritmos de </a:t>
            </a:r>
            <a:r>
              <a:rPr lang="pt-BR" sz="1600" dirty="0" smtClean="0"/>
              <a:t>aprendizagem permitem diferentes entradas e saídas e a combinação trabalho/estudo/família favorece a motivação e a </a:t>
            </a:r>
            <a:r>
              <a:rPr lang="pt-BR" sz="1600" dirty="0" err="1" smtClean="0"/>
              <a:t>consequente</a:t>
            </a:r>
            <a:r>
              <a:rPr lang="pt-BR" sz="1600" dirty="0" smtClean="0"/>
              <a:t> permanência no curso.</a:t>
            </a:r>
          </a:p>
          <a:p>
            <a:pPr lvl="1"/>
            <a:r>
              <a:rPr lang="pt-BR" sz="1600" b="1" dirty="0" smtClean="0"/>
              <a:t>Eficácia: o estudante percebe que está sendo </a:t>
            </a:r>
            <a:r>
              <a:rPr lang="pt-BR" sz="1600" dirty="0" smtClean="0"/>
              <a:t>estimulado a se tornar sujeito de sua aprendizagem. Além disso, recebe suporte pedagógico, administrativo, cognitivo e afetivo através da integração dos meios e da comunicação.</a:t>
            </a:r>
          </a:p>
          <a:p>
            <a:pPr lvl="1"/>
            <a:r>
              <a:rPr lang="pt-BR" sz="1600" b="1" dirty="0" smtClean="0"/>
              <a:t>Formação permanente: visto que há grande </a:t>
            </a:r>
            <a:r>
              <a:rPr lang="pt-BR" sz="1600" dirty="0" smtClean="0"/>
              <a:t>demanda, no campo profissional e pessoal, é possível que ocorra a continuidade ao programa de forma a adquirir novas atitudes, valores e interesses.</a:t>
            </a:r>
          </a:p>
          <a:p>
            <a:r>
              <a:rPr lang="pt-BR" sz="2000" dirty="0" smtClean="0"/>
              <a:t>Em suma, a Educação a Distância possibilita que as organizações tenham profissionais estudando sem sair de suas dependências físicas, permitindo assim que se una o aperfeiçoamento funcional à manutenção da produtividade.</a:t>
            </a:r>
            <a:endParaRPr lang="pt-B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8864" y="1495325"/>
            <a:ext cx="8229600" cy="4525963"/>
          </a:xfrm>
        </p:spPr>
        <p:txBody>
          <a:bodyPr/>
          <a:lstStyle/>
          <a:p>
            <a:r>
              <a:rPr lang="pt-BR" sz="2400" dirty="0" smtClean="0"/>
              <a:t>FINALIZANDO</a:t>
            </a:r>
          </a:p>
          <a:p>
            <a:r>
              <a:rPr lang="pt-BR" sz="2400" dirty="0" smtClean="0"/>
              <a:t>FORMAÇÃO CONTINUADA + </a:t>
            </a:r>
            <a:r>
              <a:rPr lang="pt-BR" sz="2400" dirty="0" err="1" smtClean="0"/>
              <a:t>EaD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A Educação a Distância (</a:t>
            </a:r>
            <a:r>
              <a:rPr lang="pt-BR" sz="2400" dirty="0" err="1" smtClean="0"/>
              <a:t>EaD</a:t>
            </a:r>
            <a:r>
              <a:rPr lang="pt-BR" sz="2400" dirty="0" smtClean="0"/>
              <a:t>) é cada vez mais uma realidade. </a:t>
            </a:r>
          </a:p>
          <a:p>
            <a:r>
              <a:rPr lang="pt-BR" sz="2400" dirty="0" smtClean="0"/>
              <a:t>E essa realidade é decorrente de uma necessidade de ganhos de tempo, de custo, e, principalmente, de condições de conciliar o aprendizado de novas técnicas e/ou conhecimentos com a rotina do dia a dia.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Olá Estudante,</a:t>
            </a:r>
          </a:p>
          <a:p>
            <a:r>
              <a:rPr lang="pt-BR" sz="2000" dirty="0" smtClean="0"/>
              <a:t>Neste momento, você pode estar se perguntando: o que é realmente </a:t>
            </a:r>
            <a:r>
              <a:rPr lang="pt-BR" sz="2000" dirty="0" err="1" smtClean="0"/>
              <a:t>EaD</a:t>
            </a:r>
            <a:r>
              <a:rPr lang="pt-BR" sz="2000" dirty="0" smtClean="0"/>
              <a:t>? </a:t>
            </a:r>
          </a:p>
          <a:p>
            <a:r>
              <a:rPr lang="pt-BR" sz="2000" dirty="0" smtClean="0"/>
              <a:t>Por que estudá-la? Qual sua origem? Como defini-la? Quais suas principais características?</a:t>
            </a:r>
          </a:p>
          <a:p>
            <a:r>
              <a:rPr lang="pt-BR" sz="2000" dirty="0" smtClean="0"/>
              <a:t>Para responder a essas e a outras questões, é importante que você entenda a constituição teórica dessa modalidade de ensino – a </a:t>
            </a:r>
            <a:r>
              <a:rPr lang="pt-BR" sz="2000" dirty="0" err="1" smtClean="0"/>
              <a:t>EaD</a:t>
            </a:r>
            <a:r>
              <a:rPr lang="pt-BR" sz="2000" dirty="0" smtClean="0"/>
              <a:t> –, a sua constituição histórica e os conceitos dos principais estudiosos.</a:t>
            </a:r>
          </a:p>
          <a:p>
            <a:r>
              <a:rPr lang="pt-BR" sz="2000" dirty="0" smtClean="0"/>
              <a:t>E então, vamos juntos buscar as respostas? Para isso, nesta Unidade 2, estudaremos os conceitos, as características, as definições e a história da </a:t>
            </a:r>
            <a:r>
              <a:rPr lang="pt-BR" sz="2000" dirty="0" err="1" smtClean="0"/>
              <a:t>EaD</a:t>
            </a:r>
            <a:r>
              <a:rPr lang="pt-BR" sz="2000" dirty="0" smtClean="0"/>
              <a:t> no mundo e no Brasil. </a:t>
            </a:r>
          </a:p>
          <a:p>
            <a:r>
              <a:rPr lang="pt-BR" sz="1800" dirty="0" smtClean="0"/>
              <a:t>Ao finalizar esta Unidade, você deverá ser capaz de:</a:t>
            </a:r>
          </a:p>
          <a:p>
            <a:pPr lvl="1"/>
            <a:r>
              <a:rPr lang="pt-BR" sz="1800" dirty="0" smtClean="0"/>
              <a:t>Definir a história da </a:t>
            </a:r>
            <a:r>
              <a:rPr lang="pt-BR" sz="1800" dirty="0" err="1" smtClean="0"/>
              <a:t>EaD</a:t>
            </a:r>
            <a:r>
              <a:rPr lang="pt-BR" sz="1800" dirty="0" smtClean="0"/>
              <a:t>; e</a:t>
            </a:r>
          </a:p>
          <a:p>
            <a:pPr lvl="1"/>
            <a:r>
              <a:rPr lang="pt-BR" sz="1800" dirty="0" smtClean="0"/>
              <a:t>Discutir os seus conceitos.</a:t>
            </a:r>
          </a:p>
          <a:p>
            <a:endParaRPr lang="pt-BR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158" y="1556792"/>
            <a:ext cx="8229600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UNIDADE 1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2492896"/>
            <a:ext cx="8229600" cy="341154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ORGANIZAÇÃO DE SISTEMAS DE EDUCAÇÃO A DISTÂNCIA</a:t>
            </a:r>
          </a:p>
          <a:p>
            <a:endParaRPr lang="pt-BR" dirty="0" smtClean="0"/>
          </a:p>
          <a:p>
            <a:r>
              <a:rPr lang="pt-BR" b="1" dirty="0" smtClean="0"/>
              <a:t>OBJETIVOS ESPECÍFICOS DE APRENDIZAGEM</a:t>
            </a:r>
          </a:p>
          <a:p>
            <a:r>
              <a:rPr lang="pt-BR" dirty="0" smtClean="0"/>
              <a:t>Ao finalizar esta Unidade, você deverá ser capaz de:</a:t>
            </a:r>
          </a:p>
          <a:p>
            <a:r>
              <a:rPr lang="pt-BR" dirty="0" smtClean="0"/>
              <a:t>Compreender  contexto atual e a necessidade de formação continuada</a:t>
            </a:r>
          </a:p>
          <a:p>
            <a:r>
              <a:rPr lang="pt-BR" dirty="0" smtClean="0"/>
              <a:t>a modalidade a distância; e</a:t>
            </a:r>
          </a:p>
          <a:p>
            <a:r>
              <a:rPr lang="pt-BR" dirty="0" smtClean="0"/>
              <a:t>Reunir subsídios para maior aproveitamento do curso.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05448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O conceito formal de </a:t>
            </a:r>
            <a:r>
              <a:rPr lang="pt-BR" sz="2000" dirty="0" err="1" smtClean="0"/>
              <a:t>EaD</a:t>
            </a:r>
            <a:r>
              <a:rPr lang="pt-BR" sz="2000" dirty="0" smtClean="0"/>
              <a:t> foi construído a partir de pesquisas realizadas nos anos de 1970 e de 1980, período no qual essa modalidade de educação passou a ser vista pelas características que a determinam ou por seus elementos constitutivos. </a:t>
            </a:r>
          </a:p>
          <a:p>
            <a:r>
              <a:rPr lang="pt-BR" sz="2000" dirty="0" smtClean="0"/>
              <a:t>As definições foram mudando com o tempo, assim como a maneira de fazer </a:t>
            </a:r>
            <a:r>
              <a:rPr lang="pt-BR" sz="2000" dirty="0" err="1" smtClean="0"/>
              <a:t>EaD</a:t>
            </a:r>
            <a:r>
              <a:rPr lang="pt-BR" sz="2000" dirty="0" smtClean="0"/>
              <a:t> também mudou.</a:t>
            </a:r>
          </a:p>
          <a:p>
            <a:r>
              <a:rPr lang="pt-BR" sz="2000" dirty="0" smtClean="0"/>
              <a:t>Os conceitos que apresentaremos agora demonstram isso.</a:t>
            </a:r>
            <a:endParaRPr lang="pt-B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2215405"/>
            <a:ext cx="8229600" cy="294178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Educação a Distância é um sistema tecnológico de comunicação bidirecional, que pode ser massivo e que substitui a interação pessoal, na sala de aula, de professor e estudante, como meio preferencial de ensino, pela ação sistemática e conjunta de diversos recursos didáticos e pelo apoio de uma organização e Tutoria que propiciam a aprendizagem independente e flexível dos estudantes.</a:t>
            </a:r>
            <a:endParaRPr lang="pt-B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8596" y="1142984"/>
            <a:ext cx="8229600" cy="642942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Destacar alguns elementos e características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r>
              <a:rPr lang="pt-BR" sz="1600" b="1" dirty="0" smtClean="0"/>
              <a:t>Distância física professor-estudante: </a:t>
            </a:r>
          </a:p>
          <a:p>
            <a:r>
              <a:rPr lang="pt-BR" sz="1600" b="1" dirty="0" smtClean="0"/>
              <a:t>Estudo individualizado e independente: </a:t>
            </a:r>
          </a:p>
          <a:p>
            <a:r>
              <a:rPr lang="pt-BR" sz="1600" b="1" dirty="0" smtClean="0"/>
              <a:t>Processo de ensino-aprendizagem </a:t>
            </a:r>
            <a:r>
              <a:rPr lang="pt-BR" sz="1600" b="1" dirty="0" err="1" smtClean="0"/>
              <a:t>mediatizado</a:t>
            </a:r>
            <a:r>
              <a:rPr lang="pt-BR" sz="1600" b="1" dirty="0" smtClean="0"/>
              <a:t>:</a:t>
            </a:r>
          </a:p>
          <a:p>
            <a:pPr lvl="1"/>
            <a:r>
              <a:rPr lang="pt-BR" sz="1600" dirty="0" smtClean="0"/>
              <a:t>a </a:t>
            </a:r>
            <a:r>
              <a:rPr lang="pt-BR" sz="1600" dirty="0" err="1" smtClean="0"/>
              <a:t>EaD</a:t>
            </a:r>
            <a:r>
              <a:rPr lang="pt-BR" sz="1600" dirty="0" smtClean="0"/>
              <a:t> deve oferecer suporte e estruturar um sistema que viabilize e incentive a autonomia dos estudantes nos processos de aprendizagem.</a:t>
            </a:r>
          </a:p>
          <a:p>
            <a:r>
              <a:rPr lang="pt-BR" sz="1600" b="1" dirty="0" smtClean="0"/>
              <a:t>Uso de novas tecnologias: os recursos técnicos de </a:t>
            </a:r>
            <a:r>
              <a:rPr lang="pt-BR" sz="1600" dirty="0" smtClean="0"/>
              <a:t>comunicação que hoje têm alcançado um avanço espetacular (correio, rádio, tevê, </a:t>
            </a:r>
            <a:r>
              <a:rPr lang="pt-BR" sz="1600" dirty="0" err="1" smtClean="0"/>
              <a:t>audiocassete</a:t>
            </a:r>
            <a:r>
              <a:rPr lang="pt-BR" sz="1600" dirty="0" smtClean="0"/>
              <a:t>, hipermídia interativa, internet), nos permitem romper as barreiras de distâncias, das dificuldades de acesso à educação e dos problemas de aprendizagem por parte dos estudantes que estudam individualmente, muito embora não isolados e sozinhos.</a:t>
            </a:r>
          </a:p>
          <a:p>
            <a:pPr lvl="1"/>
            <a:r>
              <a:rPr lang="pt-BR" sz="1600" dirty="0" smtClean="0"/>
              <a:t>São essas tecnologias que oferecem possibilidades de estímulo e motivação ao estudante, armazenamento e divulgação de dados, acesso às informações mais distantes e com uma rapidez incrível.</a:t>
            </a:r>
          </a:p>
          <a:p>
            <a:r>
              <a:rPr lang="pt-BR" sz="1600" b="1" dirty="0" smtClean="0"/>
              <a:t>Comunicação bidirecional: na </a:t>
            </a:r>
            <a:r>
              <a:rPr lang="pt-BR" sz="1600" b="1" dirty="0" err="1" smtClean="0"/>
              <a:t>EaD</a:t>
            </a:r>
            <a:r>
              <a:rPr lang="pt-BR" sz="1600" b="1" dirty="0" smtClean="0"/>
              <a:t>, o estudante </a:t>
            </a:r>
            <a:r>
              <a:rPr lang="pt-BR" sz="1600" dirty="0" smtClean="0"/>
              <a:t>não é um mero receptor de informações, de mensagens. </a:t>
            </a:r>
          </a:p>
          <a:p>
            <a:pPr lvl="1"/>
            <a:r>
              <a:rPr lang="pt-BR" sz="1600" dirty="0" smtClean="0"/>
              <a:t>Apesar da distância, buscamos estabelecer relações dialógicas, criativas, críticas e participativas.</a:t>
            </a:r>
            <a:endParaRPr lang="pt-BR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158" y="114298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Gerações </a:t>
            </a:r>
            <a:r>
              <a:rPr lang="pt-BR" sz="3200" dirty="0" err="1" smtClean="0">
                <a:solidFill>
                  <a:schemeClr val="accent1">
                    <a:lumMod val="75000"/>
                  </a:schemeClr>
                </a:solidFill>
              </a:rPr>
              <a:t>EaD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0034" y="1857364"/>
            <a:ext cx="8229600" cy="3768733"/>
          </a:xfrm>
        </p:spPr>
        <p:txBody>
          <a:bodyPr/>
          <a:lstStyle/>
          <a:p>
            <a:r>
              <a:rPr lang="pt-BR" sz="2000" b="1" dirty="0" smtClean="0"/>
              <a:t>Primeira geração – cursos por correspondência:</a:t>
            </a:r>
          </a:p>
          <a:p>
            <a:r>
              <a:rPr lang="pt-BR" sz="2000" dirty="0" smtClean="0"/>
              <a:t>a chamada primeira geração de </a:t>
            </a:r>
            <a:r>
              <a:rPr lang="pt-BR" sz="2000" dirty="0" err="1" smtClean="0"/>
              <a:t>EaD</a:t>
            </a:r>
            <a:r>
              <a:rPr lang="pt-BR" sz="2000" dirty="0" smtClean="0"/>
              <a:t> é definida por </a:t>
            </a:r>
            <a:r>
              <a:rPr lang="pt-BR" sz="2000" dirty="0" err="1" smtClean="0"/>
              <a:t>Dohmem</a:t>
            </a:r>
            <a:r>
              <a:rPr lang="pt-BR" sz="2000" dirty="0" smtClean="0"/>
              <a:t> (</a:t>
            </a:r>
            <a:r>
              <a:rPr lang="pt-BR" sz="2000" i="1" dirty="0" smtClean="0"/>
              <a:t>apud KEEGAN, 1996) como a </a:t>
            </a:r>
            <a:r>
              <a:rPr lang="pt-BR" sz="2000" i="1" dirty="0" err="1" smtClean="0"/>
              <a:t>EaD</a:t>
            </a:r>
            <a:r>
              <a:rPr lang="pt-BR" sz="2000" i="1" dirty="0" smtClean="0"/>
              <a:t> baseada </a:t>
            </a:r>
            <a:r>
              <a:rPr lang="pt-BR" sz="2000" dirty="0" smtClean="0"/>
              <a:t>essencialmente no uso de materiais impressos, com a comunicação acontecendo durante o processo de ensino aprendizagem via correio.</a:t>
            </a:r>
          </a:p>
          <a:p>
            <a:endParaRPr lang="pt-BR" sz="2000" dirty="0" smtClean="0"/>
          </a:p>
          <a:p>
            <a:r>
              <a:rPr lang="pt-BR" sz="2000" b="1" dirty="0" smtClean="0"/>
              <a:t>Segunda geração – novas mídias e universidades abertas: a segunda geração, de </a:t>
            </a:r>
            <a:r>
              <a:rPr lang="pt-BR" sz="2000" b="1" dirty="0" err="1" smtClean="0"/>
              <a:t>Peters</a:t>
            </a:r>
            <a:r>
              <a:rPr lang="pt-BR" sz="2000" b="1" dirty="0" smtClean="0"/>
              <a:t> (1971), faz parte </a:t>
            </a:r>
            <a:r>
              <a:rPr lang="pt-BR" sz="2000" dirty="0" smtClean="0"/>
              <a:t>do momento em que grandes universidades foram criadas na década de 1970 especialmente para oferecer cursos a distância, por rádio e televisão, para um enorme público de estudantes.</a:t>
            </a:r>
            <a:endParaRPr lang="pt-B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58" y="1600200"/>
            <a:ext cx="8572560" cy="4525963"/>
          </a:xfrm>
        </p:spPr>
        <p:txBody>
          <a:bodyPr>
            <a:normAutofit lnSpcReduction="10000"/>
          </a:bodyPr>
          <a:lstStyle/>
          <a:p>
            <a:r>
              <a:rPr lang="pt-BR" sz="2000" b="1" dirty="0" smtClean="0"/>
              <a:t>3ª geração – </a:t>
            </a:r>
            <a:r>
              <a:rPr lang="pt-BR" sz="2000" b="1" dirty="0" err="1" smtClean="0"/>
              <a:t>EaD</a:t>
            </a:r>
            <a:r>
              <a:rPr lang="pt-BR" sz="2000" b="1" dirty="0" smtClean="0"/>
              <a:t> </a:t>
            </a:r>
            <a:r>
              <a:rPr lang="pt-BR" sz="2000" b="1" i="1" dirty="0" smtClean="0"/>
              <a:t>online: a terceira geração, </a:t>
            </a:r>
            <a:r>
              <a:rPr lang="pt-BR" sz="2000" dirty="0" smtClean="0"/>
              <a:t>de Keegan (1996), já inclui o uso de computadores e a possibilidade da comunicação entre os participantes acontecer simultaneamente (em tempo real com transmissão de imagem e som) por meio de videoconferência.</a:t>
            </a:r>
          </a:p>
          <a:p>
            <a:endParaRPr lang="pt-BR" sz="2000" dirty="0" smtClean="0"/>
          </a:p>
          <a:p>
            <a:r>
              <a:rPr lang="pt-BR" sz="2000" b="1" dirty="0" smtClean="0"/>
              <a:t>4ª geração (2000)</a:t>
            </a:r>
          </a:p>
          <a:p>
            <a:r>
              <a:rPr lang="pt-BR" sz="2000" dirty="0" smtClean="0"/>
              <a:t>O aumento da capacidade de processamento dos computadores e da velocidade das linhas de transmissão interfere na apresentação do conteúdo e interações.</a:t>
            </a:r>
          </a:p>
          <a:p>
            <a:r>
              <a:rPr lang="pt-BR" sz="2000" dirty="0" smtClean="0"/>
              <a:t>Acesso a bancos de dados e bibliotecas eletrônicas.</a:t>
            </a:r>
          </a:p>
          <a:p>
            <a:endParaRPr lang="pt-BR" sz="2000" dirty="0" smtClean="0"/>
          </a:p>
          <a:p>
            <a:r>
              <a:rPr lang="pt-BR" sz="2000" b="1" dirty="0" smtClean="0"/>
              <a:t>5ª geração (2001)</a:t>
            </a:r>
            <a:endParaRPr lang="pt-BR" sz="2000" dirty="0" smtClean="0"/>
          </a:p>
          <a:p>
            <a:r>
              <a:rPr lang="pt-BR" sz="2000" dirty="0" smtClean="0"/>
              <a:t>Uso de agentes inteligentes, equipamentos </a:t>
            </a:r>
            <a:r>
              <a:rPr lang="pt-BR" sz="2000" b="1" i="1" dirty="0" smtClean="0"/>
              <a:t>wireless* e </a:t>
            </a:r>
            <a:r>
              <a:rPr lang="pt-BR" sz="2000" dirty="0" smtClean="0"/>
              <a:t>linhas de transmissão eficientes. Organização e reutilização dos conteúdos.</a:t>
            </a:r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357158" y="114298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Gerações </a:t>
            </a:r>
            <a:r>
              <a:rPr lang="pt-BR" sz="3200" dirty="0" err="1" smtClean="0">
                <a:solidFill>
                  <a:schemeClr val="accent1">
                    <a:lumMod val="75000"/>
                  </a:schemeClr>
                </a:solidFill>
              </a:rPr>
              <a:t>EaD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2071389"/>
            <a:ext cx="8229600" cy="2581747"/>
          </a:xfrm>
        </p:spPr>
        <p:txBody>
          <a:bodyPr/>
          <a:lstStyle/>
          <a:p>
            <a:r>
              <a:rPr lang="pt-BR" sz="2400" dirty="0" smtClean="0"/>
              <a:t>O que deve ficar claro para você ao observar essa organização da </a:t>
            </a:r>
            <a:r>
              <a:rPr lang="pt-BR" sz="2400" dirty="0" err="1" smtClean="0"/>
              <a:t>EaD</a:t>
            </a:r>
            <a:r>
              <a:rPr lang="pt-BR" sz="2400" dirty="0" smtClean="0"/>
              <a:t> em “gerações” caracterizadas pelas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tecnologias utilizadas</a:t>
            </a:r>
            <a:r>
              <a:rPr lang="pt-BR" sz="2400" dirty="0" smtClean="0"/>
              <a:t>, é que uma tecnologia preexistente não foi necessariamente substituída por uma nova tecnologia.</a:t>
            </a:r>
          </a:p>
          <a:p>
            <a:endParaRPr lang="pt-BR" sz="2400" dirty="0" smtClean="0"/>
          </a:p>
          <a:p>
            <a:r>
              <a:rPr lang="pt-BR" sz="2400" dirty="0" smtClean="0"/>
              <a:t>Tecnologias síncronas e assíncronas.</a:t>
            </a:r>
            <a:endParaRPr lang="pt-B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sz="2000" b="1" dirty="0" smtClean="0"/>
              <a:t>1996 – A Lei de Diretrizes e Bases Nacionais n. 9.394, </a:t>
            </a:r>
            <a:r>
              <a:rPr lang="pt-BR" sz="2000" dirty="0" smtClean="0"/>
              <a:t>de 20 de dezembro de 1996, normatiza e nível federal a Educação a Distância. Tem início o uso sistemático de redes de comunicação interativas, como as redes de computadores, a internet e os sistemas de videoconferência para a oferta de cursos na modalidade a distância.</a:t>
            </a:r>
          </a:p>
          <a:p>
            <a:r>
              <a:rPr lang="pt-BR" sz="2000" b="1" dirty="0" smtClean="0"/>
              <a:t>2006 – Regulamentação, em 8 de junho pelo Decreto </a:t>
            </a:r>
            <a:r>
              <a:rPr lang="pt-BR" sz="2000" dirty="0" smtClean="0"/>
              <a:t>n. 5.800, de 8 de junho de 2006, do Sistema Universidade Aberta do Brasil (UAB), voltado para o desenvolvimento da modalidade de educação a distância, com a finalidade de expandir e interiorizar a oferta de cursos e programas de educação superior no País. Com caráter de Projeto Piloto, o Bacharelado em Administração de Empresas foi o primeiro curso de graduação oferecido vinculado à Universidade Aberta do Brasil.</a:t>
            </a:r>
            <a:endParaRPr lang="pt-B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Nesta Unidade, vimos que a </a:t>
            </a:r>
            <a:r>
              <a:rPr lang="pt-BR" sz="2000" dirty="0" err="1" smtClean="0"/>
              <a:t>EaD</a:t>
            </a:r>
            <a:r>
              <a:rPr lang="pt-BR" sz="2000" dirty="0" smtClean="0"/>
              <a:t> não é algo novo, nem inédito, mas uma modalidade de ensino já consolidada em todo o mundo e que vem crescendo também no Brasil, especialmente na última década.</a:t>
            </a:r>
          </a:p>
          <a:p>
            <a:pPr algn="just"/>
            <a:r>
              <a:rPr lang="pt-BR" sz="2000" dirty="0" smtClean="0"/>
              <a:t>A </a:t>
            </a:r>
            <a:r>
              <a:rPr lang="pt-BR" sz="2000" dirty="0" err="1" smtClean="0"/>
              <a:t>EaD</a:t>
            </a:r>
            <a:r>
              <a:rPr lang="pt-BR" sz="2000" dirty="0" smtClean="0"/>
              <a:t> se caracteriza pelo distanciamento físico apresentado entre o estudante e a sua organização. Muitas vezes, também, entre o estudante e seus colegas de curso distribuídos em diversos </a:t>
            </a:r>
            <a:r>
              <a:rPr lang="pt-BR" sz="2000" dirty="0" err="1" smtClean="0"/>
              <a:t>Polos</a:t>
            </a:r>
            <a:r>
              <a:rPr lang="pt-BR" sz="2000" dirty="0" smtClean="0"/>
              <a:t> por todo o Brasil.</a:t>
            </a:r>
          </a:p>
          <a:p>
            <a:pPr algn="just"/>
            <a:r>
              <a:rPr lang="pt-BR" sz="2000" dirty="0" smtClean="0"/>
              <a:t>O uso de diferentes mídias interativas, como o AVEA, é fundamental para a superação desse distanciamento físico e geográfico. Pois essas mídias aproximam as pessoas, tornam viável o processo de aprendizagem em </a:t>
            </a:r>
            <a:r>
              <a:rPr lang="pt-BR" sz="2000" dirty="0" err="1" smtClean="0"/>
              <a:t>EaD</a:t>
            </a:r>
            <a:r>
              <a:rPr lang="pt-BR" sz="2000" dirty="0" smtClean="0"/>
              <a:t>, além de permitirem que você estude e interaja com os seus colegas, professores e tutores tanto em casa quanto no seu local de trabalho.</a:t>
            </a:r>
          </a:p>
          <a:p>
            <a:pPr algn="just"/>
            <a:r>
              <a:rPr lang="pt-BR" sz="2000" dirty="0" smtClean="0"/>
              <a:t>Todavia, ao analisar e conhecer os marcos históricos da </a:t>
            </a:r>
            <a:r>
              <a:rPr lang="pt-BR" sz="2000" dirty="0" err="1" smtClean="0"/>
              <a:t>EaD</a:t>
            </a:r>
            <a:r>
              <a:rPr lang="pt-BR" sz="2000" dirty="0" smtClean="0"/>
              <a:t> no Brasil e no mundo, temos condições de prever o que virá pela frente e entendermos o porquê de muitos países estarem tão avançados no que se refere à educação.</a:t>
            </a:r>
            <a:endParaRPr lang="pt-BR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6288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/>
              <a:t>Unidade 3, você tem acesso à:</a:t>
            </a:r>
          </a:p>
          <a:p>
            <a:r>
              <a:rPr lang="pt-BR" sz="2800" dirty="0" smtClean="0"/>
              <a:t>Descrever a legislação da </a:t>
            </a:r>
            <a:r>
              <a:rPr lang="pt-BR" sz="2800" dirty="0" err="1" smtClean="0"/>
              <a:t>EaD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Identificar as implicações institucionais da legislação brasileira no Sistema Universidade Aberta do Brasil (UAB); e</a:t>
            </a:r>
            <a:endParaRPr lang="pt-B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/>
              <a:t>Unidade 4 </a:t>
            </a:r>
          </a:p>
          <a:p>
            <a:r>
              <a:rPr lang="pt-BR" sz="2400" dirty="0" smtClean="0"/>
              <a:t>ELEMENTOS DA EDUCAÇÃO A DISTÂNCIA</a:t>
            </a:r>
          </a:p>
          <a:p>
            <a:r>
              <a:rPr lang="pt-BR" sz="2400" dirty="0" smtClean="0"/>
              <a:t>Prezado Estudante,</a:t>
            </a:r>
          </a:p>
          <a:p>
            <a:r>
              <a:rPr lang="pt-BR" sz="2400" dirty="0" smtClean="0"/>
              <a:t>Nesta Unidade, veremos que estudar a distância não é igual a estudar presencialmente. </a:t>
            </a:r>
          </a:p>
          <a:p>
            <a:r>
              <a:rPr lang="pt-BR" sz="2400" dirty="0" smtClean="0"/>
              <a:t>Apresentaremos a você os elementos fundamentais à Educação a Distância e com os quais, certamente, você irá se relacionar. Vamos começar pela Tutoria, que, podemos dizer, é o coração da </a:t>
            </a:r>
            <a:r>
              <a:rPr lang="pt-BR" sz="2400" dirty="0" err="1" smtClean="0"/>
              <a:t>EaD</a:t>
            </a:r>
            <a:r>
              <a:rPr lang="pt-BR" sz="2400" dirty="0" smtClean="0"/>
              <a:t>. Depois, explicitaremos o professor e o estudante.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1124744"/>
            <a:ext cx="8229600" cy="1143000"/>
          </a:xfrm>
        </p:spPr>
        <p:txBody>
          <a:bodyPr/>
          <a:lstStyle/>
          <a:p>
            <a:r>
              <a:rPr lang="pt-BR" sz="2800" b="1" dirty="0"/>
              <a:t>Contextualização</a:t>
            </a:r>
            <a:br>
              <a:rPr lang="pt-BR" sz="2800" b="1" dirty="0"/>
            </a:br>
            <a:r>
              <a:rPr lang="pt-BR" sz="1400" b="1" dirty="0">
                <a:solidFill>
                  <a:schemeClr val="tx1"/>
                </a:solidFill>
              </a:rPr>
              <a:t>Aspectos Sociais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827584" y="5857892"/>
            <a:ext cx="807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A sociedade do conhecimento e o acesso à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informação: para que e para quem? *</a:t>
            </a:r>
            <a:endParaRPr lang="pt-BR" sz="1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Isabel Cristina Louzada Carvalho e Ana Lúcia </a:t>
            </a:r>
            <a:r>
              <a:rPr lang="pt-BR" sz="1000" b="1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Kaniski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- http://www.ibict.br/cionline/290300/29030004.htm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upo 17"/>
          <p:cNvGrpSpPr/>
          <p:nvPr/>
        </p:nvGrpSpPr>
        <p:grpSpPr>
          <a:xfrm>
            <a:off x="500034" y="1285860"/>
            <a:ext cx="8215370" cy="4497245"/>
            <a:chOff x="76200" y="1646238"/>
            <a:chExt cx="8839200" cy="5063988"/>
          </a:xfrm>
        </p:grpSpPr>
        <p:pic>
          <p:nvPicPr>
            <p:cNvPr id="168963" name="Picture 3" descr="Earth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517900"/>
              <a:ext cx="1219200" cy="1212850"/>
            </a:xfrm>
            <a:prstGeom prst="rect">
              <a:avLst/>
            </a:prstGeom>
            <a:noFill/>
          </p:spPr>
        </p:pic>
        <p:pic>
          <p:nvPicPr>
            <p:cNvPr id="168964" name="Picture 4" descr="Earth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2825750"/>
              <a:ext cx="1219200" cy="1212850"/>
            </a:xfrm>
            <a:prstGeom prst="rect">
              <a:avLst/>
            </a:prstGeom>
            <a:noFill/>
          </p:spPr>
        </p:pic>
        <p:sp>
          <p:nvSpPr>
            <p:cNvPr id="168965" name="Text Box 5"/>
            <p:cNvSpPr txBox="1">
              <a:spLocks noChangeArrowheads="1"/>
            </p:cNvSpPr>
            <p:nvPr/>
          </p:nvSpPr>
          <p:spPr bwMode="auto">
            <a:xfrm>
              <a:off x="3124200" y="4081463"/>
              <a:ext cx="2667000" cy="230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600" b="1" i="1" dirty="0">
                  <a:latin typeface="Arial Narrow" pitchFamily="34" charset="0"/>
                  <a:cs typeface="Times New Roman" pitchFamily="18" charset="0"/>
                </a:rPr>
                <a:t> Sociedade Industrial</a:t>
              </a: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</a:t>
              </a: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máquinas e ferramentas</a:t>
              </a: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trabalhadores especializados</a:t>
              </a: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produção em série</a:t>
              </a:r>
            </a:p>
            <a:p>
              <a:pPr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600" b="1" i="1" dirty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pt-BR" sz="1400" b="1" i="1" dirty="0">
                  <a:latin typeface="Arial Narrow" pitchFamily="34" charset="0"/>
                  <a:cs typeface="Times New Roman" pitchFamily="18" charset="0"/>
                </a:rPr>
                <a:t>produção de bens materiais</a:t>
              </a:r>
              <a:endParaRPr lang="pt-BR" sz="1600" b="1" i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6019800" y="3429000"/>
              <a:ext cx="289560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600" b="1" i="1" dirty="0">
                  <a:latin typeface="Arial Narrow" pitchFamily="34" charset="0"/>
                  <a:cs typeface="Times New Roman" pitchFamily="18" charset="0"/>
                </a:rPr>
                <a:t>Sociedade </a:t>
              </a:r>
              <a:r>
                <a:rPr lang="pt-BR" sz="1600" b="1" i="1" dirty="0" err="1">
                  <a:latin typeface="Arial Narrow" pitchFamily="34" charset="0"/>
                  <a:cs typeface="Times New Roman" pitchFamily="18" charset="0"/>
                </a:rPr>
                <a:t>Pós-industrial</a:t>
              </a:r>
              <a:endParaRPr lang="pt-BR" sz="1600" dirty="0">
                <a:latin typeface="Arial Narrow" pitchFamily="34" charset="0"/>
                <a:cs typeface="Times New Roman" pitchFamily="18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pt-BR" sz="1400" dirty="0">
                  <a:latin typeface="Arial Narrow" pitchFamily="34" charset="0"/>
                  <a:cs typeface="Times New Roman" pitchFamily="18" charset="0"/>
                </a:rPr>
                <a:t>experiência organizacional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pt-BR" sz="1400" dirty="0">
                  <a:latin typeface="Arial Narrow" pitchFamily="34" charset="0"/>
                  <a:cs typeface="Times New Roman" pitchFamily="18" charset="0"/>
                </a:rPr>
                <a:t>Equipes de especialistas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pt-BR" sz="1400" dirty="0">
                  <a:latin typeface="Arial Narrow" pitchFamily="34" charset="0"/>
                  <a:cs typeface="Times New Roman" pitchFamily="18" charset="0"/>
                </a:rPr>
                <a:t>tecnologia de ponta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pt-BR" sz="1400" dirty="0">
                  <a:latin typeface="Arial Narrow" pitchFamily="34" charset="0"/>
                  <a:cs typeface="Times New Roman" pitchFamily="18" charset="0"/>
                </a:rPr>
                <a:t>produção modular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pt-BR" sz="1400" dirty="0">
                  <a:latin typeface="Arial Narrow" pitchFamily="34" charset="0"/>
                  <a:cs typeface="Times New Roman" pitchFamily="18" charset="0"/>
                </a:rPr>
                <a:t>projetos</a:t>
              </a: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400" b="1" i="1" dirty="0">
                  <a:latin typeface="Arial Narrow" pitchFamily="34" charset="0"/>
                </a:rPr>
                <a:t>tratamento de informação e produção do conhecimento</a:t>
              </a:r>
            </a:p>
          </p:txBody>
        </p:sp>
        <p:pic>
          <p:nvPicPr>
            <p:cNvPr id="168967" name="Picture 7" descr="Earth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2057400"/>
              <a:ext cx="1219200" cy="1212850"/>
            </a:xfrm>
            <a:prstGeom prst="rect">
              <a:avLst/>
            </a:prstGeom>
            <a:noFill/>
          </p:spPr>
        </p:pic>
        <p:sp>
          <p:nvSpPr>
            <p:cNvPr id="168968" name="Text Box 8"/>
            <p:cNvSpPr txBox="1">
              <a:spLocks noChangeArrowheads="1"/>
            </p:cNvSpPr>
            <p:nvPr/>
          </p:nvSpPr>
          <p:spPr bwMode="auto">
            <a:xfrm>
              <a:off x="304799" y="1957388"/>
              <a:ext cx="2623653" cy="4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i="1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Revolução ou Evolução</a:t>
              </a:r>
              <a:r>
                <a:rPr lang="pt-BR" sz="1800" b="1" i="1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?</a:t>
              </a:r>
              <a:endParaRPr lang="pt-BR" sz="18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68969" name="Text Box 9"/>
            <p:cNvSpPr txBox="1">
              <a:spLocks noChangeArrowheads="1"/>
            </p:cNvSpPr>
            <p:nvPr/>
          </p:nvSpPr>
          <p:spPr bwMode="auto">
            <a:xfrm>
              <a:off x="609600" y="3094038"/>
              <a:ext cx="890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003399"/>
                  </a:solidFill>
                  <a:latin typeface="Arial Narrow" pitchFamily="34" charset="0"/>
                </a:rPr>
                <a:t>Campo</a:t>
              </a:r>
            </a:p>
          </p:txBody>
        </p:sp>
        <p:sp>
          <p:nvSpPr>
            <p:cNvPr id="168970" name="Text Box 10"/>
            <p:cNvSpPr txBox="1">
              <a:spLocks noChangeArrowheads="1"/>
            </p:cNvSpPr>
            <p:nvPr/>
          </p:nvSpPr>
          <p:spPr bwMode="auto">
            <a:xfrm>
              <a:off x="3927475" y="2408238"/>
              <a:ext cx="877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b="1">
                  <a:solidFill>
                    <a:srgbClr val="003399"/>
                  </a:solidFill>
                  <a:latin typeface="Arial Narrow" pitchFamily="34" charset="0"/>
                </a:rPr>
                <a:t>Cidade</a:t>
              </a:r>
            </a:p>
          </p:txBody>
        </p:sp>
        <p:sp>
          <p:nvSpPr>
            <p:cNvPr id="168971" name="Text Box 11"/>
            <p:cNvSpPr txBox="1">
              <a:spLocks noChangeArrowheads="1"/>
            </p:cNvSpPr>
            <p:nvPr/>
          </p:nvSpPr>
          <p:spPr bwMode="auto">
            <a:xfrm>
              <a:off x="7383463" y="1646238"/>
              <a:ext cx="831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b="1">
                  <a:solidFill>
                    <a:srgbClr val="003399"/>
                  </a:solidFill>
                  <a:latin typeface="Arial Narrow" pitchFamily="34" charset="0"/>
                </a:rPr>
                <a:t>Virtual</a:t>
              </a:r>
            </a:p>
          </p:txBody>
        </p:sp>
        <p:sp>
          <p:nvSpPr>
            <p:cNvPr id="168972" name="AutoShape 12"/>
            <p:cNvSpPr>
              <a:spLocks noChangeArrowheads="1"/>
            </p:cNvSpPr>
            <p:nvPr/>
          </p:nvSpPr>
          <p:spPr bwMode="auto">
            <a:xfrm rot="-881774">
              <a:off x="2209800" y="3733800"/>
              <a:ext cx="10668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pt-BR" sz="2400"/>
            </a:p>
          </p:txBody>
        </p:sp>
        <p:sp>
          <p:nvSpPr>
            <p:cNvPr id="168973" name="AutoShape 13"/>
            <p:cNvSpPr>
              <a:spLocks noChangeArrowheads="1"/>
            </p:cNvSpPr>
            <p:nvPr/>
          </p:nvSpPr>
          <p:spPr bwMode="auto">
            <a:xfrm rot="-881774">
              <a:off x="5562600" y="2971800"/>
              <a:ext cx="10668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 rot="20632293">
              <a:off x="1909896" y="3373463"/>
              <a:ext cx="1728521" cy="4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transformações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 rot="20632293">
              <a:off x="5270633" y="2611462"/>
              <a:ext cx="1728521" cy="4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transformações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200" y="4686300"/>
              <a:ext cx="2819400" cy="202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800" b="1" i="1" dirty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pt-BR" sz="1600" b="1" i="1" dirty="0">
                  <a:latin typeface="Arial Narrow" pitchFamily="34" charset="0"/>
                  <a:cs typeface="Times New Roman" pitchFamily="18" charset="0"/>
                </a:rPr>
                <a:t>Sociedade Feudal</a:t>
              </a:r>
              <a:endParaRPr lang="pt-BR" sz="1800" dirty="0">
                <a:latin typeface="Arial Narrow" pitchFamily="34" charset="0"/>
                <a:cs typeface="Times New Roman" pitchFamily="18" charset="0"/>
              </a:endParaRP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exploração da terra</a:t>
              </a: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vassalagem</a:t>
              </a:r>
            </a:p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pt-BR" sz="1600" dirty="0">
                  <a:latin typeface="Arial Narrow" pitchFamily="34" charset="0"/>
                  <a:cs typeface="Times New Roman" pitchFamily="18" charset="0"/>
                </a:rPr>
                <a:t> agricultura de subsistência</a:t>
              </a:r>
            </a:p>
            <a:p>
              <a:pPr>
                <a:spcBef>
                  <a:spcPct val="20000"/>
                </a:spcBef>
                <a:buFontTx/>
                <a:buBlip>
                  <a:blip r:embed="rId3"/>
                </a:buBlip>
              </a:pPr>
              <a:r>
                <a:rPr lang="pt-BR" sz="1600" b="1" i="1" dirty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pt-BR" sz="1400" b="1" i="1" dirty="0">
                  <a:latin typeface="Arial Narrow" pitchFamily="34" charset="0"/>
                  <a:cs typeface="Times New Roman" pitchFamily="18" charset="0"/>
                </a:rPr>
                <a:t>economia auto-suficiente</a:t>
              </a:r>
              <a:endParaRPr lang="pt-BR" sz="1600" b="1" i="1" dirty="0">
                <a:latin typeface="Arial Narrow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sz="2000" b="1" dirty="0" smtClean="0">
                <a:solidFill>
                  <a:srgbClr val="7030A0"/>
                </a:solidFill>
              </a:rPr>
              <a:t>Tutoria</a:t>
            </a:r>
            <a:r>
              <a:rPr lang="pt-BR" sz="2000" dirty="0" smtClean="0"/>
              <a:t> é a peça-chave nesta engrenagem, neste sistema, na ação de ensino aprendizagem</a:t>
            </a:r>
          </a:p>
          <a:p>
            <a:r>
              <a:rPr lang="pt-BR" sz="2000" dirty="0" smtClean="0"/>
              <a:t>Tutor, pessoa responsável por fazer todo o acompanhamento do estudante ao longo do curso, é quem deve criar condições mínimas para que uma pessoa que estude a distância não sinta tanta diferença em relação ao estudo presencial.</a:t>
            </a:r>
          </a:p>
          <a:p>
            <a:r>
              <a:rPr lang="pt-BR" sz="2000" i="1" dirty="0" smtClean="0"/>
              <a:t>o </a:t>
            </a:r>
            <a:r>
              <a:rPr lang="pt-BR" sz="2000" b="1" i="1" dirty="0" smtClean="0">
                <a:solidFill>
                  <a:srgbClr val="7030A0"/>
                </a:solidFill>
              </a:rPr>
              <a:t>Tutor</a:t>
            </a:r>
            <a:r>
              <a:rPr lang="pt-BR" sz="2000" i="1" dirty="0" smtClean="0"/>
              <a:t> fará com que você não se sinta só.</a:t>
            </a:r>
          </a:p>
          <a:p>
            <a:r>
              <a:rPr lang="pt-BR" sz="2000" dirty="0" smtClean="0"/>
              <a:t>O Tutor é a pessoa que auxilia o estudante em todos os momentos do curso que envolvem a aprendizagem.</a:t>
            </a:r>
          </a:p>
          <a:p>
            <a:r>
              <a:rPr lang="pt-BR" sz="2000" dirty="0" smtClean="0"/>
              <a:t>É a pessoa-chave no curso, aquela que tem a preocupação de tornar o seu estudo mais agradável e completo, ou seja, é a pessoa que o incentivará</a:t>
            </a:r>
          </a:p>
          <a:p>
            <a:r>
              <a:rPr lang="pt-BR" sz="2000" dirty="0" smtClean="0"/>
              <a:t>Dentre as várias características de um tutor, destaco 2: gostar de se comunicar com pessoas e  via tecnologia</a:t>
            </a:r>
            <a:endParaRPr lang="pt-B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 smtClean="0"/>
              <a:t>Professor</a:t>
            </a:r>
          </a:p>
          <a:p>
            <a:r>
              <a:rPr lang="pt-BR" sz="2000" dirty="0" smtClean="0"/>
              <a:t>corpo docente sem dúvida alguma foi um dos que mais contemplaram mudanças de foco e de atuação na área de </a:t>
            </a:r>
            <a:r>
              <a:rPr lang="pt-BR" sz="2000" dirty="0" err="1" smtClean="0"/>
              <a:t>EaD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Uma das mudanças que podem ser salientadas é o papel do corpo docente, pois, assim como na Educação Presencial, na </a:t>
            </a:r>
            <a:r>
              <a:rPr lang="pt-BR" sz="2000" dirty="0" err="1" smtClean="0"/>
              <a:t>EaD</a:t>
            </a:r>
            <a:r>
              <a:rPr lang="pt-BR" sz="2000" dirty="0" smtClean="0"/>
              <a:t> o Professor também é responsável direto pelos conteúdos ministrados e apresentados no material que você vai manusear e consultar. </a:t>
            </a:r>
          </a:p>
          <a:p>
            <a:r>
              <a:rPr lang="pt-BR" sz="2000" dirty="0" smtClean="0"/>
              <a:t>Entretanto, o que muda é a relação de </a:t>
            </a:r>
            <a:r>
              <a:rPr lang="pt-BR" sz="2000" b="1" dirty="0" smtClean="0"/>
              <a:t>interação rotineira </a:t>
            </a:r>
            <a:r>
              <a:rPr lang="pt-BR" sz="2000" dirty="0" smtClean="0"/>
              <a:t>no meio presencial, já que no ensino a distância, dependendo da tecnologia, isso não é possível em tempo real, síncrono.</a:t>
            </a:r>
          </a:p>
          <a:p>
            <a:r>
              <a:rPr lang="pt-BR" sz="2000" dirty="0" smtClean="0"/>
              <a:t>na </a:t>
            </a:r>
            <a:r>
              <a:rPr lang="pt-BR" sz="2000" dirty="0" err="1" smtClean="0"/>
              <a:t>EaD</a:t>
            </a:r>
            <a:r>
              <a:rPr lang="pt-BR" sz="2000" dirty="0" smtClean="0"/>
              <a:t>, o Professor não é o único detentor do saber</a:t>
            </a:r>
          </a:p>
          <a:p>
            <a:r>
              <a:rPr lang="pt-BR" sz="2000" dirty="0" smtClean="0"/>
              <a:t>Atua como um facilitador, um orientador de conteúdos e de caminhos adequados para a aprendizagem. </a:t>
            </a:r>
          </a:p>
          <a:p>
            <a:r>
              <a:rPr lang="pt-BR" sz="2000" dirty="0" smtClean="0"/>
              <a:t>Isso provocou uma alteração considerável nas estruturas de aula e na própria elaboração dos conteúdos.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403" y="1357298"/>
            <a:ext cx="671086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2858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Estudante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De acordo com López (2003), pesquisas identificaram sete fatores que afetam a aprendizagem a distância. São eles: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conteúdo;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ambiente;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finanças;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preparação;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tempo;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trabalho; e</a:t>
            </a:r>
          </a:p>
          <a:p>
            <a:pPr lvl="1">
              <a:spcBef>
                <a:spcPts val="0"/>
              </a:spcBef>
            </a:pPr>
            <a:r>
              <a:rPr lang="pt-BR" sz="1600" b="1" dirty="0" smtClean="0"/>
              <a:t>apoio familiar.</a:t>
            </a:r>
          </a:p>
          <a:p>
            <a:pPr lvl="1"/>
            <a:endParaRPr lang="pt-BR" sz="1600" dirty="0" smtClean="0"/>
          </a:p>
          <a:p>
            <a:r>
              <a:rPr lang="pt-BR" sz="2000" i="1" dirty="0" smtClean="0"/>
              <a:t>Saiba que estudar a distância requer disciplina da sua parte.</a:t>
            </a:r>
          </a:p>
          <a:p>
            <a:r>
              <a:rPr lang="pt-BR" sz="2000" i="1" dirty="0" smtClean="0"/>
              <a:t>Requer também organização de sua vida pessoal com a profissional.</a:t>
            </a:r>
          </a:p>
          <a:p>
            <a:r>
              <a:rPr lang="pt-BR" sz="2000" dirty="0" smtClean="0"/>
              <a:t>O sucesso da aprendizagem é derivado do interesse e da manutenção deste ao longo do curso.</a:t>
            </a:r>
            <a:endParaRPr lang="pt-BR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sz="2000" dirty="0" smtClean="0"/>
              <a:t>Nunca é tarde para aprender ou voltar a aprender.</a:t>
            </a:r>
          </a:p>
          <a:p>
            <a:r>
              <a:rPr lang="pt-BR" sz="2000" dirty="0" smtClean="0"/>
              <a:t>É tudo uma questão de treino. O único desafio está relacionado a como aprender.</a:t>
            </a:r>
          </a:p>
          <a:p>
            <a:r>
              <a:rPr lang="pt-BR" sz="2000" dirty="0" smtClean="0"/>
              <a:t>Cada um tem um jeito... </a:t>
            </a:r>
            <a:r>
              <a:rPr lang="pt-BR" sz="2000" dirty="0" err="1" smtClean="0"/>
              <a:t>Vc</a:t>
            </a:r>
            <a:r>
              <a:rPr lang="pt-BR" sz="2000" dirty="0" smtClean="0"/>
              <a:t> tem q descobrir o teu jeito</a:t>
            </a:r>
          </a:p>
          <a:p>
            <a:r>
              <a:rPr lang="pt-BR" sz="2000" dirty="0" smtClean="0"/>
              <a:t>você é o responsável pelo seu próprio sucesso de aprendizado. Aproveite essa oportunidade para fazer algo diferente. Não esmoreça! Você é capaz! E caso tenha alguma dificuldade, entre em contato conosco. Temos certeza de que ao chegar ao final do curso você terá a sensação de que valeu a pena. E, se isso de fato ocorrer, o nosso objetivo estará consolidado no seu.</a:t>
            </a:r>
            <a:endParaRPr lang="pt-BR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 smtClean="0"/>
              <a:t>Unidade 5 – </a:t>
            </a:r>
            <a:r>
              <a:rPr lang="pt-BR" sz="2000" dirty="0" smtClean="0"/>
              <a:t>apresentadas as principais mídias utilizadas na </a:t>
            </a:r>
            <a:r>
              <a:rPr lang="pt-BR" sz="2000" dirty="0" err="1" smtClean="0"/>
              <a:t>EaD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material impresso será uma ferramenta indispensável que garantirá que você possa efetivamente estudar em qualquer hora e lugar</a:t>
            </a:r>
          </a:p>
          <a:p>
            <a:r>
              <a:rPr lang="pt-BR" sz="2000" dirty="0" smtClean="0"/>
              <a:t>Tb importantes em </a:t>
            </a:r>
            <a:r>
              <a:rPr lang="pt-BR" sz="2000" dirty="0" err="1" smtClean="0"/>
              <a:t>EaD</a:t>
            </a:r>
            <a:r>
              <a:rPr lang="pt-BR" sz="2000" dirty="0" smtClean="0"/>
              <a:t> são a videoconferência e a internet, que permitirão que você interaja em tempo real (ou não!) com os seus colegas de outros </a:t>
            </a:r>
            <a:r>
              <a:rPr lang="pt-BR" sz="2000" dirty="0" err="1" smtClean="0"/>
              <a:t>Polos</a:t>
            </a:r>
            <a:r>
              <a:rPr lang="pt-BR" sz="2000" dirty="0" smtClean="0"/>
              <a:t>, Professores e Tutores. </a:t>
            </a:r>
          </a:p>
          <a:p>
            <a:r>
              <a:rPr lang="pt-BR" sz="2000" dirty="0" smtClean="0"/>
              <a:t>É importante que você construa uma familiaridade com as características e as aplicações dessas mídias, pois elas serão utilizadas com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no decorrer do curso e conhecê-las permitirá que você se sinta cada vez mais confortável e à vontade para utilizá-las!</a:t>
            </a:r>
            <a:endParaRPr lang="pt-BR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Unidade 6</a:t>
            </a:r>
          </a:p>
          <a:p>
            <a:r>
              <a:rPr lang="pt-BR" sz="1800" dirty="0" smtClean="0"/>
              <a:t>Avaliar não é uma tarefa fácil. Envolve diversos aspectos que acabam influenciando o nosso desempenho. Definir com clareza como avaliar a aprendizagem do estudante em </a:t>
            </a:r>
            <a:r>
              <a:rPr lang="pt-BR" sz="1800" dirty="0" err="1" smtClean="0"/>
              <a:t>EaD</a:t>
            </a:r>
            <a:r>
              <a:rPr lang="pt-BR" sz="1800" dirty="0" smtClean="0"/>
              <a:t> é importante para a construção dos instrumentos de avaliação, que deve estar intimamente relacionada aos objetivos propostos.</a:t>
            </a:r>
          </a:p>
          <a:p>
            <a:r>
              <a:rPr lang="pt-BR" sz="1800" dirty="0" smtClean="0"/>
              <a:t>Uma vez que o estudante define objetivos de aprendizagem, ele deve saber se os está atingindo ou não, pois, caso não esteja, necessitará rever todo o seu planejamento de atividades para conseguir concluí-las com êxito. </a:t>
            </a:r>
          </a:p>
          <a:p>
            <a:r>
              <a:rPr lang="pt-BR" sz="1800" dirty="0" smtClean="0"/>
              <a:t>Lembremos que na </a:t>
            </a:r>
            <a:r>
              <a:rPr lang="pt-BR" sz="1800" dirty="0" err="1" smtClean="0"/>
              <a:t>EaD</a:t>
            </a:r>
            <a:r>
              <a:rPr lang="pt-BR" sz="1800" dirty="0" smtClean="0"/>
              <a:t> é importante definir objetivos de aprendizagem porque eles servirão como guia para o nosso desempenho. Na medida em que nos avaliamos e chegamos à conclusão de que estamos no caminho certo,</a:t>
            </a:r>
          </a:p>
          <a:p>
            <a:r>
              <a:rPr lang="pt-BR" sz="1800" dirty="0" smtClean="0"/>
              <a:t>Feedback é importante para saber se estamos no caminho certo</a:t>
            </a:r>
            <a:endParaRPr lang="pt-BR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>
              <a:buSzPct val="80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Avaliação qualitativa</a:t>
            </a:r>
          </a:p>
          <a:p>
            <a:r>
              <a:rPr lang="pt-BR" sz="2000" dirty="0" smtClean="0"/>
              <a:t>É realizada tanto ao longo como ao final do processo de aprendizagem. Esse tipo de avaliação é feito pela observação do estudante nas suas participações em debates, seminários e demais atividades durante o processo educacional.</a:t>
            </a:r>
            <a:endParaRPr lang="pt-BR" sz="2800" b="1" dirty="0" smtClean="0"/>
          </a:p>
          <a:p>
            <a:pPr>
              <a:buSzPct val="80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Avaliação quantitativa</a:t>
            </a:r>
          </a:p>
          <a:p>
            <a:r>
              <a:rPr lang="pt-BR" sz="1800" dirty="0" smtClean="0"/>
              <a:t>É também identificada como um processo de medida.</a:t>
            </a:r>
          </a:p>
          <a:p>
            <a:r>
              <a:rPr lang="pt-BR" sz="1800" dirty="0" smtClean="0"/>
              <a:t>Nesse tipo de avaliação, são atribuídos valores quantitativos aos itens dos testes e das provas e são verificadas as respostas certas ou inadequadas.</a:t>
            </a:r>
            <a:endParaRPr lang="pt-BR" sz="18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SzPct val="80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Avaliação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somativa</a:t>
            </a:r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dirty="0" smtClean="0"/>
              <a:t>Ocorre ao final de uma determinada porção de conteúdo.</a:t>
            </a:r>
          </a:p>
          <a:p>
            <a:r>
              <a:rPr lang="pt-BR" sz="2000" dirty="0" smtClean="0"/>
              <a:t>Pode ser uma prova, um teste ou um trabalho de fim de curso, a fim de verificar o conhecimento adquirido ao longo do processo de estudo. Procura verificar a totalidade do conhecimento aprendido.</a:t>
            </a:r>
            <a:endParaRPr lang="pt-BR" sz="2000" b="1" dirty="0" smtClean="0"/>
          </a:p>
          <a:p>
            <a:pPr>
              <a:buSzPct val="80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Avaliação formativa</a:t>
            </a:r>
          </a:p>
          <a:p>
            <a:r>
              <a:rPr lang="pt-BR" sz="2000" dirty="0" smtClean="0"/>
              <a:t>É também uma das formas de avaliação do </a:t>
            </a:r>
            <a:r>
              <a:rPr lang="pt-BR" sz="2000" dirty="0" err="1" smtClean="0"/>
              <a:t>rendimentodo</a:t>
            </a:r>
            <a:r>
              <a:rPr lang="pt-BR" sz="2000" dirty="0" smtClean="0"/>
              <a:t> estudante durante o processo de aprendizagem em um curso, módulo ou em um tópico determinado para o estudo. Por meio dessa avaliação, é possível detectar falhas ou dificuldades ao longo do processo em um programa de estudo em </a:t>
            </a:r>
            <a:r>
              <a:rPr lang="pt-BR" sz="2000" dirty="0" err="1" smtClean="0"/>
              <a:t>EaD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pt-BR" sz="1800" dirty="0" smtClean="0"/>
              <a:t>O curso terá duração de 18 meses, incluindo cumprimento de créditos e elaboração de monografia. Para o desenvolvimento dos conteúdos serão organizados, entre outros, os seguintes recursos didáticos:</a:t>
            </a:r>
          </a:p>
          <a:p>
            <a:pPr lvl="1"/>
            <a:r>
              <a:rPr lang="pt-BR" sz="1600" dirty="0" smtClean="0"/>
              <a:t>textos impressos de apoio ao estudo, por disciplina;</a:t>
            </a:r>
          </a:p>
          <a:p>
            <a:pPr lvl="1"/>
            <a:r>
              <a:rPr lang="pt-BR" sz="1600" dirty="0" smtClean="0"/>
              <a:t>Ambiente Virtual de Ensino-Aprendizagem (AVEA) para</a:t>
            </a:r>
          </a:p>
          <a:p>
            <a:pPr lvl="1"/>
            <a:r>
              <a:rPr lang="pt-BR" sz="1600" dirty="0" smtClean="0"/>
              <a:t>comunicação e interação entre os sujeitos e para disponibilização de textos complementares;</a:t>
            </a:r>
          </a:p>
          <a:p>
            <a:pPr lvl="1"/>
            <a:r>
              <a:rPr lang="pt-BR" sz="1600" dirty="0" smtClean="0"/>
              <a:t>encontros presenciais nos </a:t>
            </a:r>
            <a:r>
              <a:rPr lang="pt-BR" sz="1600" dirty="0" err="1" smtClean="0"/>
              <a:t>polos</a:t>
            </a:r>
            <a:r>
              <a:rPr lang="pt-BR" sz="1600" dirty="0" smtClean="0"/>
              <a:t> de ensino; e</a:t>
            </a:r>
          </a:p>
          <a:p>
            <a:pPr lvl="1"/>
            <a:r>
              <a:rPr lang="pt-BR" sz="1600" dirty="0" smtClean="0"/>
              <a:t>sistema de acompanhamento (tutoria).</a:t>
            </a:r>
          </a:p>
          <a:p>
            <a:r>
              <a:rPr lang="pt-BR" sz="1800" dirty="0" smtClean="0"/>
              <a:t>No </a:t>
            </a:r>
            <a:r>
              <a:rPr lang="pt-BR" sz="1800" dirty="0" err="1" smtClean="0"/>
              <a:t>polo</a:t>
            </a:r>
            <a:r>
              <a:rPr lang="pt-BR" sz="1800" dirty="0" smtClean="0"/>
              <a:t> de ensino, o estudante contará com a </a:t>
            </a:r>
            <a:r>
              <a:rPr lang="pt-BR" sz="1800" dirty="0" err="1" smtClean="0"/>
              <a:t>infraestrutura</a:t>
            </a:r>
            <a:r>
              <a:rPr lang="pt-BR" sz="1800" dirty="0" smtClean="0"/>
              <a:t> técnica e pedagógica, laboratório de computação e biblioteca, para as atividades presenciais e como base de apoio para os estudos durante todo o curso.</a:t>
            </a:r>
          </a:p>
          <a:p>
            <a:r>
              <a:rPr lang="pt-BR" sz="1800" dirty="0" smtClean="0"/>
              <a:t>No desenvolvimento do curso, serão realizados encontros presenciais destinados a discussões temáticas com os professores das disciplinas, a orientações, a oficinas, a avaliações de aprendizagem e à apresentação do trabalho final.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68"/>
            <a:ext cx="8229600" cy="1143000"/>
          </a:xfrm>
        </p:spPr>
        <p:txBody>
          <a:bodyPr/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Inovação Tecnológica</a:t>
            </a:r>
          </a:p>
        </p:txBody>
      </p:sp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81200"/>
            <a:ext cx="73152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724128" y="5978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rgbClr val="0000CC"/>
                </a:solidFill>
                <a:latin typeface="Verdana" pitchFamily="34" charset="0"/>
              </a:rPr>
              <a:t>Fonte: </a:t>
            </a:r>
            <a:r>
              <a:rPr lang="pt-BR" sz="1000" b="1" i="1" dirty="0">
                <a:solidFill>
                  <a:srgbClr val="0000CC"/>
                </a:solidFill>
                <a:latin typeface="Verdana" pitchFamily="34" charset="0"/>
              </a:rPr>
              <a:t>The </a:t>
            </a:r>
            <a:r>
              <a:rPr lang="pt-BR" sz="1000" b="1" i="1" dirty="0" err="1">
                <a:solidFill>
                  <a:srgbClr val="0000CC"/>
                </a:solidFill>
                <a:latin typeface="Verdana" pitchFamily="34" charset="0"/>
              </a:rPr>
              <a:t>Economist</a:t>
            </a:r>
            <a:r>
              <a:rPr lang="pt-BR" sz="1000" b="1" i="1" dirty="0">
                <a:solidFill>
                  <a:srgbClr val="0000CC"/>
                </a:solidFill>
                <a:latin typeface="Verdana" pitchFamily="34" charset="0"/>
              </a:rPr>
              <a:t> (1999).</a:t>
            </a:r>
            <a:r>
              <a:rPr lang="pt-BR" sz="1000" b="1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73224" y="1927373"/>
            <a:ext cx="7715200" cy="2005683"/>
          </a:xfrm>
        </p:spPr>
        <p:txBody>
          <a:bodyPr/>
          <a:lstStyle/>
          <a:p>
            <a:r>
              <a:rPr lang="pt-BR" sz="2800" dirty="0" smtClean="0"/>
              <a:t>Dá uma olhada no seu guia do estudante.</a:t>
            </a:r>
          </a:p>
          <a:p>
            <a:r>
              <a:rPr lang="pt-BR" sz="2800" dirty="0" smtClean="0"/>
              <a:t>Lá tem uma série de dicas para tornar esta experiência melhor.</a:t>
            </a:r>
            <a:endParaRPr lang="pt-B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Inovações</a:t>
            </a:r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8064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214430"/>
            <a:ext cx="77724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O Mundo é Plano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Concepção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- Friedman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060848"/>
            <a:ext cx="7641781" cy="3876684"/>
          </a:xfrm>
        </p:spPr>
        <p:txBody>
          <a:bodyPr>
            <a:no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</a:pPr>
            <a:r>
              <a:rPr lang="pt-BR" sz="1800" dirty="0"/>
              <a:t>O Mundo é </a:t>
            </a:r>
            <a:r>
              <a:rPr lang="pt-BR" sz="1800" i="1" dirty="0"/>
              <a:t>plano</a:t>
            </a:r>
            <a:r>
              <a:rPr lang="pt-BR" sz="1800" dirty="0"/>
              <a:t>: competição entre os países desenvolvidos e os países em vias de desenvolvimento estão nivelados – ex: China e Índia.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</a:pPr>
            <a:r>
              <a:rPr lang="pt-BR" sz="1800" dirty="0">
                <a:solidFill>
                  <a:srgbClr val="003399"/>
                </a:solidFill>
              </a:rPr>
              <a:t>Mudança na percepção que as pessoas tinham do mundo (antes redondo e agora plano)</a:t>
            </a:r>
          </a:p>
          <a:p>
            <a:pPr marL="180975" lvl="1" indent="-180975">
              <a:spcBef>
                <a:spcPts val="600"/>
              </a:spcBef>
              <a:spcAft>
                <a:spcPts val="0"/>
              </a:spcAft>
            </a:pPr>
            <a:r>
              <a:rPr lang="pt-BR" sz="1800" dirty="0"/>
              <a:t>necessidade de uma igual mudança se países, companhias e indivíduos desejarem se manter competitivos no mercado global, onde as divisões históricas, regionais e geográficas estão cada vez menos relevantes.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</a:pPr>
            <a:r>
              <a:rPr lang="pt-BR" sz="1800" dirty="0">
                <a:solidFill>
                  <a:srgbClr val="003399"/>
                </a:solidFill>
              </a:rPr>
              <a:t>Novo modelo de negócios: em lugar de colaborar verticalmente (</a:t>
            </a:r>
            <a:r>
              <a:rPr lang="pt-BR" sz="1600" dirty="0"/>
              <a:t>colaboração de cima pra baixo, na qual inovação vem de cima</a:t>
            </a:r>
            <a:r>
              <a:rPr lang="pt-BR" sz="1800" dirty="0">
                <a:solidFill>
                  <a:srgbClr val="003399"/>
                </a:solidFill>
              </a:rPr>
              <a:t>), as empresas devem colaborar horizontalmente.</a:t>
            </a:r>
          </a:p>
          <a:p>
            <a:pPr marL="180975" lvl="1" indent="-180975">
              <a:spcBef>
                <a:spcPct val="50000"/>
              </a:spcBef>
              <a:spcAft>
                <a:spcPct val="50000"/>
              </a:spcAft>
            </a:pPr>
            <a:r>
              <a:rPr lang="pt-BR" sz="1800" dirty="0" err="1"/>
              <a:t>Horizontalização</a:t>
            </a:r>
            <a:r>
              <a:rPr lang="pt-BR" sz="1800" dirty="0"/>
              <a:t> significa que companhias e pessoas colaboram com outros departamentos ou companhias para agregar valor ou inovação.</a:t>
            </a:r>
            <a:r>
              <a:rPr lang="pt-BR" sz="1600" dirty="0"/>
              <a:t> </a:t>
            </a:r>
          </a:p>
        </p:txBody>
      </p:sp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4966953"/>
            <a:ext cx="985878" cy="147881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16" y="3425703"/>
            <a:ext cx="1285884" cy="7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1952" y="1844824"/>
            <a:ext cx="116204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1952" y="2630618"/>
            <a:ext cx="1162048" cy="79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1952" y="4181160"/>
            <a:ext cx="117632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133872"/>
            <a:ext cx="8229600" cy="1143000"/>
          </a:xfrm>
        </p:spPr>
        <p:txBody>
          <a:bodyPr/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Dez forças niveladoras</a:t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Friedman define dez niveladores atuando a nível global: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101552"/>
            <a:ext cx="8640960" cy="4495800"/>
          </a:xfr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  <a:buFontTx/>
              <a:buNone/>
            </a:pPr>
            <a:r>
              <a:rPr lang="pt-BR" sz="1600" b="1" dirty="0"/>
              <a:t>1: </a:t>
            </a:r>
            <a:r>
              <a:rPr lang="pt-BR" sz="1600" b="1" dirty="0">
                <a:solidFill>
                  <a:srgbClr val="003399"/>
                </a:solidFill>
              </a:rPr>
              <a:t>A queda do muro de Berlim</a:t>
            </a:r>
            <a:r>
              <a:rPr lang="pt-BR" sz="1600" dirty="0"/>
              <a:t> - Após a queda, os países que seguiram o modelo econômico soviético — incluindo a Índia, a China, a Rússia e as nações do </a:t>
            </a:r>
            <a:r>
              <a:rPr lang="pt-BR" sz="1600" b="1" i="1" dirty="0">
                <a:solidFill>
                  <a:srgbClr val="666666"/>
                </a:solidFill>
              </a:rPr>
              <a:t>Leste europeu</a:t>
            </a:r>
            <a:r>
              <a:rPr lang="pt-BR" sz="1600" dirty="0"/>
              <a:t>, </a:t>
            </a:r>
            <a:r>
              <a:rPr lang="pt-BR" sz="1600" b="1" i="1" dirty="0">
                <a:solidFill>
                  <a:srgbClr val="666666"/>
                </a:solidFill>
              </a:rPr>
              <a:t>América latina</a:t>
            </a:r>
            <a:r>
              <a:rPr lang="pt-BR" sz="1600" dirty="0"/>
              <a:t> e </a:t>
            </a:r>
            <a:r>
              <a:rPr lang="pt-BR" sz="1600" b="1" i="1" dirty="0">
                <a:solidFill>
                  <a:srgbClr val="666666"/>
                </a:solidFill>
              </a:rPr>
              <a:t>Ásia central</a:t>
            </a:r>
            <a:r>
              <a:rPr lang="pt-BR" sz="1600" dirty="0"/>
              <a:t> — começaram a abrir suas economias. Quando esses novos </a:t>
            </a:r>
            <a:r>
              <a:rPr lang="pt-BR" sz="1600" b="1" i="1" dirty="0">
                <a:solidFill>
                  <a:srgbClr val="666666"/>
                </a:solidFill>
              </a:rPr>
              <a:t>Players</a:t>
            </a:r>
            <a:r>
              <a:rPr lang="pt-BR" sz="1600" dirty="0"/>
              <a:t> se integraram ao mercado global, eles adicionaram energia e fortaleceram a colaboração horizontal no mundo todo.</a:t>
            </a:r>
          </a:p>
          <a:p>
            <a:pPr marL="180975" indent="-180975">
              <a:spcBef>
                <a:spcPts val="0"/>
              </a:spcBef>
              <a:buFontTx/>
              <a:buNone/>
            </a:pPr>
            <a:endParaRPr lang="pt-BR" sz="1000" dirty="0"/>
          </a:p>
          <a:p>
            <a:pPr marL="180975" indent="-180975">
              <a:spcBef>
                <a:spcPts val="0"/>
              </a:spcBef>
              <a:buFontTx/>
              <a:buNone/>
            </a:pPr>
            <a:r>
              <a:rPr lang="pt-BR" sz="1600" b="1" dirty="0"/>
              <a:t>2: </a:t>
            </a:r>
            <a:r>
              <a:rPr lang="pt-BR" sz="1600" b="1" dirty="0">
                <a:solidFill>
                  <a:srgbClr val="003399"/>
                </a:solidFill>
              </a:rPr>
              <a:t>Avanço Tecnológico</a:t>
            </a:r>
            <a:r>
              <a:rPr lang="pt-BR" sz="1600" b="1" dirty="0"/>
              <a:t> </a:t>
            </a:r>
            <a:r>
              <a:rPr lang="pt-BR" sz="1600" dirty="0"/>
              <a:t>- Três eventos são citados como decisivos: a consolidação da </a:t>
            </a:r>
            <a:r>
              <a:rPr lang="pt-BR" sz="1600" dirty="0" err="1"/>
              <a:t>infraestrutura</a:t>
            </a:r>
            <a:r>
              <a:rPr lang="pt-BR" sz="1600" dirty="0"/>
              <a:t> de conectividade global, o surgimento da World </a:t>
            </a:r>
            <a:r>
              <a:rPr lang="pt-BR" sz="1600" dirty="0" err="1"/>
              <a:t>Wide</a:t>
            </a:r>
            <a:r>
              <a:rPr lang="pt-BR" sz="1600" dirty="0"/>
              <a:t> Web como um mundo virtual e o aparecimento do navegador Netscape, em 9 de agosto de 1995.</a:t>
            </a:r>
          </a:p>
          <a:p>
            <a:pPr marL="180975" indent="-180975">
              <a:spcBef>
                <a:spcPts val="0"/>
              </a:spcBef>
              <a:buFontTx/>
              <a:buNone/>
            </a:pPr>
            <a:endParaRPr lang="pt-BR" sz="1600" dirty="0"/>
          </a:p>
          <a:p>
            <a:pPr marL="180975" indent="-180975">
              <a:spcBef>
                <a:spcPts val="0"/>
              </a:spcBef>
              <a:buFontTx/>
              <a:buNone/>
            </a:pPr>
            <a:r>
              <a:rPr lang="pt-BR" sz="1600" b="1" dirty="0"/>
              <a:t>3</a:t>
            </a:r>
            <a:r>
              <a:rPr lang="pt-BR" sz="1600" b="1" dirty="0">
                <a:solidFill>
                  <a:srgbClr val="003399"/>
                </a:solidFill>
              </a:rPr>
              <a:t>: Software de Fluxo de Trabalho</a:t>
            </a:r>
            <a:r>
              <a:rPr lang="pt-BR" sz="1600" dirty="0"/>
              <a:t> - A habilidade de máquinas conversarem com outras máquinas sem envolvimento humano.</a:t>
            </a:r>
          </a:p>
          <a:p>
            <a:pPr marL="180975" indent="-180975">
              <a:spcBef>
                <a:spcPts val="0"/>
              </a:spcBef>
              <a:buFontTx/>
              <a:buNone/>
            </a:pPr>
            <a:endParaRPr lang="pt-BR" sz="1000" dirty="0"/>
          </a:p>
          <a:p>
            <a:pPr marL="180975" indent="-180975">
              <a:spcBef>
                <a:spcPts val="0"/>
              </a:spcBef>
              <a:buFontTx/>
              <a:buNone/>
            </a:pPr>
            <a:r>
              <a:rPr lang="pt-BR" sz="1600" b="1" dirty="0"/>
              <a:t>4: </a:t>
            </a:r>
            <a:r>
              <a:rPr lang="pt-BR" sz="1600" b="1" dirty="0">
                <a:solidFill>
                  <a:srgbClr val="003399"/>
                </a:solidFill>
              </a:rPr>
              <a:t>Código Aberto</a:t>
            </a:r>
            <a:r>
              <a:rPr lang="pt-BR" sz="1600" dirty="0"/>
              <a:t> - Comunidades fazendo </a:t>
            </a:r>
            <a:r>
              <a:rPr lang="pt-BR" sz="1600" dirty="0" err="1"/>
              <a:t>Upload</a:t>
            </a:r>
            <a:r>
              <a:rPr lang="pt-BR" sz="1600" dirty="0"/>
              <a:t> e colaborando em projetos online. Ele inicia esse tópico citando o Apache como exemplo de software elaborado e mantido coletivamente. A IBM apoiou seu desenvolvimento, após consenso entre a comunidade.</a:t>
            </a:r>
          </a:p>
          <a:p>
            <a:pPr marL="180975" indent="-180975">
              <a:spcBef>
                <a:spcPts val="0"/>
              </a:spcBef>
              <a:buFontTx/>
              <a:buNone/>
            </a:pPr>
            <a:endParaRPr lang="pt-BR" sz="1050" dirty="0"/>
          </a:p>
          <a:p>
            <a:pPr marL="180975" indent="-180975">
              <a:spcBef>
                <a:spcPts val="0"/>
              </a:spcBef>
              <a:buFontTx/>
              <a:buNone/>
            </a:pPr>
            <a:r>
              <a:rPr lang="pt-BR" sz="1600" b="1" dirty="0"/>
              <a:t>5: </a:t>
            </a:r>
            <a:r>
              <a:rPr lang="pt-BR" sz="1600" b="1" dirty="0">
                <a:solidFill>
                  <a:srgbClr val="003399"/>
                </a:solidFill>
              </a:rPr>
              <a:t>Outsourcing </a:t>
            </a:r>
            <a:r>
              <a:rPr lang="pt-BR" sz="1600" dirty="0">
                <a:solidFill>
                  <a:srgbClr val="003399"/>
                </a:solidFill>
              </a:rPr>
              <a:t>-</a:t>
            </a:r>
            <a:r>
              <a:rPr lang="pt-BR" sz="1600" dirty="0"/>
              <a:t> Friedman argumenta que a Terceirização permitiu que as companhias dividissem suas atividades em componentes que poderiam ser sub-contratados e executados mais eficientemente e a custo menor. 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25872"/>
            <a:ext cx="4929190" cy="571480"/>
          </a:xfrm>
        </p:spPr>
        <p:txBody>
          <a:bodyPr/>
          <a:lstStyle/>
          <a:p>
            <a:r>
              <a:rPr lang="pt-BR" sz="2400" b="1" i="1" dirty="0" smtClean="0">
                <a:solidFill>
                  <a:schemeClr val="accent1">
                    <a:lumMod val="75000"/>
                  </a:schemeClr>
                </a:solidFill>
              </a:rPr>
              <a:t>Mapa de Fibras Submarinas</a:t>
            </a:r>
            <a:endParaRPr lang="pt-B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wired.com/images_blogs/gadgetlab/2010/11/cable_map_2010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321113"/>
            <a:ext cx="6572295" cy="4732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132856"/>
            <a:ext cx="8706714" cy="4114800"/>
          </a:xfrm>
        </p:spPr>
        <p:txBody>
          <a:bodyPr>
            <a:normAutofit lnSpcReduction="10000"/>
          </a:bodyPr>
          <a:lstStyle/>
          <a:p>
            <a:pPr marL="180975" indent="-180975" algn="just">
              <a:buFontTx/>
              <a:buNone/>
            </a:pPr>
            <a:r>
              <a:rPr lang="pt-BR" sz="1600" b="1" dirty="0"/>
              <a:t>6: </a:t>
            </a:r>
            <a:r>
              <a:rPr lang="pt-BR" sz="1600" b="1" dirty="0" err="1">
                <a:solidFill>
                  <a:srgbClr val="003399"/>
                </a:solidFill>
              </a:rPr>
              <a:t>Offshoring</a:t>
            </a:r>
            <a:r>
              <a:rPr lang="pt-BR" sz="1600" b="1" dirty="0">
                <a:solidFill>
                  <a:srgbClr val="3366CC"/>
                </a:solidFill>
              </a:rPr>
              <a:t> </a:t>
            </a:r>
            <a:r>
              <a:rPr lang="pt-BR" sz="1600" dirty="0"/>
              <a:t>- A </a:t>
            </a:r>
            <a:r>
              <a:rPr lang="pt-BR" sz="1600" dirty="0" err="1"/>
              <a:t>relocalização</a:t>
            </a:r>
            <a:r>
              <a:rPr lang="pt-BR" sz="1600" dirty="0"/>
              <a:t> de um processo da companhia no exterior, com vistas a redução de custos.</a:t>
            </a:r>
          </a:p>
          <a:p>
            <a:pPr marL="180975" indent="-180975" algn="just">
              <a:buFontTx/>
              <a:buNone/>
            </a:pPr>
            <a:endParaRPr lang="pt-BR" sz="300" dirty="0"/>
          </a:p>
          <a:p>
            <a:pPr marL="180975" indent="-180975" algn="just">
              <a:buFontTx/>
              <a:buNone/>
            </a:pPr>
            <a:r>
              <a:rPr lang="pt-BR" sz="1600" b="1" dirty="0"/>
              <a:t>7: </a:t>
            </a:r>
            <a:r>
              <a:rPr lang="pt-BR" sz="1600" b="1" dirty="0">
                <a:solidFill>
                  <a:srgbClr val="003399"/>
                </a:solidFill>
              </a:rPr>
              <a:t>Cadeia de Fornecimento</a:t>
            </a:r>
            <a:r>
              <a:rPr lang="pt-BR" sz="1600" dirty="0"/>
              <a:t> - Friedman compara a moderna cadeia de fornecimento a um rio e aponta, como melhor exemplo de utilização de tecnologia, a Wal-Mart que informatizou seus processos de vendas, distribuição e entrega.</a:t>
            </a:r>
          </a:p>
          <a:p>
            <a:pPr marL="180975" indent="-180975" algn="just">
              <a:buFontTx/>
              <a:buNone/>
            </a:pPr>
            <a:endParaRPr lang="pt-BR" sz="300" dirty="0"/>
          </a:p>
          <a:p>
            <a:pPr marL="180975" indent="-180975" algn="just">
              <a:buFontTx/>
              <a:buNone/>
            </a:pPr>
            <a:r>
              <a:rPr lang="pt-BR" sz="1600" b="1" dirty="0"/>
              <a:t>8: </a:t>
            </a:r>
            <a:r>
              <a:rPr lang="pt-BR" sz="1600" b="1" dirty="0" err="1">
                <a:solidFill>
                  <a:srgbClr val="003399"/>
                </a:solidFill>
              </a:rPr>
              <a:t>Insourcing</a:t>
            </a:r>
            <a:r>
              <a:rPr lang="pt-BR" sz="1600" dirty="0">
                <a:solidFill>
                  <a:srgbClr val="003399"/>
                </a:solidFill>
              </a:rPr>
              <a:t> </a:t>
            </a:r>
            <a:r>
              <a:rPr lang="pt-BR" sz="1600" dirty="0"/>
              <a:t>- Friedman cita a UPS como exemplo de </a:t>
            </a:r>
            <a:r>
              <a:rPr lang="pt-BR" sz="1600" i="1" dirty="0" err="1"/>
              <a:t>insourcing</a:t>
            </a:r>
            <a:r>
              <a:rPr lang="pt-BR" sz="1600" dirty="0"/>
              <a:t> (</a:t>
            </a:r>
            <a:r>
              <a:rPr lang="pt-BR" sz="1600" dirty="0" err="1"/>
              <a:t>internalização</a:t>
            </a:r>
            <a:r>
              <a:rPr lang="pt-BR" sz="1600" dirty="0"/>
              <a:t>), no qual os empregados da companhia desempenham serviços - além de entregas - para outras companhias. Por exemplo, UPS concerta computadores da Toshiba no lugar da própria Toshiba. O trabalho é feito na UPS por empregados da UPS.</a:t>
            </a:r>
          </a:p>
          <a:p>
            <a:pPr marL="180975" indent="-180975" algn="just">
              <a:buFontTx/>
              <a:buNone/>
            </a:pPr>
            <a:endParaRPr lang="pt-BR" sz="400" b="1" dirty="0"/>
          </a:p>
          <a:p>
            <a:pPr marL="180975" indent="-180975" algn="just">
              <a:buFontTx/>
              <a:buNone/>
            </a:pPr>
            <a:r>
              <a:rPr lang="pt-BR" sz="1600" b="1" dirty="0"/>
              <a:t>9: </a:t>
            </a:r>
            <a:r>
              <a:rPr lang="pt-BR" sz="1600" b="1" dirty="0">
                <a:solidFill>
                  <a:srgbClr val="003399"/>
                </a:solidFill>
              </a:rPr>
              <a:t>In-formação</a:t>
            </a:r>
            <a:r>
              <a:rPr lang="pt-BR" sz="1600" dirty="0"/>
              <a:t> - Google e outras ferramentas de busca são os exemplos. "Nunca houve tanta gente com habilidade de achar, elas mesmas, tanta informação sobre tantas coisas e sobre outras pessoas". O crescimento dos mecanismos de busca é imenso; por exemplo, diz Friedman, o Google "processa atualmente por volta de um bilhão de buscas por dia, quando processava 150 </a:t>
            </a:r>
            <a:r>
              <a:rPr lang="pt-BR" sz="1600" dirty="0" err="1"/>
              <a:t>milhoões</a:t>
            </a:r>
            <a:r>
              <a:rPr lang="pt-BR" sz="1600" dirty="0"/>
              <a:t> há apenas três anos.</a:t>
            </a:r>
          </a:p>
          <a:p>
            <a:pPr marL="180975" indent="-180975" algn="just">
              <a:buFontTx/>
              <a:buNone/>
            </a:pPr>
            <a:endParaRPr lang="pt-BR" sz="200" b="1" dirty="0"/>
          </a:p>
          <a:p>
            <a:pPr marL="180975" indent="-180975" algn="just">
              <a:buFontTx/>
              <a:buNone/>
            </a:pPr>
            <a:r>
              <a:rPr lang="pt-BR" sz="1600" b="1" dirty="0"/>
              <a:t>10: </a:t>
            </a:r>
            <a:r>
              <a:rPr lang="pt-BR" sz="1600" b="1" dirty="0">
                <a:solidFill>
                  <a:srgbClr val="003399"/>
                </a:solidFill>
              </a:rPr>
              <a:t>"Os esteróides"</a:t>
            </a:r>
            <a:r>
              <a:rPr lang="pt-BR" sz="1600" dirty="0"/>
              <a:t> - Dispositivos de uso pessoal móveis (Assistentes digitais pessoal (</a:t>
            </a:r>
            <a:r>
              <a:rPr lang="pt-BR" sz="1600" dirty="0" err="1"/>
              <a:t>PDAs</a:t>
            </a:r>
            <a:r>
              <a:rPr lang="pt-BR" sz="1600" dirty="0"/>
              <a:t>), </a:t>
            </a:r>
            <a:r>
              <a:rPr lang="pt-BR" sz="1600" dirty="0" err="1"/>
              <a:t>Pagers</a:t>
            </a:r>
            <a:r>
              <a:rPr lang="pt-BR" sz="1600" dirty="0"/>
              <a:t>, telefones sobre protocolo de internet (</a:t>
            </a:r>
            <a:r>
              <a:rPr lang="pt-BR" sz="1600" b="1" i="1" dirty="0" err="1">
                <a:solidFill>
                  <a:srgbClr val="666666"/>
                </a:solidFill>
              </a:rPr>
              <a:t>VoIP</a:t>
            </a:r>
            <a:r>
              <a:rPr lang="pt-BR" sz="1600" dirty="0"/>
              <a:t>). 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762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11967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Dez forças niveladoras</a:t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Friedman define dez niveladores atuando a nível global: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3563</Words>
  <Application>Microsoft Office PowerPoint</Application>
  <PresentationFormat>Apresentação na tela (4:3)</PresentationFormat>
  <Paragraphs>245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UNIDADE 1</vt:lpstr>
      <vt:lpstr>Contextualização Aspectos Sociais</vt:lpstr>
      <vt:lpstr>Inovação Tecnológica</vt:lpstr>
      <vt:lpstr>Inovações</vt:lpstr>
      <vt:lpstr>O Mundo é Plano Concepção - Friedman</vt:lpstr>
      <vt:lpstr>Dez forças niveladoras Friedman define dez niveladores atuando a nível global:</vt:lpstr>
      <vt:lpstr>Mapa de Fibras Submarinas</vt:lpstr>
      <vt:lpstr>Slide 9</vt:lpstr>
      <vt:lpstr>Visão Microsoft</vt:lpstr>
      <vt:lpstr>Cenário</vt:lpstr>
      <vt:lpstr>Convergência Digital</vt:lpstr>
      <vt:lpstr>Convergência Digital</vt:lpstr>
      <vt:lpstr>Cíclico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Destacar alguns elementos e características</vt:lpstr>
      <vt:lpstr>Gerações EaD</vt:lpstr>
      <vt:lpstr>Gerações EaD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thesta</dc:creator>
  <cp:lastModifiedBy>thesta</cp:lastModifiedBy>
  <cp:revision>2</cp:revision>
  <dcterms:created xsi:type="dcterms:W3CDTF">2012-02-08T00:32:04Z</dcterms:created>
  <dcterms:modified xsi:type="dcterms:W3CDTF">2012-02-08T00:58:03Z</dcterms:modified>
</cp:coreProperties>
</file>