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0" r:id="rId3"/>
    <p:sldId id="261" r:id="rId4"/>
    <p:sldId id="271" r:id="rId5"/>
    <p:sldId id="274" r:id="rId6"/>
    <p:sldId id="262" r:id="rId7"/>
    <p:sldId id="273" r:id="rId8"/>
    <p:sldId id="275" r:id="rId9"/>
    <p:sldId id="27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7/10/2013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pt-BR" sz="3200" dirty="0" smtClean="0"/>
              <a:t>Roteiro para acompanhamento das videoaulas</a:t>
            </a:r>
            <a:endParaRPr lang="en-US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 smtClean="0"/>
              <a:t>ORGANIZAÇÃO E FUNCIONAMENTO DO SUS</a:t>
            </a: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06786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/>
          </a:bodyPr>
          <a:lstStyle/>
          <a:p>
            <a:r>
              <a:rPr lang="pt-BR" sz="2800" b="1" dirty="0" smtClean="0"/>
              <a:t>UNIDADES 1 E 2</a:t>
            </a:r>
            <a:endParaRPr lang="en-US" sz="2800" b="1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pt-BR" sz="2000" dirty="0" smtClean="0"/>
              <a:t>muitas </a:t>
            </a:r>
            <a:r>
              <a:rPr lang="pt-BR" sz="2000" dirty="0"/>
              <a:t>novidades ocorreram na gestão do </a:t>
            </a:r>
            <a:r>
              <a:rPr lang="pt-BR" sz="2000" dirty="0" smtClean="0"/>
              <a:t>SUS. </a:t>
            </a:r>
          </a:p>
          <a:p>
            <a:pPr>
              <a:lnSpc>
                <a:spcPct val="200000"/>
              </a:lnSpc>
            </a:pPr>
            <a:r>
              <a:rPr lang="pt-BR" sz="2000" dirty="0" smtClean="0"/>
              <a:t>caráter </a:t>
            </a:r>
            <a:r>
              <a:rPr lang="pt-BR" sz="2000" dirty="0"/>
              <a:t>dinâmico para responder às necessidades de saúde da </a:t>
            </a:r>
            <a:r>
              <a:rPr lang="pt-BR" sz="2000" dirty="0" smtClean="0"/>
              <a:t>população </a:t>
            </a:r>
          </a:p>
          <a:p>
            <a:pPr>
              <a:lnSpc>
                <a:spcPct val="200000"/>
              </a:lnSpc>
            </a:pPr>
            <a:r>
              <a:rPr lang="pt-BR" sz="2000" dirty="0" smtClean="0"/>
              <a:t>Complementação do </a:t>
            </a:r>
            <a:r>
              <a:rPr lang="pt-BR" sz="2000" dirty="0"/>
              <a:t>com outros </a:t>
            </a:r>
            <a:r>
              <a:rPr lang="pt-BR" sz="2000" dirty="0" smtClean="0"/>
              <a:t>textos </a:t>
            </a:r>
            <a:r>
              <a:rPr lang="pt-BR" sz="2000" dirty="0"/>
              <a:t>no </a:t>
            </a:r>
            <a:r>
              <a:rPr lang="pt-BR" sz="2000" b="1" i="1" dirty="0" err="1" smtClean="0"/>
              <a:t>moodle</a:t>
            </a:r>
            <a:r>
              <a:rPr lang="pt-BR" sz="2000" dirty="0" smtClean="0"/>
              <a:t>:  </a:t>
            </a:r>
            <a:endParaRPr lang="en-US" sz="2000" dirty="0"/>
          </a:p>
          <a:p>
            <a:pPr>
              <a:lnSpc>
                <a:spcPct val="200000"/>
              </a:lnSpc>
            </a:pPr>
            <a:r>
              <a:rPr lang="pt-BR" sz="2000" dirty="0" smtClean="0"/>
              <a:t>Legislação  e normativas: consultar sempre a vigência.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838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endParaRPr lang="en-US" sz="2800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85800" y="1033818"/>
            <a:ext cx="7924800" cy="544318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/>
              <a:t>Unidade 1: </a:t>
            </a:r>
            <a:r>
              <a:rPr lang="pt-BR" sz="2000" b="1" dirty="0" smtClean="0"/>
              <a:t>Princípios </a:t>
            </a:r>
            <a:r>
              <a:rPr lang="pt-BR" sz="2000" b="1" dirty="0"/>
              <a:t>da Gestão em Saúde</a:t>
            </a:r>
            <a:r>
              <a:rPr lang="pt-BR" sz="2000" dirty="0"/>
              <a:t> </a:t>
            </a:r>
            <a:endParaRPr lang="pt-B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Unidade 2: </a:t>
            </a:r>
            <a:r>
              <a:rPr lang="pt-BR" sz="2000" b="1" dirty="0" smtClean="0"/>
              <a:t>Administração </a:t>
            </a:r>
            <a:r>
              <a:rPr lang="pt-BR" sz="2000" b="1" dirty="0"/>
              <a:t>Pública em Saúde e os Modelos de Serviços de Saúde.</a:t>
            </a:r>
            <a:r>
              <a:rPr lang="pt-BR" sz="2000" dirty="0"/>
              <a:t> 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História da saúde no Brasil 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Reforma </a:t>
            </a:r>
            <a:r>
              <a:rPr lang="pt-BR" sz="2000" dirty="0"/>
              <a:t>sanitária </a:t>
            </a:r>
            <a:endParaRPr lang="pt-B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Saúde direito constitucional </a:t>
            </a:r>
          </a:p>
          <a:p>
            <a:pPr>
              <a:lnSpc>
                <a:spcPct val="150000"/>
              </a:lnSpc>
            </a:pPr>
            <a:r>
              <a:rPr lang="pt-BR" sz="2000" u="sng" dirty="0"/>
              <a:t>Lei 8.080, de </a:t>
            </a:r>
            <a:r>
              <a:rPr lang="pt-BR" sz="2000" u="sng" dirty="0" smtClean="0"/>
              <a:t>19/9/1990</a:t>
            </a:r>
            <a:r>
              <a:rPr lang="pt-BR" sz="2000" dirty="0"/>
              <a:t>. Lei orgânica da Saúde. </a:t>
            </a:r>
            <a:endParaRPr lang="pt-BR" sz="2000" dirty="0" smtClean="0"/>
          </a:p>
          <a:p>
            <a:pPr>
              <a:lnSpc>
                <a:spcPct val="150000"/>
              </a:lnSpc>
            </a:pPr>
            <a:r>
              <a:rPr lang="pt-BR" sz="2000" u="sng" dirty="0" smtClean="0"/>
              <a:t>Lei </a:t>
            </a:r>
            <a:r>
              <a:rPr lang="pt-BR" sz="2000" u="sng" dirty="0"/>
              <a:t>8.142, de 28/12/1990</a:t>
            </a:r>
            <a:r>
              <a:rPr lang="pt-BR" sz="2000" dirty="0"/>
              <a:t>. </a:t>
            </a:r>
            <a:r>
              <a:rPr lang="pt-BR" sz="2000" dirty="0" smtClean="0"/>
              <a:t>Controle social  e financiamento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9199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pt-BR" sz="2800" b="1" dirty="0" smtClean="0"/>
              <a:t>Fatores </a:t>
            </a:r>
            <a:r>
              <a:rPr lang="pt-BR" sz="2800" b="1" dirty="0"/>
              <a:t>determinantes e condicionantes de saúde </a:t>
            </a:r>
            <a:endParaRPr lang="en-US" sz="2800" b="1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81000" y="2895600"/>
            <a:ext cx="8305800" cy="1219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pt-BR" sz="1900" dirty="0" smtClean="0"/>
              <a:t>os níveis de saúde da população expressam a organização social e econômica do País. </a:t>
            </a:r>
            <a:endParaRPr lang="en-US" sz="1900" dirty="0" smtClean="0"/>
          </a:p>
          <a:p>
            <a:pPr marL="0" indent="0">
              <a:lnSpc>
                <a:spcPct val="160000"/>
              </a:lnSpc>
              <a:buNone/>
            </a:pPr>
            <a:r>
              <a:rPr lang="pt-BR" sz="2800" b="1" dirty="0" smtClean="0">
                <a:solidFill>
                  <a:srgbClr val="C00000"/>
                </a:solidFill>
              </a:rPr>
              <a:t>Princípios </a:t>
            </a:r>
            <a:r>
              <a:rPr lang="pt-BR" sz="2800" b="1" dirty="0">
                <a:solidFill>
                  <a:srgbClr val="C00000"/>
                </a:solidFill>
              </a:rPr>
              <a:t>do SUS </a:t>
            </a:r>
            <a:endParaRPr lang="en-US" sz="2000" b="1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051731"/>
              </p:ext>
            </p:extLst>
          </p:nvPr>
        </p:nvGraphicFramePr>
        <p:xfrm>
          <a:off x="838200" y="990600"/>
          <a:ext cx="7315200" cy="1828800"/>
        </p:xfrm>
        <a:graphic>
          <a:graphicData uri="http://schemas.openxmlformats.org/drawingml/2006/table">
            <a:tbl>
              <a:tblPr bandRow="1">
                <a:tableStyleId>{8EC20E35-A176-4012-BC5E-935CFFF8708E}</a:tableStyleId>
              </a:tblPr>
              <a:tblGrid>
                <a:gridCol w="2133376"/>
                <a:gridCol w="2133376"/>
                <a:gridCol w="3048448"/>
              </a:tblGrid>
              <a:tr h="4572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Alimentação</a:t>
                      </a:r>
                      <a:endParaRPr lang="en-US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Trabalho </a:t>
                      </a:r>
                      <a:endParaRPr lang="en-US" sz="18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Meio ambiente</a:t>
                      </a:r>
                      <a:endParaRPr lang="en-US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Moradia </a:t>
                      </a:r>
                      <a:endParaRPr lang="en-US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Renda </a:t>
                      </a:r>
                      <a:endParaRPr lang="en-US" sz="18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Saneamento básico</a:t>
                      </a:r>
                      <a:endParaRPr lang="en-US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Transporte</a:t>
                      </a:r>
                      <a:endParaRPr lang="en-US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Lazer</a:t>
                      </a:r>
                      <a:endParaRPr lang="en-US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Educação</a:t>
                      </a:r>
                      <a:endParaRPr lang="en-US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7200">
                <a:tc gridSpan="3"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Acesso aos bens e serviços essenciais</a:t>
                      </a:r>
                      <a:endParaRPr lang="en-US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706551"/>
              </p:ext>
            </p:extLst>
          </p:nvPr>
        </p:nvGraphicFramePr>
        <p:xfrm>
          <a:off x="533400" y="4114800"/>
          <a:ext cx="7924800" cy="1905000"/>
        </p:xfrm>
        <a:graphic>
          <a:graphicData uri="http://schemas.openxmlformats.org/drawingml/2006/table">
            <a:tbl>
              <a:tblPr bandRow="1">
                <a:tableStyleId>{6E25E649-3F16-4E02-A733-19D2CDBF48F0}</a:tableStyleId>
              </a:tblPr>
              <a:tblGrid>
                <a:gridCol w="2120194"/>
                <a:gridCol w="2128696"/>
                <a:gridCol w="3675910"/>
              </a:tblGrid>
              <a:tr h="47625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universalidade 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resolutividade 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direito à informação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625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Regionalização 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hierarquização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conjugação dos recursos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625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Equidade 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controle social 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Uso da epidemiologia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6250">
                <a:tc gridSpan="2"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integração das ações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autonomia da pessoa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Espaço Reservado para Conteúdo 1"/>
          <p:cNvSpPr txBox="1">
            <a:spLocks/>
          </p:cNvSpPr>
          <p:nvPr/>
        </p:nvSpPr>
        <p:spPr>
          <a:xfrm>
            <a:off x="1" y="6248400"/>
            <a:ext cx="9144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60000"/>
              </a:lnSpc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1226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/>
          </a:bodyPr>
          <a:lstStyle/>
          <a:p>
            <a:r>
              <a:rPr lang="pt-BR" sz="2400" b="1" dirty="0" smtClean="0"/>
              <a:t>UNIDADES </a:t>
            </a:r>
            <a:r>
              <a:rPr lang="pt-BR" sz="2400" b="1" dirty="0"/>
              <a:t>3 E </a:t>
            </a:r>
            <a:r>
              <a:rPr lang="pt-BR" sz="2400" b="1" dirty="0" smtClean="0"/>
              <a:t>4</a:t>
            </a:r>
            <a:endParaRPr lang="en-US" sz="2400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pt-BR" sz="2600" dirty="0" smtClean="0"/>
              <a:t>Unidade 3: </a:t>
            </a:r>
            <a:r>
              <a:rPr lang="pt-BR" sz="2600" b="1" dirty="0" smtClean="0"/>
              <a:t>características </a:t>
            </a:r>
            <a:r>
              <a:rPr lang="pt-BR" sz="2600" b="1" dirty="0"/>
              <a:t>organizacionais</a:t>
            </a:r>
            <a:r>
              <a:rPr lang="pt-BR" sz="2600" dirty="0"/>
              <a:t> </a:t>
            </a:r>
            <a:endParaRPr lang="pt-BR" sz="2600" dirty="0" smtClean="0"/>
          </a:p>
          <a:p>
            <a:pPr>
              <a:lnSpc>
                <a:spcPct val="160000"/>
              </a:lnSpc>
            </a:pPr>
            <a:r>
              <a:rPr lang="pt-BR" sz="2600" dirty="0" smtClean="0"/>
              <a:t>Unidade 4: </a:t>
            </a:r>
            <a:r>
              <a:rPr lang="pt-BR" sz="2600" b="1" dirty="0" smtClean="0"/>
              <a:t>instrumentos </a:t>
            </a:r>
            <a:r>
              <a:rPr lang="pt-BR" sz="2600" b="1" dirty="0"/>
              <a:t>de </a:t>
            </a:r>
            <a:r>
              <a:rPr lang="pt-BR" sz="2600" b="1" dirty="0" smtClean="0"/>
              <a:t>fortalecimento</a:t>
            </a:r>
            <a:endParaRPr lang="pt-BR" sz="2600" dirty="0" smtClean="0"/>
          </a:p>
          <a:p>
            <a:pPr>
              <a:lnSpc>
                <a:spcPct val="160000"/>
              </a:lnSpc>
            </a:pPr>
            <a:r>
              <a:rPr lang="pt-BR" sz="2900" dirty="0" smtClean="0"/>
              <a:t>outras </a:t>
            </a:r>
            <a:r>
              <a:rPr lang="pt-BR" sz="2900" dirty="0"/>
              <a:t>modalidades de </a:t>
            </a:r>
            <a:r>
              <a:rPr lang="pt-BR" sz="2900" dirty="0" smtClean="0"/>
              <a:t>gestão (convênios e parcerias): </a:t>
            </a:r>
            <a:endParaRPr lang="en-US" sz="2900" dirty="0"/>
          </a:p>
          <a:p>
            <a:pPr lvl="1">
              <a:lnSpc>
                <a:spcPct val="160000"/>
              </a:lnSpc>
            </a:pPr>
            <a:r>
              <a:rPr lang="pt-BR" sz="1800" dirty="0"/>
              <a:t>Organizações Sociais (OS) </a:t>
            </a:r>
            <a:endParaRPr lang="en-US" sz="1800" dirty="0"/>
          </a:p>
          <a:p>
            <a:pPr lvl="1">
              <a:lnSpc>
                <a:spcPct val="160000"/>
              </a:lnSpc>
            </a:pPr>
            <a:r>
              <a:rPr lang="pt-BR" sz="1800" dirty="0"/>
              <a:t>Organizações da Sociedade Civil de Interesse Público (</a:t>
            </a:r>
            <a:r>
              <a:rPr lang="pt-BR" sz="1800" dirty="0" err="1"/>
              <a:t>OSCIPs</a:t>
            </a:r>
            <a:r>
              <a:rPr lang="pt-BR" sz="1800" dirty="0"/>
              <a:t>) </a:t>
            </a:r>
            <a:endParaRPr lang="en-US" sz="1800" dirty="0"/>
          </a:p>
          <a:p>
            <a:pPr lvl="1">
              <a:lnSpc>
                <a:spcPct val="160000"/>
              </a:lnSpc>
            </a:pPr>
            <a:r>
              <a:rPr lang="pt-BR" sz="1800" dirty="0"/>
              <a:t>Fundações Estatais de Direito Privado </a:t>
            </a:r>
            <a:endParaRPr lang="en-US" sz="1800" dirty="0"/>
          </a:p>
          <a:p>
            <a:pPr>
              <a:lnSpc>
                <a:spcPct val="160000"/>
              </a:lnSpc>
            </a:pPr>
            <a:r>
              <a:rPr lang="pt-BR" sz="2600" dirty="0"/>
              <a:t>Ferem o preceito legal de prestação de serviços privados de saúde de forma </a:t>
            </a:r>
            <a:r>
              <a:rPr lang="pt-BR" sz="2600" b="1" dirty="0"/>
              <a:t>complementar</a:t>
            </a:r>
            <a:r>
              <a:rPr lang="pt-BR" sz="2600" dirty="0"/>
              <a:t> ao SUS </a:t>
            </a:r>
            <a:endParaRPr lang="pt-BR" sz="2600" dirty="0" smtClean="0"/>
          </a:p>
          <a:p>
            <a:pPr>
              <a:lnSpc>
                <a:spcPct val="160000"/>
              </a:lnSpc>
            </a:pPr>
            <a:r>
              <a:rPr lang="pt-BR" sz="2600" dirty="0" smtClean="0"/>
              <a:t>Prejuízo </a:t>
            </a:r>
            <a:r>
              <a:rPr lang="pt-BR" sz="2600" dirty="0"/>
              <a:t>ao </a:t>
            </a:r>
            <a:r>
              <a:rPr lang="pt-BR" sz="2600" b="1" dirty="0" smtClean="0"/>
              <a:t>Controle Social </a:t>
            </a:r>
            <a:endParaRPr lang="en-US" sz="2600" b="1" dirty="0"/>
          </a:p>
          <a:p>
            <a:pPr>
              <a:lnSpc>
                <a:spcPct val="160000"/>
              </a:lnSpc>
            </a:pPr>
            <a:r>
              <a:rPr lang="pt-BR" sz="2600" dirty="0"/>
              <a:t>o arcabouço legal do SUS não admite a entrega de capacidade instalada pelo Estado a terceiros. </a:t>
            </a:r>
            <a:endParaRPr lang="en-US" sz="2600" dirty="0"/>
          </a:p>
          <a:p>
            <a:pPr>
              <a:lnSpc>
                <a:spcPct val="160000"/>
              </a:lnSpc>
            </a:pPr>
            <a:r>
              <a:rPr lang="pt-BR" sz="2600" b="1" i="1" dirty="0">
                <a:solidFill>
                  <a:srgbClr val="C00000"/>
                </a:solidFill>
              </a:rPr>
              <a:t>Qual o interesse de uma entidade privada fazer gestão de um serviço social público se não o interesse econômico? </a:t>
            </a:r>
            <a:endParaRPr lang="en-US" sz="2600" b="1" i="1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40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Gestão participativa e controle </a:t>
            </a:r>
            <a:r>
              <a:rPr lang="pt-BR" sz="2800" b="1" dirty="0" smtClean="0">
                <a:solidFill>
                  <a:srgbClr val="FF0000"/>
                </a:solidFill>
              </a:rPr>
              <a:t>social 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Conselhos de Saúde: </a:t>
            </a:r>
          </a:p>
          <a:p>
            <a:pPr lvl="1"/>
            <a:r>
              <a:rPr lang="pt-BR" dirty="0" smtClean="0"/>
              <a:t>Nacional </a:t>
            </a:r>
          </a:p>
          <a:p>
            <a:pPr lvl="1"/>
            <a:r>
              <a:rPr lang="pt-BR" dirty="0" smtClean="0"/>
              <a:t>estadual </a:t>
            </a:r>
          </a:p>
          <a:p>
            <a:pPr lvl="1"/>
            <a:r>
              <a:rPr lang="pt-BR" dirty="0" smtClean="0"/>
              <a:t>municipal </a:t>
            </a:r>
          </a:p>
          <a:p>
            <a:pPr lvl="1"/>
            <a:r>
              <a:rPr lang="pt-BR" dirty="0" smtClean="0"/>
              <a:t>local  </a:t>
            </a:r>
          </a:p>
          <a:p>
            <a:r>
              <a:rPr lang="pt-BR" dirty="0" smtClean="0"/>
              <a:t>Conferências de Saúde </a:t>
            </a:r>
          </a:p>
          <a:p>
            <a:pPr lvl="1"/>
            <a:r>
              <a:rPr lang="pt-BR" dirty="0" smtClean="0"/>
              <a:t>Nacional </a:t>
            </a:r>
          </a:p>
          <a:p>
            <a:pPr lvl="1"/>
            <a:r>
              <a:rPr lang="pt-BR" dirty="0" smtClean="0"/>
              <a:t>estadual </a:t>
            </a:r>
          </a:p>
          <a:p>
            <a:pPr lvl="1"/>
            <a:r>
              <a:rPr lang="pt-BR" dirty="0" smtClean="0"/>
              <a:t>municipal 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sz="2800" b="1" dirty="0">
                <a:solidFill>
                  <a:srgbClr val="FF0000"/>
                </a:solidFill>
                <a:latin typeface="+mj-lt"/>
              </a:rPr>
              <a:t>Financiamento da saúde 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  <a:p>
            <a:r>
              <a:rPr lang="pt-BR" dirty="0" smtClean="0"/>
              <a:t>EC 29/2000 - </a:t>
            </a:r>
            <a:r>
              <a:rPr lang="en-US" dirty="0" err="1" smtClean="0"/>
              <a:t>percentuais</a:t>
            </a:r>
            <a:r>
              <a:rPr lang="en-US" dirty="0" smtClean="0"/>
              <a:t> </a:t>
            </a:r>
            <a:r>
              <a:rPr lang="en-US" dirty="0" err="1"/>
              <a:t>mínimos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err="1" smtClean="0"/>
              <a:t>Lcp</a:t>
            </a:r>
            <a:r>
              <a:rPr lang="en-US" dirty="0" smtClean="0"/>
              <a:t> 141/2012 – </a:t>
            </a:r>
            <a:r>
              <a:rPr lang="en-US" dirty="0" err="1" smtClean="0"/>
              <a:t>regulamentação</a:t>
            </a:r>
            <a:r>
              <a:rPr lang="en-US" dirty="0" smtClean="0"/>
              <a:t>  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9143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/>
          </a:bodyPr>
          <a:lstStyle/>
          <a:p>
            <a:r>
              <a:rPr lang="pt-BR" sz="2800" b="1" dirty="0" smtClean="0"/>
              <a:t>UNIDADE 5  </a:t>
            </a:r>
            <a:endParaRPr lang="en-US" sz="2800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>
              <a:lnSpc>
                <a:spcPct val="210000"/>
              </a:lnSpc>
              <a:buNone/>
            </a:pPr>
            <a:r>
              <a:rPr lang="pt-BR" b="1" dirty="0" smtClean="0"/>
              <a:t>Modelos </a:t>
            </a:r>
            <a:r>
              <a:rPr lang="pt-BR" b="1" dirty="0"/>
              <a:t>Gerenciais em Saúde e Planejamento de Serviços de </a:t>
            </a:r>
            <a:r>
              <a:rPr lang="pt-BR" b="1" dirty="0" smtClean="0"/>
              <a:t>Saúde </a:t>
            </a:r>
          </a:p>
          <a:p>
            <a:pPr>
              <a:lnSpc>
                <a:spcPct val="210000"/>
              </a:lnSpc>
            </a:pPr>
            <a:r>
              <a:rPr lang="pt-BR" dirty="0" smtClean="0"/>
              <a:t>Decreto </a:t>
            </a:r>
            <a:r>
              <a:rPr lang="pt-BR" dirty="0"/>
              <a:t>7.508 de 2011 (regulamentação da Lei do SUS)</a:t>
            </a:r>
            <a:endParaRPr lang="en-US" dirty="0"/>
          </a:p>
          <a:p>
            <a:pPr>
              <a:lnSpc>
                <a:spcPct val="210000"/>
              </a:lnSpc>
            </a:pPr>
            <a:r>
              <a:rPr lang="pt-BR" dirty="0" smtClean="0"/>
              <a:t>principal instrumento </a:t>
            </a:r>
            <a:r>
              <a:rPr lang="pt-BR" dirty="0"/>
              <a:t>de gestão do </a:t>
            </a:r>
            <a:r>
              <a:rPr lang="pt-BR" dirty="0" smtClean="0"/>
              <a:t>SUS </a:t>
            </a:r>
          </a:p>
          <a:p>
            <a:pPr>
              <a:lnSpc>
                <a:spcPct val="210000"/>
              </a:lnSpc>
            </a:pPr>
            <a:r>
              <a:rPr lang="pt-BR" dirty="0"/>
              <a:t>Reafirmação das </a:t>
            </a:r>
            <a:r>
              <a:rPr lang="pt-BR" dirty="0" smtClean="0"/>
              <a:t>diretrizes </a:t>
            </a:r>
          </a:p>
          <a:p>
            <a:pPr>
              <a:lnSpc>
                <a:spcPct val="210000"/>
              </a:lnSpc>
            </a:pPr>
            <a:r>
              <a:rPr lang="pt-BR" dirty="0" smtClean="0"/>
              <a:t>Consolidação dos </a:t>
            </a:r>
            <a:r>
              <a:rPr lang="pt-BR" b="1" dirty="0" smtClean="0"/>
              <a:t>conceitos </a:t>
            </a:r>
            <a:endParaRPr lang="pt-B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40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/>
          </a:bodyPr>
          <a:lstStyle/>
          <a:p>
            <a:r>
              <a:rPr lang="pt-BR" sz="2800" dirty="0"/>
              <a:t>Decreto 7.508 de 2011 </a:t>
            </a:r>
            <a:r>
              <a:rPr lang="pt-BR" sz="2800" dirty="0" smtClean="0"/>
              <a:t>– principais conceitos </a:t>
            </a:r>
            <a:endParaRPr lang="en-US" sz="28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62808"/>
              </p:ext>
            </p:extLst>
          </p:nvPr>
        </p:nvGraphicFramePr>
        <p:xfrm>
          <a:off x="457200" y="1198880"/>
          <a:ext cx="8191499" cy="5110480"/>
        </p:xfrm>
        <a:graphic>
          <a:graphicData uri="http://schemas.openxmlformats.org/drawingml/2006/table">
            <a:tbl>
              <a:tblPr bandRow="1">
                <a:tableStyleId>{72833802-FEF1-4C79-8D5D-14CF1EAF98D9}</a:tableStyleId>
              </a:tblPr>
              <a:tblGrid>
                <a:gridCol w="2418624"/>
                <a:gridCol w="3104205"/>
                <a:gridCol w="2668670"/>
              </a:tblGrid>
              <a:tr h="512064">
                <a:tc rowSpan="3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b="1" dirty="0">
                          <a:effectLst/>
                        </a:rPr>
                        <a:t>Região de Saúde 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>
                          <a:effectLst/>
                        </a:rPr>
                        <a:t>Definição pelo Estado</a:t>
                      </a:r>
                      <a:endParaRPr lang="en-US" sz="1600">
                        <a:effectLst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limite geográfico 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população </a:t>
                      </a:r>
                      <a:r>
                        <a:rPr lang="pt-BR" sz="1600" dirty="0" smtClean="0">
                          <a:effectLst/>
                        </a:rPr>
                        <a:t>usuária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ações e serviços ofertados, 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Oferta de serviços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Responsabilidades </a:t>
                      </a:r>
                      <a:endParaRPr lang="en-US" sz="1600" dirty="0">
                        <a:effectLst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7200">
                <a:tc rowSpan="2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b="1" dirty="0">
                          <a:effectLst/>
                        </a:rPr>
                        <a:t>Mapa da </a:t>
                      </a:r>
                      <a:r>
                        <a:rPr lang="pt-BR" sz="1600" b="1" dirty="0" smtClean="0">
                          <a:effectLst/>
                        </a:rPr>
                        <a:t>Saúde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diagnóstico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indicadores de saúde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distribuição de recursos humanos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capacidade instalada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b="1" dirty="0">
                          <a:effectLst/>
                        </a:rPr>
                        <a:t>Rede de Atenção à Saúde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ações e serviços de saúde articulados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níveis de complexidade crescente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1440">
                <a:tc rowSpan="2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b="1" dirty="0">
                          <a:effectLst/>
                        </a:rPr>
                        <a:t>Portas de </a:t>
                      </a:r>
                      <a:r>
                        <a:rPr lang="pt-BR" sz="1600" b="1" dirty="0" smtClean="0">
                          <a:effectLst/>
                        </a:rPr>
                        <a:t>Entrada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atenção primária</a:t>
                      </a:r>
                      <a:endParaRPr lang="en-US" sz="1600" dirty="0">
                        <a:effectLst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atenção de urgência e emergência</a:t>
                      </a:r>
                      <a:endParaRPr lang="en-US" sz="1600" dirty="0">
                        <a:effectLst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1440">
                <a:tc vMerge="1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atenção psicossocial</a:t>
                      </a:r>
                      <a:endParaRPr lang="en-US" sz="1600" dirty="0">
                        <a:effectLst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600" dirty="0">
                          <a:effectLst/>
                        </a:rPr>
                        <a:t>especiais 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63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/>
          </a:bodyPr>
          <a:lstStyle/>
          <a:p>
            <a:r>
              <a:rPr lang="pt-BR" sz="2800" dirty="0"/>
              <a:t>Decreto 7.508 de 2011 </a:t>
            </a:r>
            <a:r>
              <a:rPr lang="pt-BR" sz="2800" dirty="0" smtClean="0"/>
              <a:t>(cont.)</a:t>
            </a:r>
            <a:endParaRPr lang="en-US" sz="28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294497"/>
              </p:ext>
            </p:extLst>
          </p:nvPr>
        </p:nvGraphicFramePr>
        <p:xfrm>
          <a:off x="457200" y="1198880"/>
          <a:ext cx="8191499" cy="4236720"/>
        </p:xfrm>
        <a:graphic>
          <a:graphicData uri="http://schemas.openxmlformats.org/drawingml/2006/table">
            <a:tbl>
              <a:tblPr bandRow="1">
                <a:tableStyleId>{72833802-FEF1-4C79-8D5D-14CF1EAF98D9}</a:tableStyleId>
              </a:tblPr>
              <a:tblGrid>
                <a:gridCol w="2418624"/>
                <a:gridCol w="3104205"/>
                <a:gridCol w="2668670"/>
              </a:tblGrid>
              <a:tr h="553720">
                <a:tc rowSpan="2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RENASES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Relação Nacional de Ações e Serviços de Saúde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Definição pelo MS (CIT)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3720">
                <a:tc vMerge="1"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ações e serviços que o SUS oferece ao usuário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 err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Pactuação</a:t>
                      </a: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das responsabilidades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553720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RENAME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Relação Nacional de Medicamentos </a:t>
                      </a:r>
                      <a:r>
                        <a:rPr lang="pt-BR" sz="1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Essenciais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320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553720">
                <a:tc rowSpan="3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Contrato Organizativo da Ação Pública da Saúde (COAP) 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entes federativos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definição de responsabilidades </a:t>
                      </a:r>
                      <a:endParaRPr lang="en-US" sz="18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3720">
                <a:tc vMerge="1"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pt-BR" sz="1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avaliação de desempenho</a:t>
                      </a:r>
                      <a:endParaRPr lang="en-US" sz="18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recursos financeiros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3720">
                <a:tc vMerge="1"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pt-BR" sz="1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indicadores e metas de saúde</a:t>
                      </a:r>
                      <a:endParaRPr lang="en-US" sz="18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Espaço Reservado para Conteúdo 1"/>
          <p:cNvSpPr txBox="1">
            <a:spLocks/>
          </p:cNvSpPr>
          <p:nvPr/>
        </p:nvSpPr>
        <p:spPr>
          <a:xfrm>
            <a:off x="1" y="6248400"/>
            <a:ext cx="9144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60000"/>
              </a:lnSpc>
              <a:buNone/>
            </a:pPr>
            <a:r>
              <a:rPr lang="pt-BR" sz="2000" b="1" dirty="0" smtClean="0"/>
              <a:t>FIM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7389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Brilh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313</TotalTime>
  <Words>454</Words>
  <Application>Microsoft Office PowerPoint</Application>
  <PresentationFormat>Apresentação na tela (4:3)</PresentationFormat>
  <Paragraphs>127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Brilho</vt:lpstr>
      <vt:lpstr>Roteiro para acompanhamento das videoaulas</vt:lpstr>
      <vt:lpstr>UNIDADES 1 E 2</vt:lpstr>
      <vt:lpstr>Apresentação do PowerPoint</vt:lpstr>
      <vt:lpstr>Fatores determinantes e condicionantes de saúde </vt:lpstr>
      <vt:lpstr>UNIDADES 3 E 4</vt:lpstr>
      <vt:lpstr>Gestão participativa e controle social  </vt:lpstr>
      <vt:lpstr>UNIDADE 5  </vt:lpstr>
      <vt:lpstr>Decreto 7.508 de 2011 – principais conceitos </vt:lpstr>
      <vt:lpstr>Decreto 7.508 de 2011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patricia</dc:creator>
  <cp:lastModifiedBy>Usuário</cp:lastModifiedBy>
  <cp:revision>21</cp:revision>
  <dcterms:created xsi:type="dcterms:W3CDTF">2013-06-26T23:33:29Z</dcterms:created>
  <dcterms:modified xsi:type="dcterms:W3CDTF">2013-07-10T18:12:00Z</dcterms:modified>
</cp:coreProperties>
</file>