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4" r:id="rId8"/>
    <p:sldId id="262" r:id="rId9"/>
    <p:sldId id="265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42" autoAdjust="0"/>
  </p:normalViewPr>
  <p:slideViewPr>
    <p:cSldViewPr>
      <p:cViewPr varScale="1">
        <p:scale>
          <a:sx n="86" d="100"/>
          <a:sy n="86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327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2588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 </a:t>
            </a: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2062" name="CaixaDeTexto 7"/>
          <p:cNvSpPr txBox="1">
            <a:spLocks noChangeArrowheads="1"/>
          </p:cNvSpPr>
          <p:nvPr/>
        </p:nvSpPr>
        <p:spPr bwMode="auto">
          <a:xfrm>
            <a:off x="1475656" y="3136900"/>
            <a:ext cx="4182174" cy="230832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b="1" dirty="0" smtClean="0"/>
              <a:t>CONCEITOS</a:t>
            </a:r>
            <a:endParaRPr lang="pt-BR" b="1" dirty="0"/>
          </a:p>
          <a:p>
            <a:r>
              <a:rPr lang="pt-BR" b="1" dirty="0"/>
              <a:t>OBJETOS</a:t>
            </a:r>
          </a:p>
          <a:p>
            <a:r>
              <a:rPr lang="pt-BR" b="1" dirty="0"/>
              <a:t>REGIME ORÇAMENTARIO E CONTÁBIL</a:t>
            </a:r>
          </a:p>
          <a:p>
            <a:r>
              <a:rPr lang="pt-BR" b="1" dirty="0"/>
              <a:t>EXERCÍCIO FINANCEIRO</a:t>
            </a:r>
          </a:p>
          <a:p>
            <a:r>
              <a:rPr lang="pt-BR" b="1" dirty="0"/>
              <a:t>AVALIAÇAO DE ITENS</a:t>
            </a:r>
          </a:p>
          <a:p>
            <a:r>
              <a:rPr lang="pt-BR" b="1" dirty="0"/>
              <a:t>CLASSIFICAÇAO DE FATOS CONTÁBEIS</a:t>
            </a:r>
          </a:p>
          <a:p>
            <a:r>
              <a:rPr lang="pt-BR" b="1" dirty="0"/>
              <a:t>VARIAÇOES PATRIMONIAIS</a:t>
            </a:r>
          </a:p>
          <a:p>
            <a:r>
              <a:rPr lang="pt-BR" b="1" dirty="0"/>
              <a:t>SUBSISTEMAS DE CONTAS</a:t>
            </a:r>
            <a:endParaRPr lang="en-US" b="1" dirty="0"/>
          </a:p>
        </p:txBody>
      </p:sp>
      <p:sp>
        <p:nvSpPr>
          <p:cNvPr id="2" name="CaixaDeTexto 1"/>
          <p:cNvSpPr txBox="1"/>
          <p:nvPr/>
        </p:nvSpPr>
        <p:spPr>
          <a:xfrm>
            <a:off x="1475656" y="1949931"/>
            <a:ext cx="6552728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+mj-lt"/>
              </a:rPr>
              <a:t>UNIDADE 3 – CONTABILIDADE PÚBLICA E </a:t>
            </a:r>
            <a:endParaRPr lang="pt-BR" sz="2400" b="1" dirty="0" smtClean="0">
              <a:latin typeface="+mj-lt"/>
            </a:endParaRPr>
          </a:p>
          <a:p>
            <a:pPr algn="ctr"/>
            <a:r>
              <a:rPr lang="pt-BR" sz="2400" b="1" dirty="0" smtClean="0">
                <a:latin typeface="+mj-lt"/>
              </a:rPr>
              <a:t>SUBSISTEMA </a:t>
            </a:r>
            <a:r>
              <a:rPr lang="pt-BR" sz="2400" b="1" dirty="0">
                <a:latin typeface="+mj-lt"/>
              </a:rPr>
              <a:t>DE </a:t>
            </a:r>
            <a:r>
              <a:rPr lang="pt-BR" sz="2400" b="1" dirty="0" smtClean="0">
                <a:latin typeface="+mj-lt"/>
              </a:rPr>
              <a:t>CONTAS</a:t>
            </a:r>
            <a:endParaRPr lang="pt-BR" sz="2400" dirty="0"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475656" y="6007536"/>
            <a:ext cx="2008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latin typeface="+mj-lt"/>
              </a:rPr>
              <a:t>Prof. Flávio da Cruz</a:t>
            </a:r>
            <a:endParaRPr lang="pt-BR" b="1" dirty="0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tângulo 1"/>
          <p:cNvSpPr>
            <a:spLocks noChangeArrowheads="1"/>
          </p:cNvSpPr>
          <p:nvPr/>
        </p:nvSpPr>
        <p:spPr bwMode="auto">
          <a:xfrm>
            <a:off x="2051720" y="2348880"/>
            <a:ext cx="4824536" cy="270843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lain" startAt="2"/>
            </a:pPr>
            <a:r>
              <a:rPr lang="pt-BR" sz="2000" b="1" dirty="0">
                <a:solidFill>
                  <a:srgbClr val="000000"/>
                </a:solidFill>
                <a:latin typeface="Calibri" pitchFamily="34" charset="0"/>
              </a:rPr>
              <a:t>PASSIVO E PATRIMÔNIO LÍQUIDO</a:t>
            </a:r>
            <a:endParaRPr lang="en-US" sz="2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2.1 	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   Passivo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Circulante 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2.1.1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Valores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de terceiros 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2.1.2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Obrigações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em Circulação 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2.2 	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  Passivo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Não - Circulante 		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2.1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Obrigações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Exigíveis a Longo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Prazo</a:t>
            </a:r>
            <a:r>
              <a:rPr lang="pt-BR" sz="2000" b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	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tângulo 2"/>
          <p:cNvSpPr>
            <a:spLocks noChangeArrowheads="1"/>
          </p:cNvSpPr>
          <p:nvPr/>
        </p:nvSpPr>
        <p:spPr bwMode="auto">
          <a:xfrm>
            <a:off x="2286000" y="1700808"/>
            <a:ext cx="5310336" cy="409342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2.5 	Patrimônio Líquido 	</a:t>
            </a:r>
          </a:p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2.5.1 	Patrimônio Social/Capital Social </a:t>
            </a:r>
            <a:endParaRPr lang="pt-BR" sz="2000" dirty="0" smtClean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2.5.2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	Reservas de Capital 	</a:t>
            </a:r>
          </a:p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2.5.3 	Ajustes de Avaliação Patrimonial </a:t>
            </a:r>
          </a:p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2.5.4 	Reservas de Lucros 	</a:t>
            </a:r>
          </a:p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2.5.5 	Ações em Tesouraria 	</a:t>
            </a:r>
          </a:p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2.5.6 	Resultados Acumulados 	</a:t>
            </a:r>
          </a:p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2.5.6.1 	Do Exercício 	</a:t>
            </a:r>
          </a:p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2.5.6.2 	Exercícios Anteriores 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tângulo 1"/>
          <p:cNvSpPr>
            <a:spLocks noChangeArrowheads="1"/>
          </p:cNvSpPr>
          <p:nvPr/>
        </p:nvSpPr>
        <p:spPr bwMode="auto">
          <a:xfrm>
            <a:off x="1187624" y="1628800"/>
            <a:ext cx="6984776" cy="426270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pt-BR" b="1" dirty="0">
                <a:solidFill>
                  <a:srgbClr val="000000"/>
                </a:solidFill>
                <a:latin typeface="Calibri" pitchFamily="34" charset="0"/>
              </a:rPr>
              <a:t>VARIAÇÃO PATRIMONIAL DIMINUTIVA 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		</a:t>
            </a:r>
          </a:p>
          <a:p>
            <a:pPr defTabSz="628650">
              <a:spcBef>
                <a:spcPts val="600"/>
              </a:spcBef>
            </a:pPr>
            <a:r>
              <a:rPr lang="pt-BR" b="1" dirty="0" smtClean="0">
                <a:solidFill>
                  <a:srgbClr val="000000"/>
                </a:solidFill>
                <a:latin typeface="Calibri" pitchFamily="34" charset="0"/>
              </a:rPr>
              <a:t>3.1 </a:t>
            </a:r>
            <a:r>
              <a:rPr lang="pt-BR" b="1" dirty="0">
                <a:solidFill>
                  <a:srgbClr val="000000"/>
                </a:solidFill>
                <a:latin typeface="Calibri" pitchFamily="34" charset="0"/>
              </a:rPr>
              <a:t>	Pessoal e Encargos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 	 	</a:t>
            </a:r>
          </a:p>
          <a:p>
            <a:pPr defTabSz="628650">
              <a:spcBef>
                <a:spcPts val="6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3.1.1 	Remuneração Pessoal 	 	</a:t>
            </a:r>
          </a:p>
          <a:p>
            <a:pPr defTabSz="628650">
              <a:spcBef>
                <a:spcPts val="6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3.1.2 	Obrigações Patronais 	 	</a:t>
            </a:r>
          </a:p>
          <a:p>
            <a:pPr defTabSz="628650">
              <a:spcBef>
                <a:spcPts val="6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3.1.3 	Benefícios a Pessoal 	 	</a:t>
            </a:r>
          </a:p>
          <a:p>
            <a:pPr defTabSz="628650">
              <a:spcBef>
                <a:spcPts val="6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3.1.9 	Outras Variações Patrimoniais Diminutivas – Pessoal e Encargos </a:t>
            </a:r>
            <a:endParaRPr lang="pt-BR" dirty="0" smtClean="0">
              <a:solidFill>
                <a:srgbClr val="000000"/>
              </a:solidFill>
              <a:latin typeface="Calibri" pitchFamily="34" charset="0"/>
            </a:endParaRPr>
          </a:p>
          <a:p>
            <a:pPr defTabSz="628650">
              <a:spcBef>
                <a:spcPts val="6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	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defTabSz="628650">
              <a:spcBef>
                <a:spcPts val="600"/>
              </a:spcBef>
            </a:pPr>
            <a:r>
              <a:rPr lang="pt-BR" b="1" dirty="0" smtClean="0">
                <a:solidFill>
                  <a:srgbClr val="000000"/>
                </a:solidFill>
                <a:latin typeface="Calibri" pitchFamily="34" charset="0"/>
              </a:rPr>
              <a:t>3.2 </a:t>
            </a:r>
            <a:r>
              <a:rPr lang="pt-BR" b="1" dirty="0">
                <a:solidFill>
                  <a:srgbClr val="000000"/>
                </a:solidFill>
                <a:latin typeface="Calibri" pitchFamily="34" charset="0"/>
              </a:rPr>
              <a:t>	Benefícios Sociais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 	 	</a:t>
            </a:r>
          </a:p>
          <a:p>
            <a:pPr defTabSz="628650">
              <a:spcBef>
                <a:spcPts val="6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3.2.1 	Aposentadorias e Reformas 	 	</a:t>
            </a:r>
          </a:p>
          <a:p>
            <a:pPr defTabSz="628650">
              <a:spcBef>
                <a:spcPts val="6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3.2.2 	Pensões 		</a:t>
            </a:r>
          </a:p>
          <a:p>
            <a:pPr defTabSz="628650">
              <a:spcBef>
                <a:spcPts val="6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3.2.3 	Benefícios Assistenciais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defTabSz="628650">
              <a:spcBef>
                <a:spcPts val="6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3.2.9 	Outras Variações Patrimoniais Diminutivas – Benefícios Sociais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115616" y="2128495"/>
            <a:ext cx="6768752" cy="410881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628650" algn="l"/>
              </a:tabLst>
            </a:pPr>
            <a:r>
              <a:rPr lang="pt-BR" b="1" dirty="0" smtClean="0">
                <a:solidFill>
                  <a:srgbClr val="000000"/>
                </a:solidFill>
                <a:latin typeface="Calibri" pitchFamily="34" charset="0"/>
              </a:rPr>
              <a:t>3.3 </a:t>
            </a:r>
            <a:r>
              <a:rPr lang="pt-BR" b="1" dirty="0">
                <a:solidFill>
                  <a:srgbClr val="000000"/>
                </a:solidFill>
                <a:latin typeface="Calibri" pitchFamily="34" charset="0"/>
              </a:rPr>
              <a:t>	Uso de Bens e Serviços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  <a:p>
            <a:pPr>
              <a:spcBef>
                <a:spcPct val="50000"/>
              </a:spcBef>
              <a:tabLst>
                <a:tab pos="628650" algn="l"/>
              </a:tabLst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3.3.1 	Material de Consumo 	 	</a:t>
            </a:r>
          </a:p>
          <a:p>
            <a:pPr>
              <a:spcBef>
                <a:spcPct val="50000"/>
              </a:spcBef>
              <a:tabLst>
                <a:tab pos="628650" algn="l"/>
              </a:tabLst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3.3.2 	Serviços 	 	</a:t>
            </a:r>
          </a:p>
          <a:p>
            <a:pPr>
              <a:spcBef>
                <a:spcPct val="50000"/>
              </a:spcBef>
              <a:tabLst>
                <a:tab pos="628650" algn="l"/>
              </a:tabLst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3.3.3 	Depreciação, Amortização, e Exaustão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tabLst>
                <a:tab pos="62865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alibri" pitchFamily="34" charset="0"/>
              </a:rPr>
              <a:t>3.4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 err="1">
                <a:solidFill>
                  <a:srgbClr val="000000"/>
                </a:solidFill>
                <a:latin typeface="Calibri" pitchFamily="34" charset="0"/>
              </a:rPr>
              <a:t>Financeiras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 	</a:t>
            </a:r>
          </a:p>
          <a:p>
            <a:pPr>
              <a:spcBef>
                <a:spcPct val="50000"/>
              </a:spcBef>
              <a:tabLst>
                <a:tab pos="6286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3.4.1 	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Juros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Encargos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Empréstimos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Financiamentos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Obtidos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ct val="50000"/>
              </a:spcBef>
              <a:tabLst>
                <a:tab pos="6286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3.4.2 	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Demais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Juros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Encargos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 	</a:t>
            </a:r>
          </a:p>
          <a:p>
            <a:pPr>
              <a:spcBef>
                <a:spcPct val="50000"/>
              </a:spcBef>
              <a:tabLst>
                <a:tab pos="6286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3.4.3 	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Variações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Cambiais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  <a:p>
            <a:pPr>
              <a:spcBef>
                <a:spcPct val="50000"/>
              </a:spcBef>
              <a:tabLst>
                <a:tab pos="6286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3.4.4 	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Descontos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Concedidos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  <a:p>
            <a:pPr>
              <a:spcBef>
                <a:spcPct val="50000"/>
              </a:spcBef>
              <a:tabLst>
                <a:tab pos="6286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3.4.9 	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Outras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Variações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Patrimoniais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Diminutivas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Financeiras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pt-BR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126192" y="1458496"/>
            <a:ext cx="5928370" cy="52322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0000"/>
                </a:solidFill>
                <a:latin typeface="Calibri" pitchFamily="34" charset="0"/>
              </a:rPr>
              <a:t>VARIAÇÃO PATRIMONIAL </a:t>
            </a:r>
            <a:r>
              <a:rPr lang="pt-BR" sz="2800" b="1" dirty="0" smtClean="0">
                <a:solidFill>
                  <a:srgbClr val="000000"/>
                </a:solidFill>
                <a:latin typeface="Calibri" pitchFamily="34" charset="0"/>
              </a:rPr>
              <a:t>DIMINUTIVA</a:t>
            </a:r>
            <a:endParaRPr lang="pt-BR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691680" y="2419141"/>
            <a:ext cx="5544616" cy="31700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defTabSz="536575">
              <a:spcBef>
                <a:spcPct val="50000"/>
              </a:spcBef>
            </a:pPr>
            <a:r>
              <a:rPr lang="pt-BR" sz="2000" b="1" dirty="0">
                <a:solidFill>
                  <a:srgbClr val="000000"/>
                </a:solidFill>
                <a:latin typeface="Calibri" pitchFamily="34" charset="0"/>
              </a:rPr>
              <a:t>3.5 	Transferências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 	 	</a:t>
            </a:r>
          </a:p>
          <a:p>
            <a:pPr defTabSz="536575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3.5.1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Governamentais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	 	</a:t>
            </a:r>
          </a:p>
          <a:p>
            <a:pPr defTabSz="536575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3.5.2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Não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Governamentais 		</a:t>
            </a:r>
          </a:p>
          <a:p>
            <a:pPr defTabSz="536575">
              <a:spcBef>
                <a:spcPct val="50000"/>
              </a:spcBef>
            </a:pPr>
            <a:r>
              <a:rPr lang="pt-BR" sz="2000" b="1" dirty="0" smtClean="0">
                <a:solidFill>
                  <a:srgbClr val="000000"/>
                </a:solidFill>
                <a:latin typeface="Calibri" pitchFamily="34" charset="0"/>
              </a:rPr>
              <a:t>3.6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pt-BR" sz="2000" b="1" dirty="0">
                <a:solidFill>
                  <a:srgbClr val="000000"/>
                </a:solidFill>
                <a:latin typeface="Calibri" pitchFamily="34" charset="0"/>
              </a:rPr>
              <a:t>Tributárias e Contributivas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defTabSz="536575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3.6.1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Tributos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defTabSz="536575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3.6.2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Contribuições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defTabSz="536575">
              <a:spcBef>
                <a:spcPct val="50000"/>
              </a:spcBef>
            </a:pPr>
            <a:r>
              <a:rPr lang="pt-BR" sz="2000" b="1" dirty="0" smtClean="0">
                <a:solidFill>
                  <a:srgbClr val="000000"/>
                </a:solidFill>
                <a:latin typeface="Calibri" pitchFamily="34" charset="0"/>
              </a:rPr>
              <a:t>3.9 </a:t>
            </a:r>
            <a:r>
              <a:rPr lang="pt-BR" sz="2000" b="1" dirty="0">
                <a:solidFill>
                  <a:srgbClr val="000000"/>
                </a:solidFill>
                <a:latin typeface="Calibri" pitchFamily="34" charset="0"/>
              </a:rPr>
              <a:t>	Outras Variações Patrimoniais Diminutivas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681416" y="1887215"/>
            <a:ext cx="5554880" cy="46166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rgbClr val="000000"/>
                </a:solidFill>
                <a:latin typeface="Calibri" pitchFamily="34" charset="0"/>
              </a:rPr>
              <a:t>VARIAÇÃO PATRIMONIAL </a:t>
            </a:r>
            <a:r>
              <a:rPr lang="pt-BR" sz="2400" b="1" dirty="0" smtClean="0">
                <a:solidFill>
                  <a:srgbClr val="000000"/>
                </a:solidFill>
                <a:latin typeface="Calibri" pitchFamily="34" charset="0"/>
              </a:rPr>
              <a:t>DIMINUTIVA</a:t>
            </a:r>
            <a:endParaRPr lang="pt-BR" sz="24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195736" y="2060848"/>
            <a:ext cx="5184576" cy="341632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Tx/>
              <a:buAutoNum type="arabicPlain" startAt="4"/>
            </a:pPr>
            <a:r>
              <a:rPr lang="pt-BR" b="1" dirty="0">
                <a:solidFill>
                  <a:srgbClr val="000000"/>
                </a:solidFill>
                <a:latin typeface="Calibri" pitchFamily="34" charset="0"/>
              </a:rPr>
              <a:t>VARIAÇÃO PATRIMONIAL </a:t>
            </a:r>
            <a:r>
              <a:rPr lang="pt-BR" b="1" dirty="0" smtClean="0">
                <a:solidFill>
                  <a:srgbClr val="000000"/>
                </a:solidFill>
                <a:latin typeface="Calibri" pitchFamily="34" charset="0"/>
              </a:rPr>
              <a:t>AUMENTATIVA</a:t>
            </a:r>
          </a:p>
          <a:p>
            <a:pPr marL="457200" indent="-457200">
              <a:buFontTx/>
              <a:buAutoNum type="arabicPlain" startAt="4"/>
            </a:pP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457200" indent="-457200"/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pt-BR" b="1" dirty="0" smtClean="0">
                <a:solidFill>
                  <a:srgbClr val="000000"/>
                </a:solidFill>
                <a:latin typeface="Calibri" pitchFamily="34" charset="0"/>
              </a:rPr>
              <a:t>4.1 </a:t>
            </a:r>
            <a:r>
              <a:rPr lang="pt-BR" b="1" dirty="0">
                <a:solidFill>
                  <a:srgbClr val="000000"/>
                </a:solidFill>
                <a:latin typeface="Calibri" pitchFamily="34" charset="0"/>
              </a:rPr>
              <a:t>	Tributárias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4.1.1 </a:t>
            </a:r>
            <a:r>
              <a:rPr lang="pt-BR" dirty="0" smtClean="0">
                <a:solidFill>
                  <a:srgbClr val="000000"/>
                </a:solidFill>
                <a:latin typeface="Calibri" pitchFamily="34" charset="0"/>
              </a:rPr>
              <a:t>Impostos 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marL="457200" indent="-457200">
              <a:spcBef>
                <a:spcPct val="50000"/>
              </a:spcBef>
            </a:pPr>
            <a:r>
              <a:rPr lang="pt-BR" dirty="0" smtClean="0">
                <a:solidFill>
                  <a:srgbClr val="000000"/>
                </a:solidFill>
                <a:latin typeface="Calibri" pitchFamily="34" charset="0"/>
              </a:rPr>
              <a:t>4.1.2 Taxas 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marL="457200" indent="-457200">
              <a:spcBef>
                <a:spcPct val="500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4.1.3 </a:t>
            </a:r>
            <a:r>
              <a:rPr lang="pt-BR" dirty="0" smtClean="0">
                <a:solidFill>
                  <a:srgbClr val="000000"/>
                </a:solidFill>
                <a:latin typeface="Calibri" pitchFamily="34" charset="0"/>
              </a:rPr>
              <a:t>Contribuições 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de Melhoria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b="1" dirty="0" smtClean="0">
                <a:solidFill>
                  <a:srgbClr val="000000"/>
                </a:solidFill>
                <a:latin typeface="Calibri" pitchFamily="34" charset="0"/>
              </a:rPr>
              <a:t>4.2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 err="1">
                <a:solidFill>
                  <a:srgbClr val="000000"/>
                </a:solidFill>
                <a:latin typeface="Calibri" pitchFamily="34" charset="0"/>
              </a:rPr>
              <a:t>Contribuições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  <a:p>
            <a:pPr marL="457200" indent="-457200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4.2.1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Contribuições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Sociais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4.2.2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Contribuições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Econômicas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pt-BR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971600" y="1441514"/>
            <a:ext cx="6912768" cy="493981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lain" startAt="4"/>
            </a:pPr>
            <a:r>
              <a:rPr lang="pt-BR" b="1" dirty="0">
                <a:solidFill>
                  <a:srgbClr val="000000"/>
                </a:solidFill>
                <a:latin typeface="Calibri" pitchFamily="34" charset="0"/>
              </a:rPr>
              <a:t>VARIAÇÃO PATRIMONIAL AUMENTATIVA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pt-BR" b="1" dirty="0" smtClean="0">
                <a:solidFill>
                  <a:srgbClr val="000000"/>
                </a:solidFill>
                <a:latin typeface="Calibri" pitchFamily="34" charset="0"/>
              </a:rPr>
              <a:t>4.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3	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</a:rPr>
              <a:t>    </a:t>
            </a:r>
            <a:r>
              <a:rPr lang="en-US" b="1" dirty="0" err="1">
                <a:solidFill>
                  <a:srgbClr val="000000"/>
                </a:solidFill>
                <a:latin typeface="Calibri" pitchFamily="34" charset="0"/>
              </a:rPr>
              <a:t>Exploração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de Bens e </a:t>
            </a:r>
            <a:r>
              <a:rPr lang="en-US" b="1" dirty="0" err="1">
                <a:solidFill>
                  <a:srgbClr val="000000"/>
                </a:solidFill>
                <a:latin typeface="Calibri" pitchFamily="34" charset="0"/>
              </a:rPr>
              <a:t>Serviços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  <a:p>
            <a:pPr marL="457200" indent="-457200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4.3.1 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Exploração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de Bens 	</a:t>
            </a:r>
          </a:p>
          <a:p>
            <a:pPr marL="457200" indent="-457200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4.3.2 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Exploração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Serviços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3.4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Financeiras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  <a:p>
            <a:pPr marL="457200" indent="-457200">
              <a:spcBef>
                <a:spcPct val="50000"/>
              </a:spcBef>
            </a:pPr>
            <a:r>
              <a:rPr lang="en-US" b="1" dirty="0" smtClean="0">
                <a:solidFill>
                  <a:srgbClr val="000000"/>
                </a:solidFill>
                <a:latin typeface="Calibri" pitchFamily="34" charset="0"/>
              </a:rPr>
              <a:t>4.4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 err="1">
                <a:solidFill>
                  <a:srgbClr val="000000"/>
                </a:solidFill>
                <a:latin typeface="Calibri" pitchFamily="34" charset="0"/>
              </a:rPr>
              <a:t>Financeiras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  <a:p>
            <a:pPr marL="457200" indent="-457200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4.4.1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Juros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Encargos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Empréstimos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Financiamentos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Concedidos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457200" indent="-457200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4.4.2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Demais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Juros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Encargos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  <a:p>
            <a:pPr marL="457200" indent="-457200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4.4.3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Variações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Cambiais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 	</a:t>
            </a:r>
          </a:p>
          <a:p>
            <a:pPr marL="457200" indent="-457200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4.4.4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Descontos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Obtidos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  <a:p>
            <a:pPr marL="457200" indent="-457200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4.4.5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Remuneração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das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Disponibilidades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  <a:p>
            <a:pPr marL="457200" indent="-457200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4.4.9 </a:t>
            </a:r>
            <a:r>
              <a:rPr lang="en-US" dirty="0" err="1" smtClean="0">
                <a:solidFill>
                  <a:srgbClr val="000000"/>
                </a:solidFill>
                <a:latin typeface="Calibri" pitchFamily="34" charset="0"/>
              </a:rPr>
              <a:t>Outras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Variações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Patrimoniais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Aumentativas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Financeiras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982432" y="2564904"/>
            <a:ext cx="5688632" cy="203132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4.  </a:t>
            </a:r>
            <a:r>
              <a:rPr lang="pt-BR" b="1" dirty="0">
                <a:solidFill>
                  <a:srgbClr val="000000"/>
                </a:solidFill>
                <a:latin typeface="Calibri" pitchFamily="34" charset="0"/>
              </a:rPr>
              <a:t>VARIAÇÃO PATRIMONIAL AUMENTATIVA</a:t>
            </a:r>
          </a:p>
          <a:p>
            <a:pPr>
              <a:spcBef>
                <a:spcPct val="50000"/>
              </a:spcBef>
            </a:pPr>
            <a:r>
              <a:rPr lang="pt-BR" b="1" dirty="0" smtClean="0">
                <a:solidFill>
                  <a:srgbClr val="000000"/>
                </a:solidFill>
                <a:latin typeface="Calibri" pitchFamily="34" charset="0"/>
              </a:rPr>
              <a:t>4.5 Transferências</a:t>
            </a:r>
            <a:r>
              <a:rPr lang="pt-BR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.5.1 </a:t>
            </a:r>
            <a:r>
              <a:rPr lang="pt-BR" dirty="0" smtClean="0">
                <a:solidFill>
                  <a:srgbClr val="000000"/>
                </a:solidFill>
                <a:latin typeface="Calibri" pitchFamily="34" charset="0"/>
              </a:rPr>
              <a:t>Governamentais 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4.5.2 </a:t>
            </a:r>
            <a:r>
              <a:rPr lang="pt-BR" dirty="0" smtClean="0">
                <a:solidFill>
                  <a:srgbClr val="000000"/>
                </a:solidFill>
                <a:latin typeface="Calibri" pitchFamily="34" charset="0"/>
              </a:rPr>
              <a:t>Não 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Governamentais 	</a:t>
            </a:r>
          </a:p>
          <a:p>
            <a:pPr>
              <a:spcBef>
                <a:spcPct val="50000"/>
              </a:spcBef>
            </a:pPr>
            <a:r>
              <a:rPr lang="pt-BR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pt-BR" b="1" dirty="0" smtClean="0">
                <a:solidFill>
                  <a:srgbClr val="000000"/>
                </a:solidFill>
                <a:latin typeface="Calibri" pitchFamily="34" charset="0"/>
              </a:rPr>
              <a:t>4.9 Outras </a:t>
            </a:r>
            <a:r>
              <a:rPr lang="pt-BR" b="1" dirty="0">
                <a:solidFill>
                  <a:srgbClr val="000000"/>
                </a:solidFill>
                <a:latin typeface="Calibri" pitchFamily="34" charset="0"/>
              </a:rPr>
              <a:t>Variações Patrimoniais Aumentativas</a:t>
            </a:r>
            <a:r>
              <a:rPr lang="pt-BR" dirty="0">
                <a:solidFill>
                  <a:srgbClr val="000000"/>
                </a:solidFill>
                <a:latin typeface="Calibri" pitchFamily="34" charset="0"/>
              </a:rPr>
              <a:t> 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tângulo 1"/>
          <p:cNvSpPr>
            <a:spLocks noChangeArrowheads="1"/>
          </p:cNvSpPr>
          <p:nvPr/>
        </p:nvSpPr>
        <p:spPr bwMode="auto">
          <a:xfrm>
            <a:off x="376808" y="1556792"/>
            <a:ext cx="8659688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pt-BR" dirty="0">
                <a:latin typeface="Calibri" pitchFamily="34" charset="0"/>
              </a:rPr>
              <a:t>Conforme a NBC T 16.1, aprovada pela Resolução CFC n.º 1.128/2008 e alterada pela Resolução n.º 1.268/2009, tem-se o conceito e o objetivo da CASP:</a:t>
            </a:r>
            <a:endParaRPr lang="en-US" dirty="0">
              <a:latin typeface="Calibri" pitchFamily="34" charset="0"/>
            </a:endParaRPr>
          </a:p>
          <a:p>
            <a:r>
              <a:rPr lang="pt-BR" b="1" dirty="0">
                <a:latin typeface="Calibri" pitchFamily="34" charset="0"/>
              </a:rPr>
              <a:t>Conceito de CASP:</a:t>
            </a:r>
            <a:r>
              <a:rPr lang="pt-BR" dirty="0">
                <a:latin typeface="Calibri" pitchFamily="34" charset="0"/>
              </a:rPr>
              <a:t> “é o ramo da ciência contábil que aplica, no processo gerador de informações, os </a:t>
            </a:r>
            <a:r>
              <a:rPr lang="pt-BR" u="sng" dirty="0">
                <a:latin typeface="Calibri" pitchFamily="34" charset="0"/>
              </a:rPr>
              <a:t>Princípios Fundamentais de Contabilidade</a:t>
            </a:r>
            <a:r>
              <a:rPr lang="pt-BR" dirty="0">
                <a:latin typeface="Calibri" pitchFamily="34" charset="0"/>
              </a:rPr>
              <a:t> e as normas contábeis direcionados ao controle patrimonial de entidades do setor público” (CFC, 2008 e 2009). </a:t>
            </a:r>
            <a:endParaRPr lang="en-US" dirty="0">
              <a:latin typeface="Calibri" pitchFamily="34" charset="0"/>
            </a:endParaRPr>
          </a:p>
          <a:p>
            <a:endParaRPr lang="pt-BR" b="1" dirty="0">
              <a:latin typeface="Calibri" pitchFamily="34" charset="0"/>
            </a:endParaRPr>
          </a:p>
          <a:p>
            <a:r>
              <a:rPr lang="pt-BR" b="1" dirty="0">
                <a:latin typeface="Calibri" pitchFamily="34" charset="0"/>
              </a:rPr>
              <a:t>Objetivo da CASP:</a:t>
            </a:r>
            <a:r>
              <a:rPr lang="pt-BR" dirty="0">
                <a:latin typeface="Calibri" pitchFamily="34" charset="0"/>
              </a:rPr>
              <a:t> “fornecer aos usuários informações sobre os resultados alcançados e os aspectos de </a:t>
            </a:r>
            <a:r>
              <a:rPr lang="pt-BR" u="sng" dirty="0">
                <a:latin typeface="Calibri" pitchFamily="34" charset="0"/>
              </a:rPr>
              <a:t>natureza orçamentária, econômica, financeira e física</a:t>
            </a:r>
            <a:r>
              <a:rPr lang="pt-BR" dirty="0">
                <a:latin typeface="Calibri" pitchFamily="34" charset="0"/>
              </a:rPr>
              <a:t> do patrimônio da entidade do setor público e suas mutações, em apoio ao processo de tomada de decisão; a adequada prestação de contas; e o necessário suporte para a instrumentalização do controle social” (CFC, 2008 e 2009).</a:t>
            </a:r>
            <a:endParaRPr lang="en-US" dirty="0">
              <a:latin typeface="Calibri" pitchFamily="34" charset="0"/>
            </a:endParaRPr>
          </a:p>
          <a:p>
            <a:endParaRPr lang="pt-BR" dirty="0">
              <a:latin typeface="Calibri" pitchFamily="34" charset="0"/>
            </a:endParaRPr>
          </a:p>
          <a:p>
            <a:r>
              <a:rPr lang="pt-BR" b="1" dirty="0">
                <a:latin typeface="Calibri" pitchFamily="34" charset="0"/>
              </a:rPr>
              <a:t>Apesar de o </a:t>
            </a:r>
            <a:r>
              <a:rPr lang="pt-BR" b="1" u="sng" dirty="0">
                <a:latin typeface="Calibri" pitchFamily="34" charset="0"/>
              </a:rPr>
              <a:t>objeto da CASP</a:t>
            </a:r>
            <a:r>
              <a:rPr lang="pt-BR" b="1" dirty="0">
                <a:latin typeface="Calibri" pitchFamily="34" charset="0"/>
              </a:rPr>
              <a:t> ser o patrimônio público</a:t>
            </a:r>
            <a:r>
              <a:rPr lang="pt-BR" dirty="0">
                <a:latin typeface="Calibri" pitchFamily="34" charset="0"/>
              </a:rPr>
              <a:t>, ela não se restringe a apenas aos bens, direitos e obrigações, visto que desenvolve ações, sistematiza dados e produz informações sobre o orçamento público e outros aspectos das entidades públicas estatais, de natureza econômica, financeira e física.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aixaDeTexto 1"/>
          <p:cNvSpPr txBox="1">
            <a:spLocks noChangeArrowheads="1"/>
          </p:cNvSpPr>
          <p:nvPr/>
        </p:nvSpPr>
        <p:spPr bwMode="auto">
          <a:xfrm>
            <a:off x="1202432" y="1628800"/>
            <a:ext cx="6681936" cy="440120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2800" b="1" dirty="0"/>
              <a:t>CLASSSIFICAÇAO DE FATOS CONTABEIS</a:t>
            </a:r>
          </a:p>
          <a:p>
            <a:endParaRPr lang="pt-BR" b="1" dirty="0"/>
          </a:p>
          <a:p>
            <a:r>
              <a:rPr lang="pt-BR" b="1" dirty="0"/>
              <a:t>FATOS PERMUTATIVOS</a:t>
            </a:r>
            <a:r>
              <a:rPr lang="pt-BR" dirty="0"/>
              <a:t>,  que não alteram o patrimônio </a:t>
            </a:r>
            <a:r>
              <a:rPr lang="pt-BR" dirty="0" smtClean="0"/>
              <a:t>líquido.</a:t>
            </a:r>
            <a:endParaRPr lang="pt-BR" dirty="0"/>
          </a:p>
          <a:p>
            <a:endParaRPr lang="pt-BR" dirty="0"/>
          </a:p>
          <a:p>
            <a:r>
              <a:rPr lang="pt-BR" dirty="0"/>
              <a:t>Compra de Bens Duráveis </a:t>
            </a:r>
            <a:r>
              <a:rPr lang="pt-BR" dirty="0" smtClean="0"/>
              <a:t>DESPESA </a:t>
            </a:r>
            <a:r>
              <a:rPr lang="pt-BR" dirty="0"/>
              <a:t>NÃO </a:t>
            </a:r>
            <a:r>
              <a:rPr lang="pt-BR" dirty="0" smtClean="0"/>
              <a:t>EFETIVA.</a:t>
            </a:r>
            <a:endParaRPr lang="pt-BR" dirty="0"/>
          </a:p>
          <a:p>
            <a:r>
              <a:rPr lang="pt-BR" dirty="0" smtClean="0"/>
              <a:t>Receita </a:t>
            </a:r>
            <a:r>
              <a:rPr lang="pt-BR" dirty="0"/>
              <a:t>de Operação de Crédito a Longo Prazo RECEITA NÃO </a:t>
            </a:r>
            <a:r>
              <a:rPr lang="pt-BR" dirty="0" smtClean="0"/>
              <a:t>EFETIVA.</a:t>
            </a:r>
            <a:endParaRPr lang="pt-BR" dirty="0"/>
          </a:p>
          <a:p>
            <a:endParaRPr lang="pt-BR" dirty="0"/>
          </a:p>
          <a:p>
            <a:r>
              <a:rPr lang="pt-BR" b="1" dirty="0"/>
              <a:t>FATOS MODIFICATIVOS, que alteram o patrimônio líquido</a:t>
            </a:r>
          </a:p>
          <a:p>
            <a:endParaRPr lang="pt-BR" dirty="0"/>
          </a:p>
          <a:p>
            <a:r>
              <a:rPr lang="pt-BR" dirty="0"/>
              <a:t>DESPESAS EFETIVA [diminutivo]</a:t>
            </a:r>
          </a:p>
          <a:p>
            <a:r>
              <a:rPr lang="pt-BR" dirty="0" smtClean="0"/>
              <a:t>RECEITA </a:t>
            </a:r>
            <a:r>
              <a:rPr lang="pt-BR" dirty="0"/>
              <a:t>EFETIVA [ aumentativo]</a:t>
            </a:r>
          </a:p>
          <a:p>
            <a:endParaRPr lang="pt-BR" dirty="0"/>
          </a:p>
          <a:p>
            <a:r>
              <a:rPr lang="pt-BR" b="1" dirty="0"/>
              <a:t>FATOS MISTOS</a:t>
            </a:r>
          </a:p>
          <a:p>
            <a:r>
              <a:rPr lang="pt-BR" dirty="0"/>
              <a:t>Pagamento de Dívida  de Longo Prazo: Principal  e  Encargos</a:t>
            </a:r>
          </a:p>
          <a:p>
            <a:r>
              <a:rPr lang="pt-BR" dirty="0" smtClean="0"/>
              <a:t>despesa  </a:t>
            </a:r>
            <a:r>
              <a:rPr lang="pt-BR" dirty="0"/>
              <a:t>não efetiva + despesa efetiva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tângulo 3"/>
          <p:cNvSpPr>
            <a:spLocks noChangeArrowheads="1"/>
          </p:cNvSpPr>
          <p:nvPr/>
        </p:nvSpPr>
        <p:spPr bwMode="auto">
          <a:xfrm>
            <a:off x="467544" y="1785005"/>
            <a:ext cx="8215064" cy="452431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Calibri" pitchFamily="34" charset="0"/>
              </a:rPr>
              <a:t>Conforme a NBC T 16.2, aprovada pela Resolução CFC n.º 1.129/2008 e alterada pela Resolução CFC n.º 1.268/2009, a CASP “é organizada na forma de sistema de informações, cujos subsistemas, conquanto possam oferecer produtos diferentes em razão da respectiva especificidade, convergem para o produto final, que é a informação sobre o patrimônio público” (CFC, 2008 e 2009). O </a:t>
            </a:r>
            <a:r>
              <a:rPr lang="pt-BR" u="sng" dirty="0">
                <a:latin typeface="Calibri" pitchFamily="34" charset="0"/>
              </a:rPr>
              <a:t>sistema contábil</a:t>
            </a:r>
            <a:r>
              <a:rPr lang="pt-BR" dirty="0">
                <a:latin typeface="Calibri" pitchFamily="34" charset="0"/>
              </a:rPr>
              <a:t> está estruturado nos seguintes </a:t>
            </a:r>
            <a:r>
              <a:rPr lang="pt-BR" u="sng" dirty="0">
                <a:latin typeface="Calibri" pitchFamily="34" charset="0"/>
              </a:rPr>
              <a:t>subsistemas de informações</a:t>
            </a:r>
            <a:r>
              <a:rPr lang="pt-BR" dirty="0">
                <a:latin typeface="Calibri" pitchFamily="34" charset="0"/>
              </a:rPr>
              <a:t> (CFC, 2008):</a:t>
            </a:r>
            <a:endParaRPr lang="en-US" dirty="0">
              <a:latin typeface="Calibri" pitchFamily="34" charset="0"/>
            </a:endParaRPr>
          </a:p>
          <a:p>
            <a:pPr algn="just"/>
            <a:r>
              <a:rPr lang="pt-BR" b="1" dirty="0">
                <a:latin typeface="Calibri" pitchFamily="34" charset="0"/>
              </a:rPr>
              <a:t>Subsistema Orçamentário:</a:t>
            </a:r>
            <a:r>
              <a:rPr lang="pt-BR" dirty="0">
                <a:latin typeface="Calibri" pitchFamily="34" charset="0"/>
              </a:rPr>
              <a:t> “registra, processa e evidencia os atos e os fatos relacionados ao planejamento e à execução orçamentária”;</a:t>
            </a:r>
            <a:endParaRPr lang="en-US" dirty="0">
              <a:latin typeface="Calibri" pitchFamily="34" charset="0"/>
            </a:endParaRPr>
          </a:p>
          <a:p>
            <a:pPr algn="just"/>
            <a:r>
              <a:rPr lang="pt-BR" b="1" dirty="0">
                <a:latin typeface="Calibri" pitchFamily="34" charset="0"/>
              </a:rPr>
              <a:t>Subsistema Patrimonial:</a:t>
            </a:r>
            <a:r>
              <a:rPr lang="pt-BR" dirty="0">
                <a:latin typeface="Calibri" pitchFamily="34" charset="0"/>
              </a:rPr>
              <a:t> “registra, processa e evidencia os fatos financeiros e não financeiros relacionados com as variações qualitativas e quantitativas do patrimônio público”;</a:t>
            </a:r>
            <a:endParaRPr lang="en-US" dirty="0">
              <a:latin typeface="Calibri" pitchFamily="34" charset="0"/>
            </a:endParaRPr>
          </a:p>
          <a:p>
            <a:pPr algn="just"/>
            <a:r>
              <a:rPr lang="pt-BR" b="1" dirty="0">
                <a:latin typeface="Calibri" pitchFamily="34" charset="0"/>
              </a:rPr>
              <a:t>Subsistema de Custos:</a:t>
            </a:r>
            <a:r>
              <a:rPr lang="pt-BR" dirty="0">
                <a:latin typeface="Calibri" pitchFamily="34" charset="0"/>
              </a:rPr>
              <a:t> “registra, processa e evidencia os custos dos bens e serviços, produzidos e ofertados à sociedade pela entidade pública”; e</a:t>
            </a:r>
            <a:endParaRPr lang="en-US" dirty="0">
              <a:latin typeface="Calibri" pitchFamily="34" charset="0"/>
            </a:endParaRPr>
          </a:p>
          <a:p>
            <a:pPr algn="just"/>
            <a:r>
              <a:rPr lang="pt-BR" b="1" dirty="0">
                <a:latin typeface="Calibri" pitchFamily="34" charset="0"/>
              </a:rPr>
              <a:t>Subsistema de Compensação:</a:t>
            </a:r>
            <a:r>
              <a:rPr lang="pt-BR" dirty="0">
                <a:latin typeface="Calibri" pitchFamily="34" charset="0"/>
              </a:rPr>
              <a:t> “registra, processa e evidencia os atos de gestão cujos efeitos possam produzir modificações no patrimônio da entidade do setor público, bem como aqueles com funções específicas de controle”.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123" name="CaixaDeTexto 4"/>
          <p:cNvSpPr txBox="1">
            <a:spLocks noChangeArrowheads="1"/>
          </p:cNvSpPr>
          <p:nvPr/>
        </p:nvSpPr>
        <p:spPr bwMode="auto">
          <a:xfrm>
            <a:off x="465212" y="1219612"/>
            <a:ext cx="5872698" cy="52322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2800" b="1" dirty="0"/>
              <a:t>SISTEMAS E SUBSISTEMAS DE CONTAS</a:t>
            </a:r>
            <a:endParaRPr lang="en-US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7" name="CaixaDeTexto 5"/>
          <p:cNvSpPr txBox="1">
            <a:spLocks noChangeArrowheads="1"/>
          </p:cNvSpPr>
          <p:nvPr/>
        </p:nvSpPr>
        <p:spPr bwMode="auto">
          <a:xfrm>
            <a:off x="2051720" y="2968496"/>
            <a:ext cx="5832648" cy="89255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pt-BR" sz="2400" b="1" dirty="0"/>
              <a:t>UNIDADE 4 </a:t>
            </a:r>
            <a:endParaRPr lang="pt-BR" sz="2400" b="1" dirty="0" smtClean="0"/>
          </a:p>
          <a:p>
            <a:pPr algn="ctr"/>
            <a:r>
              <a:rPr lang="pt-BR" sz="2800" b="1" dirty="0" smtClean="0"/>
              <a:t>PLANO </a:t>
            </a:r>
            <a:r>
              <a:rPr lang="pt-BR" sz="2800" b="1" dirty="0"/>
              <a:t>DE CONTAS   -  PCASP</a:t>
            </a:r>
            <a:endParaRPr lang="en-US" sz="28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3964019" y="4077072"/>
            <a:ext cx="2223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Prof. Flávio da Cruz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tângulo 2"/>
          <p:cNvSpPr>
            <a:spLocks noChangeArrowheads="1"/>
          </p:cNvSpPr>
          <p:nvPr/>
        </p:nvSpPr>
        <p:spPr bwMode="auto">
          <a:xfrm>
            <a:off x="323528" y="1844824"/>
            <a:ext cx="8568952" cy="452431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Calibri" pitchFamily="34" charset="0"/>
              </a:rPr>
              <a:t>Conforme a NBC T 16.2, aprovada pela Resolução CFC n.º 1.129/2008 e alterada pela Resolução CFC n.º 1.268/2009, a CASP “é organizada na forma de sistema de informações, cujos subsistemas, conquanto possam oferecer produtos diferentes em razão da respectiva especificidade, convergem para o produto final, que é a informação sobre o patrimônio público” (CFC, 2008 e 2009). O </a:t>
            </a:r>
            <a:r>
              <a:rPr lang="pt-BR" u="sng" dirty="0">
                <a:latin typeface="Calibri" pitchFamily="34" charset="0"/>
              </a:rPr>
              <a:t>sistema contábil</a:t>
            </a:r>
            <a:r>
              <a:rPr lang="pt-BR" dirty="0">
                <a:latin typeface="Calibri" pitchFamily="34" charset="0"/>
              </a:rPr>
              <a:t> está estruturado nos seguintes </a:t>
            </a:r>
            <a:r>
              <a:rPr lang="pt-BR" u="sng" dirty="0">
                <a:latin typeface="Calibri" pitchFamily="34" charset="0"/>
              </a:rPr>
              <a:t>subsistemas de informações</a:t>
            </a:r>
            <a:r>
              <a:rPr lang="pt-BR" dirty="0">
                <a:latin typeface="Calibri" pitchFamily="34" charset="0"/>
              </a:rPr>
              <a:t> (CFC, 2008):</a:t>
            </a:r>
            <a:endParaRPr lang="en-US" dirty="0">
              <a:latin typeface="Calibri" pitchFamily="34" charset="0"/>
            </a:endParaRPr>
          </a:p>
          <a:p>
            <a:pPr algn="just"/>
            <a:r>
              <a:rPr lang="pt-BR" b="1" dirty="0">
                <a:latin typeface="Calibri" pitchFamily="34" charset="0"/>
              </a:rPr>
              <a:t>Subsistema Orçamentário:</a:t>
            </a:r>
            <a:r>
              <a:rPr lang="pt-BR" dirty="0">
                <a:latin typeface="Calibri" pitchFamily="34" charset="0"/>
              </a:rPr>
              <a:t> “registra, processa e evidencia os atos e os fatos relacionados ao planejamento e à execução orçamentária”;</a:t>
            </a:r>
            <a:endParaRPr lang="en-US" dirty="0">
              <a:latin typeface="Calibri" pitchFamily="34" charset="0"/>
            </a:endParaRPr>
          </a:p>
          <a:p>
            <a:pPr algn="just"/>
            <a:r>
              <a:rPr lang="pt-BR" b="1" dirty="0">
                <a:latin typeface="Calibri" pitchFamily="34" charset="0"/>
              </a:rPr>
              <a:t>Subsistema Patrimonial:</a:t>
            </a:r>
            <a:r>
              <a:rPr lang="pt-BR" dirty="0">
                <a:latin typeface="Calibri" pitchFamily="34" charset="0"/>
              </a:rPr>
              <a:t> “registra, processa e evidencia os fatos financeiros e não financeiros relacionados com as variações qualitativas e quantitativas do patrimônio público”;</a:t>
            </a:r>
            <a:endParaRPr lang="en-US" dirty="0">
              <a:latin typeface="Calibri" pitchFamily="34" charset="0"/>
            </a:endParaRPr>
          </a:p>
          <a:p>
            <a:pPr algn="just"/>
            <a:r>
              <a:rPr lang="pt-BR" b="1" dirty="0">
                <a:latin typeface="Calibri" pitchFamily="34" charset="0"/>
              </a:rPr>
              <a:t>Subsistema de Custos:</a:t>
            </a:r>
            <a:r>
              <a:rPr lang="pt-BR" dirty="0">
                <a:latin typeface="Calibri" pitchFamily="34" charset="0"/>
              </a:rPr>
              <a:t> “registra, processa e evidencia os custos dos bens e serviços, produzidos e ofertados à sociedade pela entidade pública”; e</a:t>
            </a:r>
            <a:endParaRPr lang="en-US" dirty="0">
              <a:latin typeface="Calibri" pitchFamily="34" charset="0"/>
            </a:endParaRPr>
          </a:p>
          <a:p>
            <a:pPr algn="just"/>
            <a:r>
              <a:rPr lang="pt-BR" b="1" dirty="0">
                <a:latin typeface="Calibri" pitchFamily="34" charset="0"/>
              </a:rPr>
              <a:t>Subsistema de Compensação:</a:t>
            </a:r>
            <a:r>
              <a:rPr lang="pt-BR" dirty="0">
                <a:latin typeface="Calibri" pitchFamily="34" charset="0"/>
              </a:rPr>
              <a:t> “registra, processa e evidencia os atos de gestão cujos efeitos possam produzir modificações no patrimônio da entidade do setor público, bem como aqueles com funções específicas de controle”.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7171" name="CaixaDeTexto 3"/>
          <p:cNvSpPr txBox="1">
            <a:spLocks noChangeArrowheads="1"/>
          </p:cNvSpPr>
          <p:nvPr/>
        </p:nvSpPr>
        <p:spPr bwMode="auto">
          <a:xfrm>
            <a:off x="323528" y="1268760"/>
            <a:ext cx="5872698" cy="52322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2800" b="1" dirty="0"/>
              <a:t>SISTEMAS E SUBSISTEMAS DE CONTAS</a:t>
            </a:r>
            <a:endParaRPr lang="en-US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aixaDeTexto 1"/>
          <p:cNvSpPr txBox="1">
            <a:spLocks noChangeArrowheads="1"/>
          </p:cNvSpPr>
          <p:nvPr/>
        </p:nvSpPr>
        <p:spPr bwMode="auto">
          <a:xfrm>
            <a:off x="1646502" y="2132856"/>
            <a:ext cx="6591356" cy="317009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2000" b="1" dirty="0"/>
              <a:t>DINAMICA PATRIMONIAL</a:t>
            </a:r>
          </a:p>
          <a:p>
            <a:endParaRPr lang="pt-BR" sz="2000" dirty="0"/>
          </a:p>
          <a:p>
            <a:r>
              <a:rPr lang="pt-BR" sz="2000" dirty="0" smtClean="0"/>
              <a:t>Custos, Investimentos, Despesas.</a:t>
            </a:r>
            <a:endParaRPr lang="pt-BR" sz="2000" dirty="0"/>
          </a:p>
          <a:p>
            <a:r>
              <a:rPr lang="pt-BR" sz="2000" dirty="0" smtClean="0"/>
              <a:t>INGRESSOS</a:t>
            </a:r>
            <a:r>
              <a:rPr lang="pt-BR" sz="2000" dirty="0"/>
              <a:t>: </a:t>
            </a:r>
            <a:r>
              <a:rPr lang="pt-BR" sz="2000" dirty="0" smtClean="0"/>
              <a:t>Receita e Depósitos compulsório ou de Terceiros.</a:t>
            </a:r>
            <a:endParaRPr lang="pt-BR" sz="2000" i="1" dirty="0"/>
          </a:p>
          <a:p>
            <a:endParaRPr lang="pt-BR" sz="2000" dirty="0"/>
          </a:p>
          <a:p>
            <a:endParaRPr lang="pt-BR" sz="2000" dirty="0"/>
          </a:p>
          <a:p>
            <a:r>
              <a:rPr lang="pt-BR" sz="2000" b="1" dirty="0" smtClean="0"/>
              <a:t>ESTATICA </a:t>
            </a:r>
            <a:r>
              <a:rPr lang="pt-BR" sz="2000" b="1" dirty="0"/>
              <a:t>PATRIMONIAL</a:t>
            </a:r>
          </a:p>
          <a:p>
            <a:endParaRPr lang="pt-BR" sz="2000" b="1" dirty="0"/>
          </a:p>
          <a:p>
            <a:r>
              <a:rPr lang="pt-BR" sz="2000" dirty="0"/>
              <a:t>ATIVO E </a:t>
            </a:r>
            <a:r>
              <a:rPr lang="pt-BR" sz="2000" dirty="0" smtClean="0"/>
              <a:t>PASSIVO – acumulado pertencente a entidade.</a:t>
            </a:r>
            <a:endParaRPr lang="pt-BR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tângulo 1"/>
          <p:cNvSpPr>
            <a:spLocks noChangeArrowheads="1"/>
          </p:cNvSpPr>
          <p:nvPr/>
        </p:nvSpPr>
        <p:spPr bwMode="auto">
          <a:xfrm>
            <a:off x="1619672" y="2492896"/>
            <a:ext cx="6318448" cy="224676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defTabSz="536575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1.1 	Ativo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Circulante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	 	</a:t>
            </a:r>
          </a:p>
          <a:p>
            <a:pPr defTabSz="536575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1.1.1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Disponível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		</a:t>
            </a:r>
          </a:p>
          <a:p>
            <a:pPr defTabSz="536575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1.1.2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Créditos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em Circulação 	</a:t>
            </a:r>
          </a:p>
          <a:p>
            <a:pPr defTabSz="536575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1.1.3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Bens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e Valores em Circulação 	</a:t>
            </a:r>
          </a:p>
          <a:p>
            <a:pPr defTabSz="536575"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1.1.4 </a:t>
            </a:r>
            <a:r>
              <a:rPr lang="pt-BR" sz="2000" dirty="0" smtClean="0">
                <a:solidFill>
                  <a:srgbClr val="000000"/>
                </a:solidFill>
                <a:latin typeface="Calibri" pitchFamily="34" charset="0"/>
              </a:rPr>
              <a:t>Investimentos </a:t>
            </a: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dos Regimes Próprios de Previdência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tângulo 1"/>
          <p:cNvSpPr>
            <a:spLocks noChangeArrowheads="1"/>
          </p:cNvSpPr>
          <p:nvPr/>
        </p:nvSpPr>
        <p:spPr bwMode="auto">
          <a:xfrm>
            <a:off x="1835696" y="2478375"/>
            <a:ext cx="4608512" cy="224676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1.2 	Ativo Não-Circulante 	</a:t>
            </a:r>
          </a:p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1.2.1 	Ativo Realizável a Longo Prazo 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1.2.2 	Investimento 	</a:t>
            </a:r>
          </a:p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1.2.3 	Imobilizado 	</a:t>
            </a:r>
          </a:p>
          <a:p>
            <a:pPr>
              <a:spcBef>
                <a:spcPct val="50000"/>
              </a:spcBef>
            </a:pPr>
            <a:r>
              <a:rPr lang="pt-BR" sz="2000" dirty="0">
                <a:solidFill>
                  <a:srgbClr val="000000"/>
                </a:solidFill>
                <a:latin typeface="Calibri" pitchFamily="34" charset="0"/>
              </a:rPr>
              <a:t>1.2.4 	Intangível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uLA pnap sinesio ccn  publica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auLA pnap sinesio ccn  publica</Template>
  <TotalTime>26</TotalTime>
  <Words>776</Words>
  <Application>Microsoft Office PowerPoint</Application>
  <PresentationFormat>Apresentação na tela (4:3)</PresentationFormat>
  <Paragraphs>168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auLA pnap sinesio ccn  publica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eadadm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notedell</dc:creator>
  <cp:lastModifiedBy>Thesta</cp:lastModifiedBy>
  <cp:revision>4</cp:revision>
  <dcterms:created xsi:type="dcterms:W3CDTF">2011-04-18T21:30:29Z</dcterms:created>
  <dcterms:modified xsi:type="dcterms:W3CDTF">2011-04-19T13:29:20Z</dcterms:modified>
</cp:coreProperties>
</file>