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60" r:id="rId2"/>
    <p:sldId id="261" r:id="rId3"/>
    <p:sldId id="263" r:id="rId4"/>
    <p:sldId id="331" r:id="rId5"/>
    <p:sldId id="264" r:id="rId6"/>
    <p:sldId id="265" r:id="rId7"/>
    <p:sldId id="272" r:id="rId8"/>
    <p:sldId id="267" r:id="rId9"/>
    <p:sldId id="268" r:id="rId10"/>
    <p:sldId id="270" r:id="rId11"/>
    <p:sldId id="266" r:id="rId12"/>
    <p:sldId id="273" r:id="rId13"/>
    <p:sldId id="274" r:id="rId14"/>
    <p:sldId id="275" r:id="rId15"/>
    <p:sldId id="276" r:id="rId16"/>
    <p:sldId id="330" r:id="rId17"/>
    <p:sldId id="279" r:id="rId18"/>
    <p:sldId id="292" r:id="rId19"/>
    <p:sldId id="293" r:id="rId20"/>
    <p:sldId id="297" r:id="rId21"/>
    <p:sldId id="294" r:id="rId22"/>
    <p:sldId id="295" r:id="rId23"/>
    <p:sldId id="302" r:id="rId24"/>
    <p:sldId id="299" r:id="rId25"/>
    <p:sldId id="300" r:id="rId26"/>
    <p:sldId id="280" r:id="rId27"/>
    <p:sldId id="281" r:id="rId28"/>
    <p:sldId id="282" r:id="rId29"/>
    <p:sldId id="283" r:id="rId30"/>
    <p:sldId id="285" r:id="rId31"/>
    <p:sldId id="286" r:id="rId32"/>
    <p:sldId id="287" r:id="rId33"/>
    <p:sldId id="291" r:id="rId34"/>
    <p:sldId id="309" r:id="rId35"/>
    <p:sldId id="305" r:id="rId36"/>
    <p:sldId id="306" r:id="rId37"/>
    <p:sldId id="304" r:id="rId38"/>
    <p:sldId id="310" r:id="rId39"/>
    <p:sldId id="311" r:id="rId40"/>
    <p:sldId id="312" r:id="rId41"/>
    <p:sldId id="313" r:id="rId42"/>
    <p:sldId id="314" r:id="rId43"/>
    <p:sldId id="315" r:id="rId44"/>
    <p:sldId id="316" r:id="rId45"/>
    <p:sldId id="317" r:id="rId46"/>
    <p:sldId id="319" r:id="rId47"/>
    <p:sldId id="318" r:id="rId48"/>
    <p:sldId id="308" r:id="rId49"/>
    <p:sldId id="320" r:id="rId50"/>
    <p:sldId id="321" r:id="rId51"/>
    <p:sldId id="332" r:id="rId52"/>
    <p:sldId id="322" r:id="rId53"/>
    <p:sldId id="323" r:id="rId54"/>
    <p:sldId id="324" r:id="rId55"/>
    <p:sldId id="325" r:id="rId56"/>
    <p:sldId id="326" r:id="rId57"/>
    <p:sldId id="327" r:id="rId58"/>
    <p:sldId id="328" r:id="rId59"/>
    <p:sldId id="329" r:id="rId60"/>
  </p:sldIdLst>
  <p:sldSz cx="9144000" cy="6858000" type="screen4x3"/>
  <p:notesSz cx="6888163" cy="100203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97459"/>
    <a:srgbClr val="CC3300"/>
    <a:srgbClr val="EDDAA9"/>
    <a:srgbClr val="F2E5DE"/>
    <a:srgbClr val="FEFAA8"/>
    <a:srgbClr val="EBFDA9"/>
    <a:srgbClr val="F0ECB6"/>
    <a:srgbClr val="ACA224"/>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820" autoAdjust="0"/>
  </p:normalViewPr>
  <p:slideViewPr>
    <p:cSldViewPr>
      <p:cViewPr>
        <p:scale>
          <a:sx n="86" d="100"/>
          <a:sy n="86" d="100"/>
        </p:scale>
        <p:origin x="-810"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522" y="-11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EAACF-BD12-4AF4-9B95-F1A5DEDF86A1}" type="doc">
      <dgm:prSet loTypeId="urn:microsoft.com/office/officeart/2005/8/layout/pyramid2" loCatId="pyramid" qsTypeId="urn:microsoft.com/office/officeart/2005/8/quickstyle/simple1" qsCatId="simple" csTypeId="urn:microsoft.com/office/officeart/2005/8/colors/accent2_2" csCatId="accent2" phldr="1"/>
      <dgm:spPr/>
    </dgm:pt>
    <dgm:pt modelId="{889E034E-760E-4678-9205-F639AD8EC24B}">
      <dgm:prSet phldrT="[Texto]">
        <dgm:style>
          <a:lnRef idx="1">
            <a:schemeClr val="accent3"/>
          </a:lnRef>
          <a:fillRef idx="2">
            <a:schemeClr val="accent3"/>
          </a:fillRef>
          <a:effectRef idx="1">
            <a:schemeClr val="accent3"/>
          </a:effectRef>
          <a:fontRef idx="minor">
            <a:schemeClr val="dk1"/>
          </a:fontRef>
        </dgm:style>
      </dgm:prSet>
      <dgm:spPr/>
      <dgm:t>
        <a:bodyPr/>
        <a:lstStyle/>
        <a:p>
          <a:r>
            <a:rPr lang="pt-BR" dirty="0" smtClean="0"/>
            <a:t>SAD/SSD</a:t>
          </a:r>
          <a:endParaRPr lang="pt-BR" dirty="0"/>
        </a:p>
      </dgm:t>
    </dgm:pt>
    <dgm:pt modelId="{DA138156-6106-4E7D-B056-80C9D6E8452B}" type="parTrans" cxnId="{55ECFE94-FF5D-4B0C-926C-30810E27F79B}">
      <dgm:prSet/>
      <dgm:spPr/>
      <dgm:t>
        <a:bodyPr/>
        <a:lstStyle/>
        <a:p>
          <a:endParaRPr lang="pt-BR"/>
        </a:p>
      </dgm:t>
    </dgm:pt>
    <dgm:pt modelId="{03C159E8-A57A-4AD7-9354-57BF30A8C7A7}" type="sibTrans" cxnId="{55ECFE94-FF5D-4B0C-926C-30810E27F79B}">
      <dgm:prSet/>
      <dgm:spPr/>
      <dgm:t>
        <a:bodyPr/>
        <a:lstStyle/>
        <a:p>
          <a:endParaRPr lang="pt-BR"/>
        </a:p>
      </dgm:t>
    </dgm:pt>
    <dgm:pt modelId="{D1124845-B100-4655-B51F-0B8A80F55534}">
      <dgm:prSet phldrT="[Texto]">
        <dgm:style>
          <a:lnRef idx="1">
            <a:schemeClr val="accent3"/>
          </a:lnRef>
          <a:fillRef idx="2">
            <a:schemeClr val="accent3"/>
          </a:fillRef>
          <a:effectRef idx="1">
            <a:schemeClr val="accent3"/>
          </a:effectRef>
          <a:fontRef idx="minor">
            <a:schemeClr val="dk1"/>
          </a:fontRef>
        </dgm:style>
      </dgm:prSet>
      <dgm:spPr/>
      <dgm:t>
        <a:bodyPr/>
        <a:lstStyle/>
        <a:p>
          <a:r>
            <a:rPr lang="pt-BR" dirty="0" smtClean="0"/>
            <a:t>SIG</a:t>
          </a:r>
          <a:endParaRPr lang="pt-BR" dirty="0"/>
        </a:p>
      </dgm:t>
    </dgm:pt>
    <dgm:pt modelId="{EB7D7BED-EB5E-4F1F-871E-E50D6183F35F}" type="parTrans" cxnId="{EED4DA26-944E-4B74-A203-8C75FAB656B2}">
      <dgm:prSet/>
      <dgm:spPr/>
      <dgm:t>
        <a:bodyPr/>
        <a:lstStyle/>
        <a:p>
          <a:endParaRPr lang="pt-BR"/>
        </a:p>
      </dgm:t>
    </dgm:pt>
    <dgm:pt modelId="{A31825CC-46AF-4BD1-B2A1-F33198F404BD}" type="sibTrans" cxnId="{EED4DA26-944E-4B74-A203-8C75FAB656B2}">
      <dgm:prSet/>
      <dgm:spPr/>
      <dgm:t>
        <a:bodyPr/>
        <a:lstStyle/>
        <a:p>
          <a:endParaRPr lang="pt-BR"/>
        </a:p>
      </dgm:t>
    </dgm:pt>
    <dgm:pt modelId="{02D22BB2-E6C7-427F-9E89-052907836432}">
      <dgm:prSet phldrT="[Texto]">
        <dgm:style>
          <a:lnRef idx="1">
            <a:schemeClr val="accent3"/>
          </a:lnRef>
          <a:fillRef idx="2">
            <a:schemeClr val="accent3"/>
          </a:fillRef>
          <a:effectRef idx="1">
            <a:schemeClr val="accent3"/>
          </a:effectRef>
          <a:fontRef idx="minor">
            <a:schemeClr val="dk1"/>
          </a:fontRef>
        </dgm:style>
      </dgm:prSet>
      <dgm:spPr/>
      <dgm:t>
        <a:bodyPr/>
        <a:lstStyle/>
        <a:p>
          <a:r>
            <a:rPr lang="pt-BR" dirty="0" smtClean="0"/>
            <a:t>SPT</a:t>
          </a:r>
          <a:endParaRPr lang="pt-BR" dirty="0"/>
        </a:p>
      </dgm:t>
    </dgm:pt>
    <dgm:pt modelId="{19D38DE8-A895-4C78-9AB0-C0AC35AD0DA7}" type="parTrans" cxnId="{3EC079BB-6482-4D54-B089-C5847EFB51AB}">
      <dgm:prSet/>
      <dgm:spPr/>
      <dgm:t>
        <a:bodyPr/>
        <a:lstStyle/>
        <a:p>
          <a:endParaRPr lang="pt-BR"/>
        </a:p>
      </dgm:t>
    </dgm:pt>
    <dgm:pt modelId="{284B2F2A-C8CE-4750-BFD7-E5FC163EB4F5}" type="sibTrans" cxnId="{3EC079BB-6482-4D54-B089-C5847EFB51AB}">
      <dgm:prSet/>
      <dgm:spPr/>
      <dgm:t>
        <a:bodyPr/>
        <a:lstStyle/>
        <a:p>
          <a:endParaRPr lang="pt-BR"/>
        </a:p>
      </dgm:t>
    </dgm:pt>
    <dgm:pt modelId="{0F4B3A4F-6091-48B7-B32C-0DA5E24241B2}" type="pres">
      <dgm:prSet presAssocID="{1B2EAACF-BD12-4AF4-9B95-F1A5DEDF86A1}" presName="compositeShape" presStyleCnt="0">
        <dgm:presLayoutVars>
          <dgm:dir/>
          <dgm:resizeHandles/>
        </dgm:presLayoutVars>
      </dgm:prSet>
      <dgm:spPr/>
    </dgm:pt>
    <dgm:pt modelId="{07A4B8C4-A9D2-4827-8F43-A03A10FE5794}" type="pres">
      <dgm:prSet presAssocID="{1B2EAACF-BD12-4AF4-9B95-F1A5DEDF86A1}" presName="pyramid" presStyleLbl="node1" presStyleIdx="0" presStyleCnt="1">
        <dgm:style>
          <a:lnRef idx="1">
            <a:schemeClr val="accent3"/>
          </a:lnRef>
          <a:fillRef idx="2">
            <a:schemeClr val="accent3"/>
          </a:fillRef>
          <a:effectRef idx="1">
            <a:schemeClr val="accent3"/>
          </a:effectRef>
          <a:fontRef idx="minor">
            <a:schemeClr val="dk1"/>
          </a:fontRef>
        </dgm:style>
      </dgm:prSet>
      <dgm:spPr/>
    </dgm:pt>
    <dgm:pt modelId="{C171EC5E-4510-436F-9C9A-9097D9C88861}" type="pres">
      <dgm:prSet presAssocID="{1B2EAACF-BD12-4AF4-9B95-F1A5DEDF86A1}" presName="theList" presStyleCnt="0"/>
      <dgm:spPr/>
    </dgm:pt>
    <dgm:pt modelId="{20F9D522-63F7-43A0-ADA8-4A7E7A3634DF}" type="pres">
      <dgm:prSet presAssocID="{889E034E-760E-4678-9205-F639AD8EC24B}" presName="aNode" presStyleLbl="fgAcc1" presStyleIdx="0" presStyleCnt="3" custScaleX="33653" custLinFactY="12366" custLinFactNeighborX="78833" custLinFactNeighborY="100000">
        <dgm:presLayoutVars>
          <dgm:bulletEnabled val="1"/>
        </dgm:presLayoutVars>
      </dgm:prSet>
      <dgm:spPr/>
      <dgm:t>
        <a:bodyPr/>
        <a:lstStyle/>
        <a:p>
          <a:endParaRPr lang="pt-BR"/>
        </a:p>
      </dgm:t>
    </dgm:pt>
    <dgm:pt modelId="{C2BE9B07-4A4B-4B74-9EE6-0FFF40BD2092}" type="pres">
      <dgm:prSet presAssocID="{889E034E-760E-4678-9205-F639AD8EC24B}" presName="aSpace" presStyleCnt="0"/>
      <dgm:spPr/>
    </dgm:pt>
    <dgm:pt modelId="{05E56BC3-A37B-4DB8-BB01-153EF7F0DF99}" type="pres">
      <dgm:prSet presAssocID="{D1124845-B100-4655-B51F-0B8A80F55534}" presName="aNode" presStyleLbl="fgAcc1" presStyleIdx="1" presStyleCnt="3" custScaleX="34617" custLinFactY="12366" custLinFactNeighborX="78833" custLinFactNeighborY="100000">
        <dgm:presLayoutVars>
          <dgm:bulletEnabled val="1"/>
        </dgm:presLayoutVars>
      </dgm:prSet>
      <dgm:spPr/>
      <dgm:t>
        <a:bodyPr/>
        <a:lstStyle/>
        <a:p>
          <a:endParaRPr lang="pt-BR"/>
        </a:p>
      </dgm:t>
    </dgm:pt>
    <dgm:pt modelId="{F4ACDF34-C492-4E44-ACB6-A34E52356E51}" type="pres">
      <dgm:prSet presAssocID="{D1124845-B100-4655-B51F-0B8A80F55534}" presName="aSpace" presStyleCnt="0"/>
      <dgm:spPr/>
    </dgm:pt>
    <dgm:pt modelId="{668DB14F-A7AD-4C94-B230-3E1A0D9D01C3}" type="pres">
      <dgm:prSet presAssocID="{02D22BB2-E6C7-427F-9E89-052907836432}" presName="aNode" presStyleLbl="fgAcc1" presStyleIdx="2" presStyleCnt="3" custScaleX="34617" custLinFactY="12366" custLinFactNeighborX="78833" custLinFactNeighborY="100000">
        <dgm:presLayoutVars>
          <dgm:bulletEnabled val="1"/>
        </dgm:presLayoutVars>
      </dgm:prSet>
      <dgm:spPr/>
      <dgm:t>
        <a:bodyPr/>
        <a:lstStyle/>
        <a:p>
          <a:endParaRPr lang="pt-BR"/>
        </a:p>
      </dgm:t>
    </dgm:pt>
    <dgm:pt modelId="{70D80F2D-1986-407E-A829-E28AC0E0EB50}" type="pres">
      <dgm:prSet presAssocID="{02D22BB2-E6C7-427F-9E89-052907836432}" presName="aSpace" presStyleCnt="0"/>
      <dgm:spPr/>
    </dgm:pt>
  </dgm:ptLst>
  <dgm:cxnLst>
    <dgm:cxn modelId="{B75250D0-1861-4166-BC16-1A620F0BF145}" type="presOf" srcId="{02D22BB2-E6C7-427F-9E89-052907836432}" destId="{668DB14F-A7AD-4C94-B230-3E1A0D9D01C3}" srcOrd="0" destOrd="0" presId="urn:microsoft.com/office/officeart/2005/8/layout/pyramid2"/>
    <dgm:cxn modelId="{C45AD956-BDC2-43F8-9BA4-CE22F54BFDF5}" type="presOf" srcId="{1B2EAACF-BD12-4AF4-9B95-F1A5DEDF86A1}" destId="{0F4B3A4F-6091-48B7-B32C-0DA5E24241B2}" srcOrd="0" destOrd="0" presId="urn:microsoft.com/office/officeart/2005/8/layout/pyramid2"/>
    <dgm:cxn modelId="{55ECFE94-FF5D-4B0C-926C-30810E27F79B}" srcId="{1B2EAACF-BD12-4AF4-9B95-F1A5DEDF86A1}" destId="{889E034E-760E-4678-9205-F639AD8EC24B}" srcOrd="0" destOrd="0" parTransId="{DA138156-6106-4E7D-B056-80C9D6E8452B}" sibTransId="{03C159E8-A57A-4AD7-9354-57BF30A8C7A7}"/>
    <dgm:cxn modelId="{EED4DA26-944E-4B74-A203-8C75FAB656B2}" srcId="{1B2EAACF-BD12-4AF4-9B95-F1A5DEDF86A1}" destId="{D1124845-B100-4655-B51F-0B8A80F55534}" srcOrd="1" destOrd="0" parTransId="{EB7D7BED-EB5E-4F1F-871E-E50D6183F35F}" sibTransId="{A31825CC-46AF-4BD1-B2A1-F33198F404BD}"/>
    <dgm:cxn modelId="{2DE73346-6141-49B6-A540-EC477D1746A9}" type="presOf" srcId="{889E034E-760E-4678-9205-F639AD8EC24B}" destId="{20F9D522-63F7-43A0-ADA8-4A7E7A3634DF}" srcOrd="0" destOrd="0" presId="urn:microsoft.com/office/officeart/2005/8/layout/pyramid2"/>
    <dgm:cxn modelId="{3EC079BB-6482-4D54-B089-C5847EFB51AB}" srcId="{1B2EAACF-BD12-4AF4-9B95-F1A5DEDF86A1}" destId="{02D22BB2-E6C7-427F-9E89-052907836432}" srcOrd="2" destOrd="0" parTransId="{19D38DE8-A895-4C78-9AB0-C0AC35AD0DA7}" sibTransId="{284B2F2A-C8CE-4750-BFD7-E5FC163EB4F5}"/>
    <dgm:cxn modelId="{307B3DF1-A09E-49C9-A63D-F50B3DADC0C2}" type="presOf" srcId="{D1124845-B100-4655-B51F-0B8A80F55534}" destId="{05E56BC3-A37B-4DB8-BB01-153EF7F0DF99}" srcOrd="0" destOrd="0" presId="urn:microsoft.com/office/officeart/2005/8/layout/pyramid2"/>
    <dgm:cxn modelId="{75DE8BF8-DF55-4959-B211-B874EBF07662}" type="presParOf" srcId="{0F4B3A4F-6091-48B7-B32C-0DA5E24241B2}" destId="{07A4B8C4-A9D2-4827-8F43-A03A10FE5794}" srcOrd="0" destOrd="0" presId="urn:microsoft.com/office/officeart/2005/8/layout/pyramid2"/>
    <dgm:cxn modelId="{CEE5C298-D0C3-4A17-920A-E39974D69ADD}" type="presParOf" srcId="{0F4B3A4F-6091-48B7-B32C-0DA5E24241B2}" destId="{C171EC5E-4510-436F-9C9A-9097D9C88861}" srcOrd="1" destOrd="0" presId="urn:microsoft.com/office/officeart/2005/8/layout/pyramid2"/>
    <dgm:cxn modelId="{EA1D6F59-C900-4319-8E7F-D50F2A95A05E}" type="presParOf" srcId="{C171EC5E-4510-436F-9C9A-9097D9C88861}" destId="{20F9D522-63F7-43A0-ADA8-4A7E7A3634DF}" srcOrd="0" destOrd="0" presId="urn:microsoft.com/office/officeart/2005/8/layout/pyramid2"/>
    <dgm:cxn modelId="{2E366F30-5C27-439F-BD97-FA7EF203CDA6}" type="presParOf" srcId="{C171EC5E-4510-436F-9C9A-9097D9C88861}" destId="{C2BE9B07-4A4B-4B74-9EE6-0FFF40BD2092}" srcOrd="1" destOrd="0" presId="urn:microsoft.com/office/officeart/2005/8/layout/pyramid2"/>
    <dgm:cxn modelId="{7D380DF2-2F2E-48AA-A519-9D08B10FDD74}" type="presParOf" srcId="{C171EC5E-4510-436F-9C9A-9097D9C88861}" destId="{05E56BC3-A37B-4DB8-BB01-153EF7F0DF99}" srcOrd="2" destOrd="0" presId="urn:microsoft.com/office/officeart/2005/8/layout/pyramid2"/>
    <dgm:cxn modelId="{5D281971-0595-46B2-A019-AB1F41A0F550}" type="presParOf" srcId="{C171EC5E-4510-436F-9C9A-9097D9C88861}" destId="{F4ACDF34-C492-4E44-ACB6-A34E52356E51}" srcOrd="3" destOrd="0" presId="urn:microsoft.com/office/officeart/2005/8/layout/pyramid2"/>
    <dgm:cxn modelId="{E620B182-6410-40C5-8EDA-1101E78C01AA}" type="presParOf" srcId="{C171EC5E-4510-436F-9C9A-9097D9C88861}" destId="{668DB14F-A7AD-4C94-B230-3E1A0D9D01C3}" srcOrd="4" destOrd="0" presId="urn:microsoft.com/office/officeart/2005/8/layout/pyramid2"/>
    <dgm:cxn modelId="{23EA35DF-5918-450E-A91B-63F30B927108}" type="presParOf" srcId="{C171EC5E-4510-436F-9C9A-9097D9C88861}" destId="{70D80F2D-1986-407E-A829-E28AC0E0EB5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4B8C4-A9D2-4827-8F43-A03A10FE5794}">
      <dsp:nvSpPr>
        <dsp:cNvPr id="0" name=""/>
        <dsp:cNvSpPr/>
      </dsp:nvSpPr>
      <dsp:spPr>
        <a:xfrm>
          <a:off x="1966118" y="0"/>
          <a:ext cx="3786182" cy="3786182"/>
        </a:xfrm>
        <a:prstGeom prst="triangl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20F9D522-63F7-43A0-ADA8-4A7E7A3634DF}">
      <dsp:nvSpPr>
        <dsp:cNvPr id="0" name=""/>
        <dsp:cNvSpPr/>
      </dsp:nvSpPr>
      <dsp:spPr>
        <a:xfrm>
          <a:off x="6615710" y="603515"/>
          <a:ext cx="828206" cy="89626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SAD/SSD</a:t>
          </a:r>
          <a:endParaRPr lang="pt-BR" sz="1400" kern="1200" dirty="0"/>
        </a:p>
      </dsp:txBody>
      <dsp:txXfrm>
        <a:off x="6656140" y="643945"/>
        <a:ext cx="747346" cy="815400"/>
      </dsp:txXfrm>
    </dsp:sp>
    <dsp:sp modelId="{05E56BC3-A37B-4DB8-BB01-153EF7F0DF99}">
      <dsp:nvSpPr>
        <dsp:cNvPr id="0" name=""/>
        <dsp:cNvSpPr/>
      </dsp:nvSpPr>
      <dsp:spPr>
        <a:xfrm>
          <a:off x="6603848" y="1611808"/>
          <a:ext cx="851930" cy="89626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SIG</a:t>
          </a:r>
          <a:endParaRPr lang="pt-BR" sz="1400" kern="1200" dirty="0"/>
        </a:p>
      </dsp:txBody>
      <dsp:txXfrm>
        <a:off x="6645436" y="1653396"/>
        <a:ext cx="768754" cy="813084"/>
      </dsp:txXfrm>
    </dsp:sp>
    <dsp:sp modelId="{668DB14F-A7AD-4C94-B230-3E1A0D9D01C3}">
      <dsp:nvSpPr>
        <dsp:cNvPr id="0" name=""/>
        <dsp:cNvSpPr/>
      </dsp:nvSpPr>
      <dsp:spPr>
        <a:xfrm>
          <a:off x="6603848" y="2620101"/>
          <a:ext cx="851930" cy="89626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SPT</a:t>
          </a:r>
          <a:endParaRPr lang="pt-BR" sz="1400" kern="1200" dirty="0"/>
        </a:p>
      </dsp:txBody>
      <dsp:txXfrm>
        <a:off x="6645436" y="2661689"/>
        <a:ext cx="768754" cy="81308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eaLnBrk="0" hangingPunct="0">
              <a:defRPr sz="1300"/>
            </a:lvl1pPr>
          </a:lstStyle>
          <a:p>
            <a:pPr>
              <a:defRPr/>
            </a:pPr>
            <a:endParaRPr lang="pt-BR"/>
          </a:p>
        </p:txBody>
      </p:sp>
      <p:sp>
        <p:nvSpPr>
          <p:cNvPr id="39939" name="Rectangle 3"/>
          <p:cNvSpPr>
            <a:spLocks noGrp="1" noChangeArrowheads="1"/>
          </p:cNvSpPr>
          <p:nvPr>
            <p:ph type="dt" sz="quarter" idx="1"/>
          </p:nvPr>
        </p:nvSpPr>
        <p:spPr bwMode="auto">
          <a:xfrm>
            <a:off x="3902075" y="0"/>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eaLnBrk="0" hangingPunct="0">
              <a:defRPr sz="1300"/>
            </a:lvl1pPr>
          </a:lstStyle>
          <a:p>
            <a:pPr>
              <a:defRPr/>
            </a:pPr>
            <a:fld id="{4D39E1E0-0258-4B1C-BD28-438D61D87F33}" type="datetimeFigureOut">
              <a:rPr lang="pt-BR"/>
              <a:pPr>
                <a:defRPr/>
              </a:pPr>
              <a:t>19/08/2011</a:t>
            </a:fld>
            <a:endParaRPr lang="pt-BR"/>
          </a:p>
        </p:txBody>
      </p:sp>
      <p:sp>
        <p:nvSpPr>
          <p:cNvPr id="39940" name="Rectangle 4"/>
          <p:cNvSpPr>
            <a:spLocks noGrp="1" noChangeArrowheads="1"/>
          </p:cNvSpPr>
          <p:nvPr>
            <p:ph type="ftr" sz="quarter" idx="2"/>
          </p:nvPr>
        </p:nvSpPr>
        <p:spPr bwMode="auto">
          <a:xfrm>
            <a:off x="0" y="9517063"/>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eaLnBrk="0" hangingPunct="0">
              <a:defRPr sz="1300"/>
            </a:lvl1pPr>
          </a:lstStyle>
          <a:p>
            <a:pPr>
              <a:defRPr/>
            </a:pPr>
            <a:endParaRPr lang="pt-BR"/>
          </a:p>
        </p:txBody>
      </p:sp>
      <p:sp>
        <p:nvSpPr>
          <p:cNvPr id="39941" name="Rectangle 5"/>
          <p:cNvSpPr>
            <a:spLocks noGrp="1" noChangeArrowheads="1"/>
          </p:cNvSpPr>
          <p:nvPr>
            <p:ph type="sldNum" sz="quarter" idx="3"/>
          </p:nvPr>
        </p:nvSpPr>
        <p:spPr bwMode="auto">
          <a:xfrm>
            <a:off x="3902075" y="9517063"/>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eaLnBrk="0" hangingPunct="0">
              <a:defRPr sz="1300"/>
            </a:lvl1pPr>
          </a:lstStyle>
          <a:p>
            <a:pPr>
              <a:defRPr/>
            </a:pPr>
            <a:fld id="{5DF5F78B-A690-4755-9F23-D300FCB07875}" type="slidenum">
              <a:rPr lang="pt-BR"/>
              <a:pPr>
                <a:defRPr/>
              </a:pPr>
              <a:t>‹nº›</a:t>
            </a:fld>
            <a:endParaRPr lang="pt-BR"/>
          </a:p>
        </p:txBody>
      </p:sp>
    </p:spTree>
    <p:extLst>
      <p:ext uri="{BB962C8B-B14F-4D97-AF65-F5344CB8AC3E}">
        <p14:creationId xmlns:p14="http://schemas.microsoft.com/office/powerpoint/2010/main" val="503747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bwMode="auto">
          <a:xfrm>
            <a:off x="0" y="0"/>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t" anchorCtr="0" compatLnSpc="1">
            <a:prstTxWarp prst="textNoShape">
              <a:avLst/>
            </a:prstTxWarp>
          </a:bodyPr>
          <a:lstStyle>
            <a:lvl1pPr defTabSz="966788">
              <a:defRPr sz="1300">
                <a:latin typeface="Calibri" pitchFamily="34" charset="0"/>
              </a:defRPr>
            </a:lvl1pPr>
          </a:lstStyle>
          <a:p>
            <a:pPr>
              <a:defRPr/>
            </a:pPr>
            <a:endParaRPr lang="pt-BR"/>
          </a:p>
        </p:txBody>
      </p:sp>
      <p:sp>
        <p:nvSpPr>
          <p:cNvPr id="3" name="Espaço Reservado para Data 2"/>
          <p:cNvSpPr>
            <a:spLocks noGrp="1"/>
          </p:cNvSpPr>
          <p:nvPr>
            <p:ph type="dt" idx="1"/>
          </p:nvPr>
        </p:nvSpPr>
        <p:spPr bwMode="auto">
          <a:xfrm>
            <a:off x="3902075" y="0"/>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t" anchorCtr="0" compatLnSpc="1">
            <a:prstTxWarp prst="textNoShape">
              <a:avLst/>
            </a:prstTxWarp>
          </a:bodyPr>
          <a:lstStyle>
            <a:lvl1pPr algn="r" defTabSz="966788">
              <a:defRPr sz="1300">
                <a:latin typeface="Calibri" pitchFamily="34" charset="0"/>
              </a:defRPr>
            </a:lvl1pPr>
          </a:lstStyle>
          <a:p>
            <a:pPr>
              <a:defRPr/>
            </a:pPr>
            <a:fld id="{97321EFC-26F4-49AB-B988-01A4030C2EDC}" type="datetimeFigureOut">
              <a:rPr lang="pt-BR"/>
              <a:pPr>
                <a:defRPr/>
              </a:pPr>
              <a:t>19/08/2011</a:t>
            </a:fld>
            <a:endParaRPr lang="pt-BR"/>
          </a:p>
        </p:txBody>
      </p:sp>
      <p:sp>
        <p:nvSpPr>
          <p:cNvPr id="4" name="Espaço Reservado para Imagem de Slide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bwMode="auto">
          <a:xfrm>
            <a:off x="688975" y="4759325"/>
            <a:ext cx="5510213"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bwMode="auto">
          <a:xfrm>
            <a:off x="0" y="9517063"/>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b" anchorCtr="0" compatLnSpc="1">
            <a:prstTxWarp prst="textNoShape">
              <a:avLst/>
            </a:prstTxWarp>
          </a:bodyPr>
          <a:lstStyle>
            <a:lvl1pPr defTabSz="966788">
              <a:defRPr sz="1300">
                <a:latin typeface="Calibri" pitchFamily="34" charset="0"/>
              </a:defRPr>
            </a:lvl1pPr>
          </a:lstStyle>
          <a:p>
            <a:pPr>
              <a:defRPr/>
            </a:pPr>
            <a:endParaRPr lang="pt-BR"/>
          </a:p>
        </p:txBody>
      </p:sp>
      <p:sp>
        <p:nvSpPr>
          <p:cNvPr id="7" name="Espaço Reservado para Número de Slide 6"/>
          <p:cNvSpPr>
            <a:spLocks noGrp="1"/>
          </p:cNvSpPr>
          <p:nvPr>
            <p:ph type="sldNum" sz="quarter" idx="5"/>
          </p:nvPr>
        </p:nvSpPr>
        <p:spPr bwMode="auto">
          <a:xfrm>
            <a:off x="3902075" y="9517063"/>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6" tIns="48308" rIns="96616" bIns="48308" numCol="1" anchor="b" anchorCtr="0" compatLnSpc="1">
            <a:prstTxWarp prst="textNoShape">
              <a:avLst/>
            </a:prstTxWarp>
          </a:bodyPr>
          <a:lstStyle>
            <a:lvl1pPr algn="r" defTabSz="966788">
              <a:defRPr sz="1300">
                <a:latin typeface="Calibri" pitchFamily="34" charset="0"/>
              </a:defRPr>
            </a:lvl1pPr>
          </a:lstStyle>
          <a:p>
            <a:pPr>
              <a:defRPr/>
            </a:pPr>
            <a:fld id="{97E85ADA-6DB5-4812-86E1-D76EE3657DCF}" type="slidenum">
              <a:rPr lang="pt-BR"/>
              <a:pPr>
                <a:defRPr/>
              </a:pPr>
              <a:t>‹nº›</a:t>
            </a:fld>
            <a:endParaRPr lang="pt-BR"/>
          </a:p>
        </p:txBody>
      </p:sp>
    </p:spTree>
    <p:extLst>
      <p:ext uri="{BB962C8B-B14F-4D97-AF65-F5344CB8AC3E}">
        <p14:creationId xmlns:p14="http://schemas.microsoft.com/office/powerpoint/2010/main" val="1020337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099" name="Espaço Reservado para Anotações 2"/>
          <p:cNvSpPr>
            <a:spLocks noGrp="1"/>
          </p:cNvSpPr>
          <p:nvPr>
            <p:ph type="body" idx="1"/>
          </p:nvPr>
        </p:nvSpPr>
        <p:spPr>
          <a:noFill/>
        </p:spPr>
        <p:txBody>
          <a:bodyPr/>
          <a:lstStyle/>
          <a:p>
            <a:pPr eaLnBrk="1" hangingPunct="1">
              <a:spcBef>
                <a:spcPct val="0"/>
              </a:spcBef>
            </a:pPr>
            <a:endParaRPr lang="pt-BR" smtClean="0"/>
          </a:p>
        </p:txBody>
      </p:sp>
      <p:sp>
        <p:nvSpPr>
          <p:cNvPr id="4100" name="Espaço Reservado para Número de Slide 3"/>
          <p:cNvSpPr txBox="1">
            <a:spLocks noGrp="1"/>
          </p:cNvSpPr>
          <p:nvPr/>
        </p:nvSpPr>
        <p:spPr bwMode="auto">
          <a:xfrm>
            <a:off x="3902075" y="9517063"/>
            <a:ext cx="2984500" cy="501650"/>
          </a:xfrm>
          <a:prstGeom prst="rect">
            <a:avLst/>
          </a:prstGeom>
          <a:noFill/>
          <a:ln w="9525">
            <a:noFill/>
            <a:miter lim="800000"/>
            <a:headEnd/>
            <a:tailEnd/>
          </a:ln>
        </p:spPr>
        <p:txBody>
          <a:bodyPr lIns="96616" tIns="48308" rIns="96616" bIns="48308" anchor="b"/>
          <a:lstStyle/>
          <a:p>
            <a:pPr algn="r" defTabSz="966788"/>
            <a:fld id="{1D835E83-F00C-4E71-ABB8-558D815235C3}" type="slidenum">
              <a:rPr lang="pt-BR" sz="1300">
                <a:latin typeface="Calibri" pitchFamily="34" charset="0"/>
              </a:rPr>
              <a:pPr algn="r" defTabSz="966788"/>
              <a:t>4</a:t>
            </a:fld>
            <a:endParaRPr lang="pt-BR" sz="13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ítulo e conteúdo">
    <p:bg>
      <p:bgRef idx="1001">
        <a:schemeClr val="bg2"/>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uas Partes de Conteúdo">
    <p:bg>
      <p:bgRef idx="1001">
        <a:schemeClr val="bg2"/>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omente títul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7"/>
          <a:srcRect/>
          <a:stretch>
            <a:fillRect/>
          </a:stretch>
        </p:blipFill>
        <p:spPr bwMode="auto">
          <a:xfrm>
            <a:off x="0" y="0"/>
            <a:ext cx="9144000" cy="6858000"/>
          </a:xfrm>
          <a:prstGeom prst="rect">
            <a:avLst/>
          </a:prstGeom>
          <a:noFill/>
          <a:ln w="9525">
            <a:noFill/>
            <a:miter lim="800000"/>
            <a:headEnd/>
            <a:tailEnd/>
          </a:ln>
          <a:effectLst/>
        </p:spPr>
      </p:pic>
      <p:sp>
        <p:nvSpPr>
          <p:cNvPr id="3" name="Título 1"/>
          <p:cNvSpPr txBox="1">
            <a:spLocks/>
          </p:cNvSpPr>
          <p:nvPr userDrawn="1"/>
        </p:nvSpPr>
        <p:spPr>
          <a:xfrm>
            <a:off x="785786" y="785794"/>
            <a:ext cx="6357982" cy="488968"/>
          </a:xfrm>
          <a:prstGeom prst="rect">
            <a:avLst/>
          </a:prstGeom>
        </p:spPr>
        <p:txBody>
          <a:bodyPr/>
          <a:lstStyle>
            <a:lvl1pPr marL="0" marR="0" indent="0" algn="ctr" defTabSz="914400" rtl="0" eaLnBrk="1" fontAlgn="base" latinLnBrk="0" hangingPunct="1">
              <a:lnSpc>
                <a:spcPct val="100000"/>
              </a:lnSpc>
              <a:spcBef>
                <a:spcPct val="20000"/>
              </a:spcBef>
              <a:spcAft>
                <a:spcPct val="0"/>
              </a:spcAft>
              <a:buClrTx/>
              <a:buSzTx/>
              <a:buFontTx/>
              <a:buNone/>
              <a:tabLst/>
              <a:defRPr kumimoji="0" lang="pt-BR" sz="4400" b="1" i="1" u="none" strike="noStrike" kern="1200" cap="none" spc="0" normalizeH="0" baseline="0" noProof="0">
                <a:ln>
                  <a:noFill/>
                </a:ln>
                <a:solidFill>
                  <a:srgbClr val="FFC000"/>
                </a:solidFill>
                <a:effectLst/>
                <a:uLnTx/>
                <a:uFillTx/>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t-BR" sz="2000" smtClean="0">
                <a:latin typeface="+mn-lt"/>
                <a:ea typeface="+mn-ea"/>
                <a:cs typeface="+mn-cs"/>
              </a:rPr>
              <a:t>Sistemas de Informação e Comunicação no Setor Público</a:t>
            </a:r>
            <a:br>
              <a:rPr lang="pt-BR" sz="2000" smtClean="0">
                <a:latin typeface="+mn-lt"/>
                <a:ea typeface="+mn-ea"/>
                <a:cs typeface="+mn-cs"/>
              </a:rPr>
            </a:br>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7.jpeg"/><Relationship Id="rId5" Type="http://schemas.openxmlformats.org/officeDocument/2006/relationships/diagramColors" Target="../diagrams/colors1.xml"/><Relationship Id="rId10" Type="http://schemas.openxmlformats.org/officeDocument/2006/relationships/image" Target="../media/image6.jpeg"/><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Documento_do_Microsoft_Word_97_-_20031.doc"/></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00100" y="1796623"/>
            <a:ext cx="7676356" cy="830997"/>
          </a:xfrm>
          <a:prstGeom prst="rect">
            <a:avLst/>
          </a:prstGeom>
          <a:noFill/>
          <a:ln w="12700">
            <a:noFill/>
          </a:ln>
        </p:spPr>
        <p:txBody>
          <a:bodyPr wrap="square" rtlCol="0">
            <a:spAutoFit/>
          </a:bodyPr>
          <a:lstStyle/>
          <a:p>
            <a:pPr lvl="0"/>
            <a:r>
              <a:rPr lang="pt-BR" sz="2400" b="1" dirty="0" smtClean="0"/>
              <a:t>1. Introdução aos Sistemas e Processos de    Informação</a:t>
            </a:r>
            <a:endParaRPr lang="pt-BR" sz="2400" b="1" dirty="0"/>
          </a:p>
        </p:txBody>
      </p:sp>
      <p:sp>
        <p:nvSpPr>
          <p:cNvPr id="5" name="CaixaDeTexto 4"/>
          <p:cNvSpPr txBox="1"/>
          <p:nvPr/>
        </p:nvSpPr>
        <p:spPr>
          <a:xfrm>
            <a:off x="1000100" y="2953975"/>
            <a:ext cx="7676356" cy="3139321"/>
          </a:xfrm>
          <a:prstGeom prst="rect">
            <a:avLst/>
          </a:prstGeom>
          <a:noFill/>
          <a:ln w="12700">
            <a:noFill/>
          </a:ln>
        </p:spPr>
        <p:txBody>
          <a:bodyPr wrap="square" rtlCol="0">
            <a:spAutoFit/>
          </a:bodyPr>
          <a:lstStyle/>
          <a:p>
            <a:pPr lvl="0"/>
            <a:r>
              <a:rPr lang="pt-BR" dirty="0" smtClean="0"/>
              <a:t>Conceitos contemporâneos de estrutura organizacional, os métodos de gestão, os conceitos fundamentais de sistemas e suas diversas classificações.</a:t>
            </a:r>
          </a:p>
          <a:p>
            <a:pPr lvl="0"/>
            <a:endParaRPr lang="pt-BR" dirty="0" smtClean="0"/>
          </a:p>
          <a:p>
            <a:pPr lvl="0"/>
            <a:r>
              <a:rPr lang="pt-BR" dirty="0" smtClean="0"/>
              <a:t>Estabelecer relações entre Sistemas de Informação não computadorizados, sistemas computadorizados e respectivos modelos de gestão.</a:t>
            </a:r>
          </a:p>
          <a:p>
            <a:pPr lvl="0"/>
            <a:endParaRPr lang="pt-BR" dirty="0" smtClean="0"/>
          </a:p>
          <a:p>
            <a:pPr lvl="0"/>
            <a:r>
              <a:rPr lang="pt-BR" dirty="0" smtClean="0"/>
              <a:t>Sugerimos, portanto, atenção à revisão de conceitos discutidos nas disciplinas </a:t>
            </a:r>
            <a:r>
              <a:rPr lang="pt-BR" i="1" dirty="0" smtClean="0"/>
              <a:t>Teorias da Administração I e II. </a:t>
            </a:r>
            <a:endParaRPr lang="pt-BR" dirty="0" smtClean="0"/>
          </a:p>
          <a:p>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ço Reservado para Conteúdo 22"/>
          <p:cNvSpPr>
            <a:spLocks noGrp="1"/>
          </p:cNvSpPr>
          <p:nvPr>
            <p:ph sz="quarter" idx="4294967295"/>
          </p:nvPr>
        </p:nvSpPr>
        <p:spPr>
          <a:xfrm>
            <a:off x="323528" y="1556792"/>
            <a:ext cx="5774436" cy="3024336"/>
          </a:xfrm>
          <a:prstGeom prst="rect">
            <a:avLst/>
          </a:prstGeom>
          <a:noFill/>
          <a:ln>
            <a:noFill/>
          </a:ln>
        </p:spPr>
        <p:txBody>
          <a:bodyPr>
            <a:noAutofit/>
          </a:bodyPr>
          <a:lstStyle/>
          <a:p>
            <a:pPr marL="88900" indent="-88900" algn="just">
              <a:spcBef>
                <a:spcPts val="0"/>
              </a:spcBef>
              <a:spcAft>
                <a:spcPts val="600"/>
              </a:spcAft>
            </a:pPr>
            <a:r>
              <a:rPr lang="pt-BR" sz="1800" b="1" dirty="0" smtClean="0"/>
              <a:t>A qualidade da decisão depende diretamente da:</a:t>
            </a:r>
          </a:p>
          <a:p>
            <a:pPr marL="363538" lvl="1" indent="-98425" algn="just">
              <a:spcBef>
                <a:spcPts val="0"/>
              </a:spcBef>
              <a:spcAft>
                <a:spcPts val="600"/>
              </a:spcAft>
            </a:pPr>
            <a:r>
              <a:rPr lang="pt-BR" sz="1800" dirty="0" smtClean="0"/>
              <a:t> Qualidade dos dados;</a:t>
            </a:r>
          </a:p>
          <a:p>
            <a:pPr marL="363538" lvl="1" indent="-98425" algn="just">
              <a:spcBef>
                <a:spcPts val="0"/>
              </a:spcBef>
              <a:spcAft>
                <a:spcPts val="600"/>
              </a:spcAft>
            </a:pPr>
            <a:r>
              <a:rPr lang="pt-BR" sz="1800" dirty="0" smtClean="0"/>
              <a:t> Qualidade do processamento;</a:t>
            </a:r>
          </a:p>
          <a:p>
            <a:pPr marL="363538" lvl="1" indent="-98425" algn="just">
              <a:spcBef>
                <a:spcPts val="0"/>
              </a:spcBef>
              <a:spcAft>
                <a:spcPts val="600"/>
              </a:spcAft>
            </a:pPr>
            <a:r>
              <a:rPr lang="pt-BR" sz="1800" dirty="0" smtClean="0"/>
              <a:t> Regras associadas para a interpretação dos dados;</a:t>
            </a:r>
          </a:p>
          <a:p>
            <a:pPr marL="88900" indent="-88900" algn="just">
              <a:spcBef>
                <a:spcPts val="0"/>
              </a:spcBef>
              <a:spcAft>
                <a:spcPts val="600"/>
              </a:spcAft>
            </a:pPr>
            <a:r>
              <a:rPr lang="pt-BR" sz="1800" b="1" dirty="0" smtClean="0"/>
              <a:t>Para interpretar a informação e decidir, se faz uso do </a:t>
            </a:r>
            <a:r>
              <a:rPr lang="pt-BR" sz="1800" b="1" i="1" dirty="0" smtClean="0"/>
              <a:t>conhecimento;</a:t>
            </a:r>
          </a:p>
          <a:p>
            <a:pPr marL="88900" indent="-88900" algn="just">
              <a:spcBef>
                <a:spcPts val="0"/>
              </a:spcBef>
              <a:spcAft>
                <a:spcPts val="600"/>
              </a:spcAft>
            </a:pPr>
            <a:r>
              <a:rPr lang="pt-BR" sz="1800" b="1" dirty="0" smtClean="0"/>
              <a:t>Ao inserimos este conhecimento no processamento, aumenta-se o valor potencial da informação, tornando o </a:t>
            </a:r>
            <a:r>
              <a:rPr lang="pt-BR" sz="1800" b="1" i="1" dirty="0" smtClean="0"/>
              <a:t>processo de tomada de decisão mais simples;</a:t>
            </a:r>
          </a:p>
        </p:txBody>
      </p:sp>
      <p:grpSp>
        <p:nvGrpSpPr>
          <p:cNvPr id="9" name="Grupo 8"/>
          <p:cNvGrpSpPr/>
          <p:nvPr/>
        </p:nvGrpSpPr>
        <p:grpSpPr>
          <a:xfrm>
            <a:off x="683568" y="4797152"/>
            <a:ext cx="3960440" cy="1437224"/>
            <a:chOff x="2357422" y="4000503"/>
            <a:chExt cx="4643470" cy="2071703"/>
          </a:xfrm>
        </p:grpSpPr>
        <p:pic>
          <p:nvPicPr>
            <p:cNvPr id="10" name="Picture 3" descr="image001"/>
            <p:cNvPicPr>
              <a:picLocks noChangeAspect="1" noChangeArrowheads="1"/>
            </p:cNvPicPr>
            <p:nvPr/>
          </p:nvPicPr>
          <p:blipFill>
            <a:blip r:embed="rId2" cstate="print"/>
            <a:srcRect/>
            <a:stretch>
              <a:fillRect/>
            </a:stretch>
          </p:blipFill>
          <p:spPr bwMode="auto">
            <a:xfrm>
              <a:off x="2357422" y="4000503"/>
              <a:ext cx="4643470" cy="1721466"/>
            </a:xfrm>
            <a:prstGeom prst="rect">
              <a:avLst/>
            </a:prstGeom>
            <a:noFill/>
            <a:ln w="9525">
              <a:solidFill>
                <a:schemeClr val="tx2">
                  <a:lumMod val="75000"/>
                </a:schemeClr>
              </a:solidFill>
              <a:miter lim="800000"/>
              <a:headEnd/>
              <a:tailEnd/>
            </a:ln>
          </p:spPr>
        </p:pic>
        <p:grpSp>
          <p:nvGrpSpPr>
            <p:cNvPr id="3" name="Grupo 10"/>
            <p:cNvGrpSpPr/>
            <p:nvPr/>
          </p:nvGrpSpPr>
          <p:grpSpPr>
            <a:xfrm>
              <a:off x="2357422" y="4861236"/>
              <a:ext cx="4643470" cy="1210970"/>
              <a:chOff x="2571736" y="5274692"/>
              <a:chExt cx="3571900" cy="505179"/>
            </a:xfrm>
          </p:grpSpPr>
          <p:cxnSp>
            <p:nvCxnSpPr>
              <p:cNvPr id="12" name="Forma 11"/>
              <p:cNvCxnSpPr>
                <a:stCxn id="10" idx="3"/>
                <a:endCxn id="10" idx="1"/>
              </p:cNvCxnSpPr>
              <p:nvPr/>
            </p:nvCxnSpPr>
            <p:spPr bwMode="auto">
              <a:xfrm flipH="1">
                <a:off x="2571736" y="5274692"/>
                <a:ext cx="3571900" cy="1010"/>
              </a:xfrm>
              <a:prstGeom prst="bentConnector5">
                <a:avLst>
                  <a:gd name="adj1" fmla="val -5424"/>
                  <a:gd name="adj2" fmla="val 49958249"/>
                  <a:gd name="adj3" fmla="val 105424"/>
                </a:avLst>
              </a:prstGeom>
              <a:ln>
                <a:solidFill>
                  <a:schemeClr val="tx2">
                    <a:lumMod val="75000"/>
                  </a:schemeClr>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13" name="CaixaDeTexto 12"/>
              <p:cNvSpPr txBox="1"/>
              <p:nvPr/>
            </p:nvSpPr>
            <p:spPr>
              <a:xfrm>
                <a:off x="3911199" y="5633765"/>
                <a:ext cx="914856" cy="146106"/>
              </a:xfrm>
              <a:prstGeom prst="rect">
                <a:avLst/>
              </a:prstGeom>
              <a:noFill/>
            </p:spPr>
            <p:txBody>
              <a:bodyPr wrap="none" rtlCol="0">
                <a:spAutoFit/>
              </a:bodyPr>
              <a:lstStyle/>
              <a:p>
                <a:r>
                  <a:rPr lang="pt-BR" sz="1100" dirty="0" smtClean="0">
                    <a:effectLst>
                      <a:outerShdw blurRad="38100" dist="38100" dir="2700000" algn="tl">
                        <a:srgbClr val="000000">
                          <a:alpha val="43137"/>
                        </a:srgbClr>
                      </a:outerShdw>
                    </a:effectLst>
                    <a:latin typeface="Arial Narrow" pitchFamily="34" charset="0"/>
                  </a:rPr>
                  <a:t>REFINAMENTO</a:t>
                </a:r>
                <a:endParaRPr lang="pt-BR" sz="1100" dirty="0">
                  <a:effectLst>
                    <a:outerShdw blurRad="38100" dist="38100" dir="2700000" algn="tl">
                      <a:srgbClr val="000000">
                        <a:alpha val="43137"/>
                      </a:srgbClr>
                    </a:outerShdw>
                  </a:effectLst>
                  <a:latin typeface="Arial Narrow" pitchFamily="34" charset="0"/>
                </a:endParaRPr>
              </a:p>
            </p:txBody>
          </p:sp>
        </p:grpSp>
        <p:sp>
          <p:nvSpPr>
            <p:cNvPr id="16" name="CaixaDeTexto 15"/>
            <p:cNvSpPr txBox="1"/>
            <p:nvPr/>
          </p:nvSpPr>
          <p:spPr>
            <a:xfrm>
              <a:off x="3774074" y="4627301"/>
              <a:ext cx="1622845" cy="791987"/>
            </a:xfrm>
            <a:prstGeom prst="rect">
              <a:avLst/>
            </a:prstGeom>
            <a:noFill/>
          </p:spPr>
          <p:txBody>
            <a:bodyPr wrap="square" rtlCol="0">
              <a:spAutoFit/>
            </a:bodyPr>
            <a:lstStyle/>
            <a:p>
              <a:pPr algn="ctr"/>
              <a:r>
                <a:rPr lang="pt-BR" sz="1100" b="1" i="1" dirty="0" smtClean="0">
                  <a:solidFill>
                    <a:srgbClr val="FFFF00"/>
                  </a:solidFill>
                </a:rPr>
                <a:t>regras – técnicas</a:t>
              </a:r>
            </a:p>
            <a:p>
              <a:pPr algn="ctr"/>
              <a:r>
                <a:rPr lang="pt-BR" sz="1100" b="1" i="1" dirty="0" smtClean="0">
                  <a:solidFill>
                    <a:srgbClr val="FFFF00"/>
                  </a:solidFill>
                </a:rPr>
                <a:t>experiência</a:t>
              </a:r>
              <a:endParaRPr lang="pt-BR" sz="1100" b="1" i="1" dirty="0">
                <a:solidFill>
                  <a:srgbClr val="FFFF00"/>
                </a:solidFill>
              </a:endParaRPr>
            </a:p>
          </p:txBody>
        </p:sp>
      </p:grpSp>
      <p:sp>
        <p:nvSpPr>
          <p:cNvPr id="11" name="Retângulo 10"/>
          <p:cNvSpPr/>
          <p:nvPr/>
        </p:nvSpPr>
        <p:spPr>
          <a:xfrm>
            <a:off x="6228184" y="1556792"/>
            <a:ext cx="2664296" cy="30243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1">
              <a:buClr>
                <a:srgbClr val="FF0000"/>
              </a:buClr>
              <a:buFont typeface="Wingdings" pitchFamily="2" charset="2"/>
              <a:buChar char="Ø"/>
            </a:pPr>
            <a:r>
              <a:rPr lang="pt-BR" sz="1600" b="1" i="1" dirty="0" smtClean="0">
                <a:solidFill>
                  <a:schemeClr val="tx1"/>
                </a:solidFill>
                <a:latin typeface="Calibri" pitchFamily="34" charset="0"/>
              </a:rPr>
              <a:t>  Em </a:t>
            </a:r>
            <a:r>
              <a:rPr lang="pt-BR" sz="1600" b="1" i="1" dirty="0" err="1" smtClean="0">
                <a:solidFill>
                  <a:schemeClr val="tx1"/>
                </a:solidFill>
                <a:latin typeface="Calibri" pitchFamily="34" charset="0"/>
              </a:rPr>
              <a:t>Floripa</a:t>
            </a:r>
            <a:r>
              <a:rPr lang="pt-BR" sz="1600" b="1" i="1" dirty="0" smtClean="0">
                <a:solidFill>
                  <a:schemeClr val="tx1"/>
                </a:solidFill>
                <a:latin typeface="Calibri" pitchFamily="34" charset="0"/>
              </a:rPr>
              <a:t>, no dia 25 de junho de 2010. É inverno!</a:t>
            </a:r>
          </a:p>
          <a:p>
            <a:pPr marL="88900" lvl="1">
              <a:buClr>
                <a:srgbClr val="FF0000"/>
              </a:buClr>
            </a:pPr>
            <a:endParaRPr lang="pt-BR" sz="1600" b="1" i="1" dirty="0" smtClean="0">
              <a:solidFill>
                <a:schemeClr val="tx1"/>
              </a:solidFill>
              <a:latin typeface="Calibri" pitchFamily="34" charset="0"/>
            </a:endParaRPr>
          </a:p>
          <a:p>
            <a:pPr marL="88900" lvl="1">
              <a:buClr>
                <a:srgbClr val="FF0000"/>
              </a:buClr>
              <a:buFont typeface="Wingdings" pitchFamily="2" charset="2"/>
              <a:buChar char="Ø"/>
            </a:pPr>
            <a:r>
              <a:rPr lang="pt-BR" sz="1600" b="1" i="1" dirty="0" smtClean="0">
                <a:solidFill>
                  <a:schemeClr val="tx1"/>
                </a:solidFill>
                <a:latin typeface="Calibri" pitchFamily="34" charset="0"/>
              </a:rPr>
              <a:t> Às 10h17 está com uma temperatura de 15ºC, com sol, céu claro e com vento sul.</a:t>
            </a:r>
          </a:p>
          <a:p>
            <a:pPr marL="88900" lvl="1">
              <a:buClr>
                <a:srgbClr val="FF0000"/>
              </a:buClr>
              <a:buFont typeface="Wingdings" pitchFamily="2" charset="2"/>
              <a:buChar char="Ø"/>
            </a:pPr>
            <a:r>
              <a:rPr lang="pt-BR" sz="1600" b="1" i="1" dirty="0" smtClean="0">
                <a:solidFill>
                  <a:schemeClr val="tx1"/>
                </a:solidFill>
                <a:latin typeface="Calibri" pitchFamily="34" charset="0"/>
              </a:rPr>
              <a:t> Aconselho vocês a levarem um casaco e evitarem friagem.</a:t>
            </a:r>
          </a:p>
          <a:p>
            <a:pPr marL="88900" lvl="1">
              <a:buClr>
                <a:srgbClr val="FF0000"/>
              </a:buClr>
            </a:pPr>
            <a:endParaRPr lang="pt-BR" sz="1600" b="1" i="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1785918" y="2143116"/>
            <a:ext cx="5429288" cy="2857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Grupo 11"/>
          <p:cNvGrpSpPr/>
          <p:nvPr/>
        </p:nvGrpSpPr>
        <p:grpSpPr>
          <a:xfrm>
            <a:off x="1928794" y="2500306"/>
            <a:ext cx="5164146" cy="2247912"/>
            <a:chOff x="558800" y="2109782"/>
            <a:chExt cx="8034338" cy="3633793"/>
          </a:xfrm>
        </p:grpSpPr>
        <p:sp>
          <p:nvSpPr>
            <p:cNvPr id="15" name="Rectangle 4"/>
            <p:cNvSpPr>
              <a:spLocks noChangeArrowheads="1"/>
            </p:cNvSpPr>
            <p:nvPr/>
          </p:nvSpPr>
          <p:spPr bwMode="auto">
            <a:xfrm>
              <a:off x="558800" y="3022600"/>
              <a:ext cx="1774825" cy="178435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defRPr/>
              </a:pPr>
              <a:r>
                <a:rPr lang="pt-BR" sz="1200" b="1" dirty="0">
                  <a:solidFill>
                    <a:schemeClr val="bg1"/>
                  </a:solidFill>
                  <a:latin typeface="+mn-lt"/>
                </a:rPr>
                <a:t>Entrada de</a:t>
              </a:r>
            </a:p>
            <a:p>
              <a:pPr algn="ctr" eaLnBrk="0" hangingPunct="0">
                <a:defRPr/>
              </a:pPr>
              <a:r>
                <a:rPr lang="pt-BR" sz="1200" b="1" dirty="0">
                  <a:solidFill>
                    <a:schemeClr val="bg1"/>
                  </a:solidFill>
                  <a:latin typeface="+mn-lt"/>
                </a:rPr>
                <a:t>Recursos</a:t>
              </a:r>
            </a:p>
            <a:p>
              <a:pPr algn="ctr" eaLnBrk="0" hangingPunct="0">
                <a:defRPr/>
              </a:pPr>
              <a:r>
                <a:rPr lang="pt-BR" sz="1200" b="1" dirty="0">
                  <a:solidFill>
                    <a:schemeClr val="bg1"/>
                  </a:solidFill>
                  <a:latin typeface="+mn-lt"/>
                </a:rPr>
                <a:t>de Dados</a:t>
              </a:r>
              <a:endParaRPr lang="en-US" sz="1200" dirty="0">
                <a:solidFill>
                  <a:schemeClr val="bg1"/>
                </a:solidFill>
                <a:latin typeface="+mn-lt"/>
              </a:endParaRPr>
            </a:p>
          </p:txBody>
        </p:sp>
        <p:sp>
          <p:nvSpPr>
            <p:cNvPr id="16" name="Rectangle 5"/>
            <p:cNvSpPr>
              <a:spLocks noChangeArrowheads="1"/>
            </p:cNvSpPr>
            <p:nvPr/>
          </p:nvSpPr>
          <p:spPr bwMode="auto">
            <a:xfrm>
              <a:off x="3756829" y="3017847"/>
              <a:ext cx="1773238" cy="176847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defRPr/>
              </a:pPr>
              <a:r>
                <a:rPr lang="pt-BR" sz="1200" b="1">
                  <a:solidFill>
                    <a:schemeClr val="bg1"/>
                  </a:solidFill>
                  <a:latin typeface="+mn-lt"/>
                </a:rPr>
                <a:t>Processamento </a:t>
              </a:r>
            </a:p>
            <a:p>
              <a:pPr algn="ctr" eaLnBrk="0" hangingPunct="0">
                <a:defRPr/>
              </a:pPr>
              <a:r>
                <a:rPr lang="pt-BR" sz="1200" b="1">
                  <a:solidFill>
                    <a:schemeClr val="bg1"/>
                  </a:solidFill>
                  <a:latin typeface="+mn-lt"/>
                </a:rPr>
                <a:t>de Dados</a:t>
              </a:r>
              <a:endParaRPr lang="en-US" sz="1200" b="1">
                <a:solidFill>
                  <a:schemeClr val="bg1"/>
                </a:solidFill>
                <a:latin typeface="+mn-lt"/>
              </a:endParaRPr>
            </a:p>
          </p:txBody>
        </p:sp>
        <p:sp>
          <p:nvSpPr>
            <p:cNvPr id="17" name="Rectangle 6"/>
            <p:cNvSpPr>
              <a:spLocks noChangeArrowheads="1"/>
            </p:cNvSpPr>
            <p:nvPr/>
          </p:nvSpPr>
          <p:spPr bwMode="auto">
            <a:xfrm>
              <a:off x="6818313" y="3030538"/>
              <a:ext cx="1774825" cy="176847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defRPr/>
              </a:pPr>
              <a:r>
                <a:rPr lang="pt-BR" sz="1200" b="1">
                  <a:solidFill>
                    <a:schemeClr val="bg1"/>
                  </a:solidFill>
                  <a:latin typeface="+mn-lt"/>
                </a:rPr>
                <a:t>Saída de</a:t>
              </a:r>
            </a:p>
            <a:p>
              <a:pPr algn="ctr" eaLnBrk="0" hangingPunct="0">
                <a:defRPr/>
              </a:pPr>
              <a:r>
                <a:rPr lang="pt-BR" sz="1200" b="1">
                  <a:solidFill>
                    <a:schemeClr val="bg1"/>
                  </a:solidFill>
                  <a:latin typeface="+mn-lt"/>
                </a:rPr>
                <a:t>Produtos de</a:t>
              </a:r>
            </a:p>
            <a:p>
              <a:pPr algn="ctr" eaLnBrk="0" hangingPunct="0">
                <a:defRPr/>
              </a:pPr>
              <a:r>
                <a:rPr lang="pt-BR" sz="1200" b="1">
                  <a:solidFill>
                    <a:schemeClr val="bg1"/>
                  </a:solidFill>
                  <a:latin typeface="+mn-lt"/>
                </a:rPr>
                <a:t>Informação</a:t>
              </a:r>
              <a:endParaRPr lang="en-US" sz="1200" b="1">
                <a:solidFill>
                  <a:schemeClr val="bg1"/>
                </a:solidFill>
                <a:latin typeface="+mn-lt"/>
              </a:endParaRPr>
            </a:p>
            <a:p>
              <a:pPr algn="ctr" eaLnBrk="0" hangingPunct="0">
                <a:defRPr/>
              </a:pPr>
              <a:endParaRPr lang="en-US" sz="1200">
                <a:solidFill>
                  <a:schemeClr val="bg1"/>
                </a:solidFill>
                <a:latin typeface="+mn-lt"/>
              </a:endParaRPr>
            </a:p>
          </p:txBody>
        </p:sp>
        <p:sp>
          <p:nvSpPr>
            <p:cNvPr id="18" name="Rectangle 7"/>
            <p:cNvSpPr>
              <a:spLocks noChangeArrowheads="1"/>
            </p:cNvSpPr>
            <p:nvPr/>
          </p:nvSpPr>
          <p:spPr bwMode="auto">
            <a:xfrm>
              <a:off x="1554172" y="2109782"/>
              <a:ext cx="6178550" cy="5334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0" hangingPunct="0">
                <a:defRPr/>
              </a:pPr>
              <a:r>
                <a:rPr lang="pt-BR" sz="1400" b="1" dirty="0">
                  <a:solidFill>
                    <a:schemeClr val="bg1"/>
                  </a:solidFill>
                  <a:latin typeface="+mn-lt"/>
                </a:rPr>
                <a:t>Controle do Desempenho do Sistema</a:t>
              </a:r>
              <a:endParaRPr lang="en-US" sz="1400" b="1" dirty="0">
                <a:solidFill>
                  <a:schemeClr val="bg1"/>
                </a:solidFill>
                <a:latin typeface="+mn-lt"/>
              </a:endParaRPr>
            </a:p>
          </p:txBody>
        </p:sp>
        <p:sp>
          <p:nvSpPr>
            <p:cNvPr id="19" name="Rectangle 8"/>
            <p:cNvSpPr>
              <a:spLocks noChangeArrowheads="1"/>
            </p:cNvSpPr>
            <p:nvPr/>
          </p:nvSpPr>
          <p:spPr bwMode="auto">
            <a:xfrm>
              <a:off x="1554173" y="5210175"/>
              <a:ext cx="6178550" cy="5334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0" hangingPunct="0">
                <a:defRPr/>
              </a:pPr>
              <a:r>
                <a:rPr lang="pt-BR" sz="1400" b="1" dirty="0">
                  <a:solidFill>
                    <a:schemeClr val="bg1"/>
                  </a:solidFill>
                  <a:latin typeface="+mn-lt"/>
                </a:rPr>
                <a:t>Armazenamento de Recursos de Dados</a:t>
              </a:r>
            </a:p>
          </p:txBody>
        </p:sp>
        <p:sp>
          <p:nvSpPr>
            <p:cNvPr id="20" name="Line 9"/>
            <p:cNvSpPr>
              <a:spLocks noChangeShapeType="1"/>
            </p:cNvSpPr>
            <p:nvPr/>
          </p:nvSpPr>
          <p:spPr bwMode="auto">
            <a:xfrm>
              <a:off x="2333625" y="3914775"/>
              <a:ext cx="1247775" cy="0"/>
            </a:xfrm>
            <a:prstGeom prst="line">
              <a:avLst/>
            </a:prstGeom>
            <a:noFill/>
            <a:ln w="38100">
              <a:solidFill>
                <a:schemeClr val="tx1"/>
              </a:solidFill>
              <a:round/>
              <a:headEnd/>
              <a:tailEnd type="triangle" w="med" len="med"/>
            </a:ln>
          </p:spPr>
          <p:txBody>
            <a:bodyPr wrap="none" anchor="ctr"/>
            <a:lstStyle/>
            <a:p>
              <a:endParaRPr lang="pt-BR" sz="1200">
                <a:latin typeface="+mn-lt"/>
              </a:endParaRPr>
            </a:p>
          </p:txBody>
        </p:sp>
        <p:sp>
          <p:nvSpPr>
            <p:cNvPr id="21" name="Line 10"/>
            <p:cNvSpPr>
              <a:spLocks noChangeShapeType="1"/>
            </p:cNvSpPr>
            <p:nvPr/>
          </p:nvSpPr>
          <p:spPr bwMode="auto">
            <a:xfrm>
              <a:off x="5570538" y="3914775"/>
              <a:ext cx="1247775" cy="0"/>
            </a:xfrm>
            <a:prstGeom prst="line">
              <a:avLst/>
            </a:prstGeom>
            <a:noFill/>
            <a:ln w="38100">
              <a:solidFill>
                <a:schemeClr val="tx1"/>
              </a:solidFill>
              <a:round/>
              <a:headEnd/>
              <a:tailEnd type="triangle" w="med" len="med"/>
            </a:ln>
          </p:spPr>
          <p:txBody>
            <a:bodyPr wrap="none" anchor="ctr"/>
            <a:lstStyle/>
            <a:p>
              <a:endParaRPr lang="pt-BR" sz="1200">
                <a:latin typeface="+mn-lt"/>
              </a:endParaRPr>
            </a:p>
          </p:txBody>
        </p:sp>
        <p:sp>
          <p:nvSpPr>
            <p:cNvPr id="22" name="Line 11"/>
            <p:cNvSpPr>
              <a:spLocks noChangeShapeType="1"/>
            </p:cNvSpPr>
            <p:nvPr/>
          </p:nvSpPr>
          <p:spPr bwMode="auto">
            <a:xfrm>
              <a:off x="4595813" y="2695575"/>
              <a:ext cx="0" cy="306387"/>
            </a:xfrm>
            <a:prstGeom prst="line">
              <a:avLst/>
            </a:prstGeom>
            <a:noFill/>
            <a:ln w="12700">
              <a:solidFill>
                <a:schemeClr val="tx1"/>
              </a:solidFill>
              <a:round/>
              <a:headEnd type="triangle" w="med" len="med"/>
              <a:tailEnd type="triangle" w="med" len="med"/>
            </a:ln>
          </p:spPr>
          <p:txBody>
            <a:bodyPr wrap="none" anchor="ctr"/>
            <a:lstStyle/>
            <a:p>
              <a:endParaRPr lang="pt-BR" sz="1200">
                <a:latin typeface="+mn-lt"/>
              </a:endParaRPr>
            </a:p>
          </p:txBody>
        </p:sp>
        <p:sp>
          <p:nvSpPr>
            <p:cNvPr id="23" name="Line 11"/>
            <p:cNvSpPr>
              <a:spLocks noChangeShapeType="1"/>
            </p:cNvSpPr>
            <p:nvPr/>
          </p:nvSpPr>
          <p:spPr bwMode="auto">
            <a:xfrm>
              <a:off x="4643448" y="4837125"/>
              <a:ext cx="0" cy="306387"/>
            </a:xfrm>
            <a:prstGeom prst="line">
              <a:avLst/>
            </a:prstGeom>
            <a:noFill/>
            <a:ln w="12700">
              <a:solidFill>
                <a:schemeClr val="tx1"/>
              </a:solidFill>
              <a:round/>
              <a:headEnd type="triangle" w="med" len="med"/>
              <a:tailEnd type="triangle" w="med" len="med"/>
            </a:ln>
          </p:spPr>
          <p:txBody>
            <a:bodyPr wrap="none" anchor="ctr"/>
            <a:lstStyle/>
            <a:p>
              <a:endParaRPr lang="pt-BR" sz="1200">
                <a:latin typeface="+mn-lt"/>
              </a:endParaRPr>
            </a:p>
          </p:txBody>
        </p:sp>
      </p:grpSp>
      <p:sp>
        <p:nvSpPr>
          <p:cNvPr id="25" name="Retângulo de cantos arredondados 24"/>
          <p:cNvSpPr/>
          <p:nvPr/>
        </p:nvSpPr>
        <p:spPr>
          <a:xfrm>
            <a:off x="2500298" y="1631650"/>
            <a:ext cx="4071966"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pt-BR" dirty="0" smtClean="0"/>
              <a:t>RH</a:t>
            </a:r>
            <a:endParaRPr lang="pt-BR" dirty="0"/>
          </a:p>
        </p:txBody>
      </p:sp>
      <p:sp>
        <p:nvSpPr>
          <p:cNvPr id="26" name="Retângulo de cantos arredondados 25"/>
          <p:cNvSpPr/>
          <p:nvPr/>
        </p:nvSpPr>
        <p:spPr>
          <a:xfrm>
            <a:off x="2500298" y="5232050"/>
            <a:ext cx="4071966"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t>DADOS</a:t>
            </a:r>
            <a:endParaRPr lang="pt-BR" dirty="0"/>
          </a:p>
        </p:txBody>
      </p:sp>
      <p:sp>
        <p:nvSpPr>
          <p:cNvPr id="27" name="Retângulo de cantos arredondados 26"/>
          <p:cNvSpPr/>
          <p:nvPr/>
        </p:nvSpPr>
        <p:spPr>
          <a:xfrm>
            <a:off x="2500298" y="5664098"/>
            <a:ext cx="4071966" cy="35719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pt-BR" dirty="0" smtClean="0"/>
              <a:t>REDE</a:t>
            </a:r>
            <a:endParaRPr lang="pt-BR" dirty="0"/>
          </a:p>
        </p:txBody>
      </p:sp>
      <p:sp>
        <p:nvSpPr>
          <p:cNvPr id="28" name="Retângulo de cantos arredondados 27"/>
          <p:cNvSpPr/>
          <p:nvPr/>
        </p:nvSpPr>
        <p:spPr>
          <a:xfrm>
            <a:off x="7286644" y="2143116"/>
            <a:ext cx="357190" cy="285752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pt-BR" dirty="0" smtClean="0"/>
              <a:t>S</a:t>
            </a:r>
          </a:p>
          <a:p>
            <a:pPr algn="ctr"/>
            <a:r>
              <a:rPr lang="pt-BR" dirty="0" smtClean="0"/>
              <a:t>O</a:t>
            </a:r>
          </a:p>
          <a:p>
            <a:pPr algn="ctr"/>
            <a:r>
              <a:rPr lang="pt-BR" dirty="0" smtClean="0"/>
              <a:t>F</a:t>
            </a:r>
          </a:p>
          <a:p>
            <a:pPr algn="ctr"/>
            <a:r>
              <a:rPr lang="pt-BR" dirty="0" smtClean="0"/>
              <a:t>T</a:t>
            </a:r>
          </a:p>
          <a:p>
            <a:pPr algn="ctr"/>
            <a:r>
              <a:rPr lang="pt-BR" dirty="0" smtClean="0"/>
              <a:t>W</a:t>
            </a:r>
          </a:p>
          <a:p>
            <a:pPr algn="ctr"/>
            <a:r>
              <a:rPr lang="pt-BR" dirty="0" smtClean="0"/>
              <a:t>A</a:t>
            </a:r>
          </a:p>
          <a:p>
            <a:pPr algn="ctr"/>
            <a:r>
              <a:rPr lang="pt-BR" dirty="0" smtClean="0"/>
              <a:t>R</a:t>
            </a:r>
          </a:p>
          <a:p>
            <a:pPr algn="ctr"/>
            <a:r>
              <a:rPr lang="pt-BR" dirty="0" smtClean="0"/>
              <a:t>E</a:t>
            </a:r>
            <a:endParaRPr lang="pt-BR" dirty="0"/>
          </a:p>
        </p:txBody>
      </p:sp>
      <p:sp>
        <p:nvSpPr>
          <p:cNvPr id="29" name="Retângulo de cantos arredondados 28"/>
          <p:cNvSpPr/>
          <p:nvPr/>
        </p:nvSpPr>
        <p:spPr>
          <a:xfrm>
            <a:off x="1357290" y="2143116"/>
            <a:ext cx="357190" cy="285752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pt-BR" dirty="0" smtClean="0"/>
              <a:t>H</a:t>
            </a:r>
          </a:p>
          <a:p>
            <a:pPr algn="ctr"/>
            <a:r>
              <a:rPr lang="pt-BR" dirty="0" smtClean="0"/>
              <a:t>A</a:t>
            </a:r>
          </a:p>
          <a:p>
            <a:pPr algn="ctr"/>
            <a:r>
              <a:rPr lang="pt-BR" dirty="0" smtClean="0"/>
              <a:t>R</a:t>
            </a:r>
          </a:p>
          <a:p>
            <a:pPr algn="ctr"/>
            <a:r>
              <a:rPr lang="pt-BR" dirty="0" smtClean="0"/>
              <a:t>D</a:t>
            </a:r>
          </a:p>
          <a:p>
            <a:pPr algn="ctr"/>
            <a:r>
              <a:rPr lang="pt-BR" dirty="0" smtClean="0"/>
              <a:t>W</a:t>
            </a:r>
          </a:p>
          <a:p>
            <a:pPr algn="ctr"/>
            <a:r>
              <a:rPr lang="pt-BR" dirty="0" smtClean="0"/>
              <a:t>A</a:t>
            </a:r>
          </a:p>
          <a:p>
            <a:pPr algn="ctr"/>
            <a:r>
              <a:rPr lang="pt-BR" dirty="0" smtClean="0"/>
              <a:t>R</a:t>
            </a:r>
          </a:p>
          <a:p>
            <a:pPr algn="ctr"/>
            <a:r>
              <a:rPr lang="pt-BR" dirty="0" smtClean="0"/>
              <a:t>E</a:t>
            </a:r>
            <a:endParaRPr lang="pt-BR" dirty="0"/>
          </a:p>
        </p:txBody>
      </p:sp>
      <p:sp>
        <p:nvSpPr>
          <p:cNvPr id="31" name="Título 1"/>
          <p:cNvSpPr>
            <a:spLocks noGrp="1"/>
          </p:cNvSpPr>
          <p:nvPr>
            <p:ph type="title" idx="4294967295"/>
          </p:nvPr>
        </p:nvSpPr>
        <p:spPr>
          <a:xfrm>
            <a:off x="785813" y="785813"/>
            <a:ext cx="6357937" cy="488950"/>
          </a:xfrm>
          <a:prstGeom prst="rect">
            <a:avLst/>
          </a:prstGeom>
        </p:spPr>
        <p:txBody>
          <a:bodyPr/>
          <a:lstStyle/>
          <a:p>
            <a:r>
              <a:rPr lang="pt-BR" sz="2000" b="1" i="1" dirty="0" smtClean="0">
                <a:solidFill>
                  <a:srgbClr val="FFC000"/>
                </a:solidFill>
              </a:rPr>
              <a:t>Sistemas de Informação e Comunicação no Setor Público</a:t>
            </a:r>
            <a:endParaRPr lang="pt-BR" sz="2000" b="1" i="1"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de cantos arredondados 29"/>
          <p:cNvSpPr/>
          <p:nvPr/>
        </p:nvSpPr>
        <p:spPr>
          <a:xfrm>
            <a:off x="928662" y="1556792"/>
            <a:ext cx="7027714" cy="4392488"/>
          </a:xfrm>
          <a:prstGeom prst="roundRect">
            <a:avLst>
              <a:gd name="adj" fmla="val 914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OR</a:t>
            </a:r>
            <a:endParaRPr lang="pt-BR" dirty="0"/>
          </a:p>
        </p:txBody>
      </p:sp>
      <p:sp>
        <p:nvSpPr>
          <p:cNvPr id="13" name="Retângulo 12"/>
          <p:cNvSpPr/>
          <p:nvPr/>
        </p:nvSpPr>
        <p:spPr>
          <a:xfrm>
            <a:off x="1785918" y="2143116"/>
            <a:ext cx="5429288" cy="2857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1"/>
          <p:cNvGrpSpPr/>
          <p:nvPr/>
        </p:nvGrpSpPr>
        <p:grpSpPr>
          <a:xfrm>
            <a:off x="1928794" y="2500306"/>
            <a:ext cx="5164146" cy="2247912"/>
            <a:chOff x="558800" y="2109782"/>
            <a:chExt cx="8034338" cy="3633793"/>
          </a:xfrm>
        </p:grpSpPr>
        <p:sp>
          <p:nvSpPr>
            <p:cNvPr id="15" name="Rectangle 4"/>
            <p:cNvSpPr>
              <a:spLocks noChangeArrowheads="1"/>
            </p:cNvSpPr>
            <p:nvPr/>
          </p:nvSpPr>
          <p:spPr bwMode="auto">
            <a:xfrm>
              <a:off x="558800" y="3022600"/>
              <a:ext cx="1774825" cy="178435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0" hangingPunct="0">
                <a:defRPr/>
              </a:pPr>
              <a:r>
                <a:rPr lang="pt-BR" sz="1200" b="1">
                  <a:solidFill>
                    <a:schemeClr val="bg1"/>
                  </a:solidFill>
                  <a:latin typeface="+mn-lt"/>
                </a:rPr>
                <a:t>Entrada de</a:t>
              </a:r>
            </a:p>
            <a:p>
              <a:pPr algn="ctr" eaLnBrk="0" hangingPunct="0">
                <a:defRPr/>
              </a:pPr>
              <a:r>
                <a:rPr lang="pt-BR" sz="1200" b="1">
                  <a:solidFill>
                    <a:schemeClr val="bg1"/>
                  </a:solidFill>
                  <a:latin typeface="+mn-lt"/>
                </a:rPr>
                <a:t>Recursos</a:t>
              </a:r>
            </a:p>
            <a:p>
              <a:pPr algn="ctr" eaLnBrk="0" hangingPunct="0">
                <a:defRPr/>
              </a:pPr>
              <a:r>
                <a:rPr lang="pt-BR" sz="1200" b="1">
                  <a:solidFill>
                    <a:schemeClr val="bg1"/>
                  </a:solidFill>
                  <a:latin typeface="+mn-lt"/>
                </a:rPr>
                <a:t>de Dados</a:t>
              </a:r>
              <a:endParaRPr lang="en-US" sz="1200">
                <a:solidFill>
                  <a:schemeClr val="bg1"/>
                </a:solidFill>
                <a:latin typeface="+mn-lt"/>
              </a:endParaRPr>
            </a:p>
          </p:txBody>
        </p:sp>
        <p:sp>
          <p:nvSpPr>
            <p:cNvPr id="16" name="Rectangle 5"/>
            <p:cNvSpPr>
              <a:spLocks noChangeArrowheads="1"/>
            </p:cNvSpPr>
            <p:nvPr/>
          </p:nvSpPr>
          <p:spPr bwMode="auto">
            <a:xfrm>
              <a:off x="3756829" y="3017847"/>
              <a:ext cx="1773238" cy="176847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0" hangingPunct="0">
                <a:defRPr/>
              </a:pPr>
              <a:r>
                <a:rPr lang="pt-BR" sz="1200" b="1">
                  <a:solidFill>
                    <a:schemeClr val="bg1"/>
                  </a:solidFill>
                  <a:latin typeface="+mn-lt"/>
                </a:rPr>
                <a:t>Processamento </a:t>
              </a:r>
            </a:p>
            <a:p>
              <a:pPr algn="ctr" eaLnBrk="0" hangingPunct="0">
                <a:defRPr/>
              </a:pPr>
              <a:r>
                <a:rPr lang="pt-BR" sz="1200" b="1">
                  <a:solidFill>
                    <a:schemeClr val="bg1"/>
                  </a:solidFill>
                  <a:latin typeface="+mn-lt"/>
                </a:rPr>
                <a:t>de Dados</a:t>
              </a:r>
              <a:endParaRPr lang="en-US" sz="1200" b="1">
                <a:solidFill>
                  <a:schemeClr val="bg1"/>
                </a:solidFill>
                <a:latin typeface="+mn-lt"/>
              </a:endParaRPr>
            </a:p>
          </p:txBody>
        </p:sp>
        <p:sp>
          <p:nvSpPr>
            <p:cNvPr id="17" name="Rectangle 6"/>
            <p:cNvSpPr>
              <a:spLocks noChangeArrowheads="1"/>
            </p:cNvSpPr>
            <p:nvPr/>
          </p:nvSpPr>
          <p:spPr bwMode="auto">
            <a:xfrm>
              <a:off x="6818313" y="3030538"/>
              <a:ext cx="1774825" cy="176847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0" hangingPunct="0">
                <a:defRPr/>
              </a:pPr>
              <a:r>
                <a:rPr lang="pt-BR" sz="1200" b="1">
                  <a:solidFill>
                    <a:schemeClr val="bg1"/>
                  </a:solidFill>
                  <a:latin typeface="+mn-lt"/>
                </a:rPr>
                <a:t>Saída de</a:t>
              </a:r>
            </a:p>
            <a:p>
              <a:pPr algn="ctr" eaLnBrk="0" hangingPunct="0">
                <a:defRPr/>
              </a:pPr>
              <a:r>
                <a:rPr lang="pt-BR" sz="1200" b="1">
                  <a:solidFill>
                    <a:schemeClr val="bg1"/>
                  </a:solidFill>
                  <a:latin typeface="+mn-lt"/>
                </a:rPr>
                <a:t>Produtos de</a:t>
              </a:r>
            </a:p>
            <a:p>
              <a:pPr algn="ctr" eaLnBrk="0" hangingPunct="0">
                <a:defRPr/>
              </a:pPr>
              <a:r>
                <a:rPr lang="pt-BR" sz="1200" b="1">
                  <a:solidFill>
                    <a:schemeClr val="bg1"/>
                  </a:solidFill>
                  <a:latin typeface="+mn-lt"/>
                </a:rPr>
                <a:t>Informação</a:t>
              </a:r>
              <a:endParaRPr lang="en-US" sz="1200" b="1">
                <a:solidFill>
                  <a:schemeClr val="bg1"/>
                </a:solidFill>
                <a:latin typeface="+mn-lt"/>
              </a:endParaRPr>
            </a:p>
            <a:p>
              <a:pPr algn="ctr" eaLnBrk="0" hangingPunct="0">
                <a:defRPr/>
              </a:pPr>
              <a:endParaRPr lang="en-US" sz="1200">
                <a:solidFill>
                  <a:schemeClr val="bg1"/>
                </a:solidFill>
                <a:latin typeface="+mn-lt"/>
              </a:endParaRPr>
            </a:p>
          </p:txBody>
        </p:sp>
        <p:sp>
          <p:nvSpPr>
            <p:cNvPr id="18" name="Rectangle 7"/>
            <p:cNvSpPr>
              <a:spLocks noChangeArrowheads="1"/>
            </p:cNvSpPr>
            <p:nvPr/>
          </p:nvSpPr>
          <p:spPr bwMode="auto">
            <a:xfrm>
              <a:off x="1554173" y="2109782"/>
              <a:ext cx="6178550" cy="5334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0" hangingPunct="0">
                <a:defRPr/>
              </a:pPr>
              <a:r>
                <a:rPr lang="pt-BR" sz="1200">
                  <a:solidFill>
                    <a:schemeClr val="bg1"/>
                  </a:solidFill>
                  <a:latin typeface="+mn-lt"/>
                </a:rPr>
                <a:t>Controle do Desempenho do Sistema</a:t>
              </a:r>
              <a:endParaRPr lang="en-US" sz="1200">
                <a:solidFill>
                  <a:schemeClr val="bg1"/>
                </a:solidFill>
                <a:latin typeface="+mn-lt"/>
              </a:endParaRPr>
            </a:p>
          </p:txBody>
        </p:sp>
        <p:sp>
          <p:nvSpPr>
            <p:cNvPr id="19" name="Rectangle 8"/>
            <p:cNvSpPr>
              <a:spLocks noChangeArrowheads="1"/>
            </p:cNvSpPr>
            <p:nvPr/>
          </p:nvSpPr>
          <p:spPr bwMode="auto">
            <a:xfrm>
              <a:off x="1554173" y="5210175"/>
              <a:ext cx="6178550" cy="5334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0" hangingPunct="0">
                <a:defRPr/>
              </a:pPr>
              <a:r>
                <a:rPr lang="pt-BR" sz="1200">
                  <a:solidFill>
                    <a:schemeClr val="bg1"/>
                  </a:solidFill>
                  <a:latin typeface="+mn-lt"/>
                </a:rPr>
                <a:t>Armazenamento de Recursos de Dados</a:t>
              </a:r>
            </a:p>
          </p:txBody>
        </p:sp>
        <p:sp>
          <p:nvSpPr>
            <p:cNvPr id="20" name="Line 9"/>
            <p:cNvSpPr>
              <a:spLocks noChangeShapeType="1"/>
            </p:cNvSpPr>
            <p:nvPr/>
          </p:nvSpPr>
          <p:spPr bwMode="auto">
            <a:xfrm>
              <a:off x="2333625" y="3914775"/>
              <a:ext cx="1247775" cy="0"/>
            </a:xfrm>
            <a:prstGeom prst="line">
              <a:avLst/>
            </a:prstGeom>
            <a:noFill/>
            <a:ln w="38100">
              <a:solidFill>
                <a:schemeClr val="tx1"/>
              </a:solidFill>
              <a:round/>
              <a:headEnd/>
              <a:tailEnd type="triangle" w="med" len="med"/>
            </a:ln>
          </p:spPr>
          <p:txBody>
            <a:bodyPr wrap="none" anchor="ctr"/>
            <a:lstStyle/>
            <a:p>
              <a:endParaRPr lang="pt-BR" sz="1200">
                <a:latin typeface="+mn-lt"/>
              </a:endParaRPr>
            </a:p>
          </p:txBody>
        </p:sp>
        <p:sp>
          <p:nvSpPr>
            <p:cNvPr id="21" name="Line 10"/>
            <p:cNvSpPr>
              <a:spLocks noChangeShapeType="1"/>
            </p:cNvSpPr>
            <p:nvPr/>
          </p:nvSpPr>
          <p:spPr bwMode="auto">
            <a:xfrm>
              <a:off x="5570538" y="3914775"/>
              <a:ext cx="1247775" cy="0"/>
            </a:xfrm>
            <a:prstGeom prst="line">
              <a:avLst/>
            </a:prstGeom>
            <a:noFill/>
            <a:ln w="38100">
              <a:solidFill>
                <a:schemeClr val="tx1"/>
              </a:solidFill>
              <a:round/>
              <a:headEnd/>
              <a:tailEnd type="triangle" w="med" len="med"/>
            </a:ln>
          </p:spPr>
          <p:txBody>
            <a:bodyPr wrap="none" anchor="ctr"/>
            <a:lstStyle/>
            <a:p>
              <a:endParaRPr lang="pt-BR" sz="1200">
                <a:latin typeface="+mn-lt"/>
              </a:endParaRPr>
            </a:p>
          </p:txBody>
        </p:sp>
        <p:sp>
          <p:nvSpPr>
            <p:cNvPr id="22" name="Line 11"/>
            <p:cNvSpPr>
              <a:spLocks noChangeShapeType="1"/>
            </p:cNvSpPr>
            <p:nvPr/>
          </p:nvSpPr>
          <p:spPr bwMode="auto">
            <a:xfrm>
              <a:off x="4595813" y="2695575"/>
              <a:ext cx="0" cy="306387"/>
            </a:xfrm>
            <a:prstGeom prst="line">
              <a:avLst/>
            </a:prstGeom>
            <a:noFill/>
            <a:ln w="12700">
              <a:solidFill>
                <a:schemeClr val="tx1"/>
              </a:solidFill>
              <a:round/>
              <a:headEnd type="triangle" w="med" len="med"/>
              <a:tailEnd type="triangle" w="med" len="med"/>
            </a:ln>
          </p:spPr>
          <p:txBody>
            <a:bodyPr wrap="none" anchor="ctr"/>
            <a:lstStyle/>
            <a:p>
              <a:endParaRPr lang="pt-BR" sz="1200">
                <a:latin typeface="+mn-lt"/>
              </a:endParaRPr>
            </a:p>
          </p:txBody>
        </p:sp>
        <p:sp>
          <p:nvSpPr>
            <p:cNvPr id="23" name="Line 11"/>
            <p:cNvSpPr>
              <a:spLocks noChangeShapeType="1"/>
            </p:cNvSpPr>
            <p:nvPr/>
          </p:nvSpPr>
          <p:spPr bwMode="auto">
            <a:xfrm>
              <a:off x="4643448" y="4837125"/>
              <a:ext cx="0" cy="306387"/>
            </a:xfrm>
            <a:prstGeom prst="line">
              <a:avLst/>
            </a:prstGeom>
            <a:noFill/>
            <a:ln w="12700">
              <a:solidFill>
                <a:schemeClr val="tx1"/>
              </a:solidFill>
              <a:round/>
              <a:headEnd type="triangle" w="med" len="med"/>
              <a:tailEnd type="triangle" w="med" len="med"/>
            </a:ln>
          </p:spPr>
          <p:txBody>
            <a:bodyPr wrap="none" anchor="ctr"/>
            <a:lstStyle/>
            <a:p>
              <a:endParaRPr lang="pt-BR" sz="1200">
                <a:latin typeface="+mn-lt"/>
              </a:endParaRPr>
            </a:p>
          </p:txBody>
        </p:sp>
      </p:grpSp>
      <p:sp>
        <p:nvSpPr>
          <p:cNvPr id="25" name="Retângulo de cantos arredondados 24"/>
          <p:cNvSpPr/>
          <p:nvPr/>
        </p:nvSpPr>
        <p:spPr>
          <a:xfrm>
            <a:off x="2500298" y="1714488"/>
            <a:ext cx="4071966" cy="3571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RH</a:t>
            </a:r>
            <a:endParaRPr lang="pt-BR" dirty="0"/>
          </a:p>
        </p:txBody>
      </p:sp>
      <p:sp>
        <p:nvSpPr>
          <p:cNvPr id="26" name="Retângulo de cantos arredondados 25"/>
          <p:cNvSpPr/>
          <p:nvPr/>
        </p:nvSpPr>
        <p:spPr>
          <a:xfrm>
            <a:off x="2500298" y="5072074"/>
            <a:ext cx="4071966" cy="3571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DADOS</a:t>
            </a:r>
            <a:endParaRPr lang="pt-BR" dirty="0"/>
          </a:p>
        </p:txBody>
      </p:sp>
      <p:sp>
        <p:nvSpPr>
          <p:cNvPr id="27" name="Retângulo de cantos arredondados 26"/>
          <p:cNvSpPr/>
          <p:nvPr/>
        </p:nvSpPr>
        <p:spPr>
          <a:xfrm>
            <a:off x="2500298" y="5500702"/>
            <a:ext cx="4071966" cy="35719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pt-BR" dirty="0" smtClean="0"/>
              <a:t>REDE</a:t>
            </a:r>
            <a:endParaRPr lang="pt-BR" dirty="0"/>
          </a:p>
        </p:txBody>
      </p:sp>
      <p:sp>
        <p:nvSpPr>
          <p:cNvPr id="28" name="Retângulo de cantos arredondados 27"/>
          <p:cNvSpPr/>
          <p:nvPr/>
        </p:nvSpPr>
        <p:spPr>
          <a:xfrm>
            <a:off x="7383162" y="2143116"/>
            <a:ext cx="357190" cy="285752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pt-BR" dirty="0" smtClean="0"/>
              <a:t>S</a:t>
            </a:r>
          </a:p>
          <a:p>
            <a:pPr algn="ctr"/>
            <a:r>
              <a:rPr lang="pt-BR" dirty="0" smtClean="0"/>
              <a:t>O</a:t>
            </a:r>
          </a:p>
          <a:p>
            <a:pPr algn="ctr"/>
            <a:r>
              <a:rPr lang="pt-BR" dirty="0" smtClean="0"/>
              <a:t>F</a:t>
            </a:r>
          </a:p>
          <a:p>
            <a:pPr algn="ctr"/>
            <a:r>
              <a:rPr lang="pt-BR" dirty="0" smtClean="0"/>
              <a:t>T</a:t>
            </a:r>
          </a:p>
          <a:p>
            <a:pPr algn="ctr"/>
            <a:r>
              <a:rPr lang="pt-BR" dirty="0" smtClean="0"/>
              <a:t>W</a:t>
            </a:r>
          </a:p>
          <a:p>
            <a:pPr algn="ctr"/>
            <a:r>
              <a:rPr lang="pt-BR" dirty="0" smtClean="0"/>
              <a:t>A</a:t>
            </a:r>
          </a:p>
          <a:p>
            <a:pPr algn="ctr"/>
            <a:r>
              <a:rPr lang="pt-BR" dirty="0" smtClean="0"/>
              <a:t>R</a:t>
            </a:r>
          </a:p>
          <a:p>
            <a:pPr algn="ctr"/>
            <a:r>
              <a:rPr lang="pt-BR" dirty="0" smtClean="0"/>
              <a:t>E</a:t>
            </a:r>
            <a:endParaRPr lang="pt-BR" dirty="0"/>
          </a:p>
        </p:txBody>
      </p:sp>
      <p:sp>
        <p:nvSpPr>
          <p:cNvPr id="29" name="Retângulo de cantos arredondados 28"/>
          <p:cNvSpPr/>
          <p:nvPr/>
        </p:nvSpPr>
        <p:spPr>
          <a:xfrm>
            <a:off x="1262482" y="2143116"/>
            <a:ext cx="357190" cy="285752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pt-BR" dirty="0" smtClean="0"/>
              <a:t>H</a:t>
            </a:r>
          </a:p>
          <a:p>
            <a:pPr algn="ctr"/>
            <a:r>
              <a:rPr lang="pt-BR" dirty="0" smtClean="0"/>
              <a:t>A</a:t>
            </a:r>
          </a:p>
          <a:p>
            <a:pPr algn="ctr"/>
            <a:r>
              <a:rPr lang="pt-BR" dirty="0" smtClean="0"/>
              <a:t>R</a:t>
            </a:r>
          </a:p>
          <a:p>
            <a:pPr algn="ctr"/>
            <a:r>
              <a:rPr lang="pt-BR" dirty="0" smtClean="0"/>
              <a:t>D</a:t>
            </a:r>
          </a:p>
          <a:p>
            <a:pPr algn="ctr"/>
            <a:r>
              <a:rPr lang="pt-BR" dirty="0" smtClean="0"/>
              <a:t>W</a:t>
            </a:r>
          </a:p>
          <a:p>
            <a:pPr algn="ctr"/>
            <a:r>
              <a:rPr lang="pt-BR" dirty="0" smtClean="0"/>
              <a:t>A</a:t>
            </a:r>
          </a:p>
          <a:p>
            <a:pPr algn="ctr"/>
            <a:r>
              <a:rPr lang="pt-BR" dirty="0" smtClean="0"/>
              <a:t>R</a:t>
            </a:r>
          </a:p>
          <a:p>
            <a:pPr algn="ctr"/>
            <a:r>
              <a:rPr lang="pt-BR" dirty="0" smtClean="0"/>
              <a:t>E</a:t>
            </a:r>
            <a:endParaRPr lang="pt-BR" dirty="0"/>
          </a:p>
        </p:txBody>
      </p:sp>
      <p:sp>
        <p:nvSpPr>
          <p:cNvPr id="32" name="CaixaDeTexto 31"/>
          <p:cNvSpPr txBox="1"/>
          <p:nvPr/>
        </p:nvSpPr>
        <p:spPr>
          <a:xfrm>
            <a:off x="928662" y="5429264"/>
            <a:ext cx="1285884" cy="261610"/>
          </a:xfrm>
          <a:prstGeom prst="rect">
            <a:avLst/>
          </a:prstGeom>
          <a:noFill/>
        </p:spPr>
        <p:txBody>
          <a:bodyPr wrap="square" rtlCol="0">
            <a:spAutoFit/>
          </a:bodyPr>
          <a:lstStyle/>
          <a:p>
            <a:r>
              <a:rPr lang="pt-BR" sz="1100" b="1" i="1" dirty="0" smtClean="0">
                <a:effectLst>
                  <a:outerShdw blurRad="38100" dist="38100" dir="2700000" algn="tl">
                    <a:srgbClr val="000000">
                      <a:alpha val="43137"/>
                    </a:srgbClr>
                  </a:outerShdw>
                </a:effectLst>
              </a:rPr>
              <a:t>ORGANIZAÇÃO</a:t>
            </a:r>
            <a:endParaRPr lang="pt-BR" sz="1100" b="1" i="1" dirty="0">
              <a:effectLst>
                <a:outerShdw blurRad="38100" dist="38100" dir="2700000" algn="tl">
                  <a:srgbClr val="000000">
                    <a:alpha val="43137"/>
                  </a:srgbClr>
                </a:outerShdw>
              </a:effectLst>
            </a:endParaRPr>
          </a:p>
        </p:txBody>
      </p:sp>
      <p:sp>
        <p:nvSpPr>
          <p:cNvPr id="35" name="CaixaDeTexto 34"/>
          <p:cNvSpPr txBox="1"/>
          <p:nvPr/>
        </p:nvSpPr>
        <p:spPr>
          <a:xfrm>
            <a:off x="1979751" y="6076582"/>
            <a:ext cx="2282997" cy="307777"/>
          </a:xfrm>
          <a:prstGeom prst="rect">
            <a:avLst/>
          </a:prstGeom>
          <a:noFill/>
        </p:spPr>
        <p:txBody>
          <a:bodyPr wrap="none" rtlCol="0">
            <a:spAutoFit/>
          </a:bodyPr>
          <a:lstStyle/>
          <a:p>
            <a:r>
              <a:rPr lang="pt-BR" sz="1400" b="1" i="1" dirty="0" smtClean="0">
                <a:solidFill>
                  <a:srgbClr val="C00000"/>
                </a:solidFill>
              </a:rPr>
              <a:t>Modelo de Sistema de SI</a:t>
            </a:r>
            <a:endParaRPr lang="pt-BR" sz="1400" b="1" i="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sz="quarter" idx="4294967295"/>
            <p:extLst>
              <p:ext uri="{D42A27DB-BD31-4B8C-83A1-F6EECF244321}">
                <p14:modId xmlns:p14="http://schemas.microsoft.com/office/powerpoint/2010/main" val="2149743757"/>
              </p:ext>
            </p:extLst>
          </p:nvPr>
        </p:nvGraphicFramePr>
        <p:xfrm>
          <a:off x="597996" y="1571644"/>
          <a:ext cx="7718420" cy="378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Conector reto 7"/>
          <p:cNvCxnSpPr/>
          <p:nvPr/>
        </p:nvCxnSpPr>
        <p:spPr>
          <a:xfrm>
            <a:off x="3173834" y="4143380"/>
            <a:ext cx="2710574" cy="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3682354" y="3143248"/>
            <a:ext cx="1701988" cy="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2884012" y="2071678"/>
            <a:ext cx="1158784" cy="461665"/>
          </a:xfrm>
          <a:prstGeom prst="rect">
            <a:avLst/>
          </a:prstGeom>
          <a:noFill/>
        </p:spPr>
        <p:txBody>
          <a:bodyPr wrap="square" rtlCol="0">
            <a:spAutoFit/>
          </a:bodyPr>
          <a:lstStyle/>
          <a:p>
            <a:pPr algn="r"/>
            <a:r>
              <a:rPr lang="pt-BR" sz="1200" dirty="0" smtClean="0"/>
              <a:t>Nível</a:t>
            </a:r>
          </a:p>
          <a:p>
            <a:pPr algn="r"/>
            <a:r>
              <a:rPr lang="pt-BR" sz="1200" dirty="0" smtClean="0"/>
              <a:t>Estratégico</a:t>
            </a:r>
            <a:endParaRPr lang="pt-BR" sz="1200" dirty="0"/>
          </a:p>
        </p:txBody>
      </p:sp>
      <p:sp>
        <p:nvSpPr>
          <p:cNvPr id="18" name="CaixaDeTexto 17"/>
          <p:cNvSpPr txBox="1"/>
          <p:nvPr/>
        </p:nvSpPr>
        <p:spPr>
          <a:xfrm>
            <a:off x="2169632" y="3500438"/>
            <a:ext cx="1196261" cy="461665"/>
          </a:xfrm>
          <a:prstGeom prst="rect">
            <a:avLst/>
          </a:prstGeom>
          <a:noFill/>
        </p:spPr>
        <p:txBody>
          <a:bodyPr wrap="square" rtlCol="0">
            <a:spAutoFit/>
          </a:bodyPr>
          <a:lstStyle/>
          <a:p>
            <a:pPr algn="r"/>
            <a:r>
              <a:rPr lang="pt-BR" sz="1200" dirty="0" smtClean="0"/>
              <a:t>Nível</a:t>
            </a:r>
          </a:p>
          <a:p>
            <a:pPr algn="r"/>
            <a:r>
              <a:rPr lang="pt-BR" sz="1200" dirty="0" smtClean="0"/>
              <a:t>Gerencial</a:t>
            </a:r>
            <a:endParaRPr lang="pt-BR" sz="1200" dirty="0"/>
          </a:p>
        </p:txBody>
      </p:sp>
      <p:sp>
        <p:nvSpPr>
          <p:cNvPr id="20" name="CaixaDeTexto 19"/>
          <p:cNvSpPr txBox="1"/>
          <p:nvPr/>
        </p:nvSpPr>
        <p:spPr>
          <a:xfrm>
            <a:off x="1741004" y="4498311"/>
            <a:ext cx="1024651" cy="430887"/>
          </a:xfrm>
          <a:prstGeom prst="rect">
            <a:avLst/>
          </a:prstGeom>
          <a:noFill/>
        </p:spPr>
        <p:txBody>
          <a:bodyPr wrap="square" rtlCol="0">
            <a:spAutoFit/>
          </a:bodyPr>
          <a:lstStyle/>
          <a:p>
            <a:pPr algn="r"/>
            <a:r>
              <a:rPr lang="pt-BR" sz="1100" dirty="0" smtClean="0"/>
              <a:t>Nível</a:t>
            </a:r>
          </a:p>
          <a:p>
            <a:pPr algn="r"/>
            <a:r>
              <a:rPr lang="pt-BR" sz="1100" dirty="0" smtClean="0"/>
              <a:t>Operacional</a:t>
            </a:r>
            <a:endParaRPr lang="pt-BR" sz="1100" dirty="0"/>
          </a:p>
        </p:txBody>
      </p:sp>
      <p:sp>
        <p:nvSpPr>
          <p:cNvPr id="23" name="CaixaDeTexto 22"/>
          <p:cNvSpPr txBox="1"/>
          <p:nvPr/>
        </p:nvSpPr>
        <p:spPr>
          <a:xfrm>
            <a:off x="5736932" y="2370560"/>
            <a:ext cx="790418" cy="415498"/>
          </a:xfrm>
          <a:prstGeom prst="rect">
            <a:avLst/>
          </a:prstGeom>
          <a:noFill/>
        </p:spPr>
        <p:txBody>
          <a:bodyPr wrap="square" rtlCol="0">
            <a:spAutoFit/>
          </a:bodyPr>
          <a:lstStyle/>
          <a:p>
            <a:pPr algn="ctr"/>
            <a:r>
              <a:rPr lang="pt-BR" sz="1050" dirty="0" smtClean="0"/>
              <a:t>Gerentes</a:t>
            </a:r>
          </a:p>
          <a:p>
            <a:pPr algn="ctr"/>
            <a:r>
              <a:rPr lang="pt-BR" sz="1050" dirty="0" err="1" smtClean="0"/>
              <a:t>seniors</a:t>
            </a:r>
            <a:endParaRPr lang="pt-BR" sz="1050" dirty="0"/>
          </a:p>
        </p:txBody>
      </p:sp>
      <p:sp>
        <p:nvSpPr>
          <p:cNvPr id="24" name="CaixaDeTexto 23"/>
          <p:cNvSpPr txBox="1"/>
          <p:nvPr/>
        </p:nvSpPr>
        <p:spPr>
          <a:xfrm>
            <a:off x="5955846" y="3513568"/>
            <a:ext cx="857256" cy="415498"/>
          </a:xfrm>
          <a:prstGeom prst="rect">
            <a:avLst/>
          </a:prstGeom>
          <a:noFill/>
        </p:spPr>
        <p:txBody>
          <a:bodyPr wrap="square" rtlCol="0">
            <a:spAutoFit/>
          </a:bodyPr>
          <a:lstStyle/>
          <a:p>
            <a:pPr algn="ctr"/>
            <a:r>
              <a:rPr lang="pt-BR" sz="1050" dirty="0" smtClean="0"/>
              <a:t>Gerentes</a:t>
            </a:r>
          </a:p>
          <a:p>
            <a:pPr algn="ctr"/>
            <a:r>
              <a:rPr lang="pt-BR" sz="1050" dirty="0" smtClean="0"/>
              <a:t>médios</a:t>
            </a:r>
            <a:endParaRPr lang="pt-BR" sz="1050" dirty="0"/>
          </a:p>
        </p:txBody>
      </p:sp>
      <p:sp>
        <p:nvSpPr>
          <p:cNvPr id="25" name="CaixaDeTexto 24"/>
          <p:cNvSpPr txBox="1"/>
          <p:nvPr/>
        </p:nvSpPr>
        <p:spPr>
          <a:xfrm>
            <a:off x="6170160" y="4656576"/>
            <a:ext cx="999622" cy="415498"/>
          </a:xfrm>
          <a:prstGeom prst="rect">
            <a:avLst/>
          </a:prstGeom>
          <a:noFill/>
        </p:spPr>
        <p:txBody>
          <a:bodyPr wrap="square" rtlCol="0">
            <a:spAutoFit/>
          </a:bodyPr>
          <a:lstStyle/>
          <a:p>
            <a:r>
              <a:rPr lang="pt-BR" sz="1050" dirty="0" smtClean="0"/>
              <a:t>Gerente</a:t>
            </a:r>
          </a:p>
          <a:p>
            <a:r>
              <a:rPr lang="pt-BR" sz="1050" dirty="0" smtClean="0"/>
              <a:t>operacionais</a:t>
            </a:r>
            <a:endParaRPr lang="pt-BR" sz="1050" dirty="0"/>
          </a:p>
        </p:txBody>
      </p:sp>
      <p:grpSp>
        <p:nvGrpSpPr>
          <p:cNvPr id="56" name="Grupo 55"/>
          <p:cNvGrpSpPr/>
          <p:nvPr/>
        </p:nvGrpSpPr>
        <p:grpSpPr>
          <a:xfrm>
            <a:off x="6170151" y="4214818"/>
            <a:ext cx="785827" cy="441252"/>
            <a:chOff x="6529390" y="4357694"/>
            <a:chExt cx="785827" cy="441252"/>
          </a:xfrm>
        </p:grpSpPr>
        <p:pic>
          <p:nvPicPr>
            <p:cNvPr id="30" name="Picture 3"/>
            <p:cNvPicPr>
              <a:picLocks noChangeAspect="1" noChangeArrowheads="1"/>
            </p:cNvPicPr>
            <p:nvPr/>
          </p:nvPicPr>
          <p:blipFill>
            <a:blip r:embed="rId7"/>
            <a:srcRect/>
            <a:stretch>
              <a:fillRect/>
            </a:stretch>
          </p:blipFill>
          <p:spPr bwMode="auto">
            <a:xfrm>
              <a:off x="6529390" y="4357694"/>
              <a:ext cx="214323" cy="441252"/>
            </a:xfrm>
            <a:prstGeom prst="rect">
              <a:avLst/>
            </a:prstGeom>
            <a:noFill/>
            <a:ln w="9525">
              <a:noFill/>
              <a:miter lim="800000"/>
              <a:headEnd/>
              <a:tailEnd/>
            </a:ln>
          </p:spPr>
        </p:pic>
        <p:pic>
          <p:nvPicPr>
            <p:cNvPr id="31" name="Picture 3"/>
            <p:cNvPicPr>
              <a:picLocks noChangeAspect="1" noChangeArrowheads="1"/>
            </p:cNvPicPr>
            <p:nvPr/>
          </p:nvPicPr>
          <p:blipFill>
            <a:blip r:embed="rId7"/>
            <a:srcRect/>
            <a:stretch>
              <a:fillRect/>
            </a:stretch>
          </p:blipFill>
          <p:spPr bwMode="auto">
            <a:xfrm>
              <a:off x="6815142" y="4357694"/>
              <a:ext cx="214323" cy="441252"/>
            </a:xfrm>
            <a:prstGeom prst="rect">
              <a:avLst/>
            </a:prstGeom>
            <a:noFill/>
            <a:ln w="9525">
              <a:noFill/>
              <a:miter lim="800000"/>
              <a:headEnd/>
              <a:tailEnd/>
            </a:ln>
          </p:spPr>
        </p:pic>
        <p:pic>
          <p:nvPicPr>
            <p:cNvPr id="32" name="Picture 3"/>
            <p:cNvPicPr>
              <a:picLocks noChangeAspect="1" noChangeArrowheads="1"/>
            </p:cNvPicPr>
            <p:nvPr/>
          </p:nvPicPr>
          <p:blipFill>
            <a:blip r:embed="rId7"/>
            <a:srcRect/>
            <a:stretch>
              <a:fillRect/>
            </a:stretch>
          </p:blipFill>
          <p:spPr bwMode="auto">
            <a:xfrm>
              <a:off x="7100894" y="4357694"/>
              <a:ext cx="214323" cy="441252"/>
            </a:xfrm>
            <a:prstGeom prst="rect">
              <a:avLst/>
            </a:prstGeom>
            <a:noFill/>
            <a:ln w="9525">
              <a:noFill/>
              <a:miter lim="800000"/>
              <a:headEnd/>
              <a:tailEnd/>
            </a:ln>
          </p:spPr>
        </p:pic>
      </p:grpSp>
      <p:pic>
        <p:nvPicPr>
          <p:cNvPr id="33" name="Picture 3"/>
          <p:cNvPicPr>
            <a:picLocks noChangeAspect="1" noChangeArrowheads="1"/>
          </p:cNvPicPr>
          <p:nvPr/>
        </p:nvPicPr>
        <p:blipFill>
          <a:blip r:embed="rId7"/>
          <a:srcRect/>
          <a:stretch>
            <a:fillRect/>
          </a:stretch>
        </p:blipFill>
        <p:spPr bwMode="auto">
          <a:xfrm>
            <a:off x="6098713" y="3130620"/>
            <a:ext cx="214323" cy="441252"/>
          </a:xfrm>
          <a:prstGeom prst="rect">
            <a:avLst/>
          </a:prstGeom>
          <a:noFill/>
          <a:ln w="9525">
            <a:noFill/>
            <a:miter lim="800000"/>
            <a:headEnd/>
            <a:tailEnd/>
          </a:ln>
        </p:spPr>
      </p:pic>
      <p:pic>
        <p:nvPicPr>
          <p:cNvPr id="34" name="Picture 3"/>
          <p:cNvPicPr>
            <a:picLocks noChangeAspect="1" noChangeArrowheads="1"/>
          </p:cNvPicPr>
          <p:nvPr/>
        </p:nvPicPr>
        <p:blipFill>
          <a:blip r:embed="rId7"/>
          <a:srcRect/>
          <a:stretch>
            <a:fillRect/>
          </a:stretch>
        </p:blipFill>
        <p:spPr bwMode="auto">
          <a:xfrm>
            <a:off x="6455903" y="3130624"/>
            <a:ext cx="214323" cy="441252"/>
          </a:xfrm>
          <a:prstGeom prst="rect">
            <a:avLst/>
          </a:prstGeom>
          <a:noFill/>
          <a:ln w="9525">
            <a:noFill/>
            <a:miter lim="800000"/>
            <a:headEnd/>
            <a:tailEnd/>
          </a:ln>
        </p:spPr>
      </p:pic>
      <p:pic>
        <p:nvPicPr>
          <p:cNvPr id="35" name="Picture 3"/>
          <p:cNvPicPr>
            <a:picLocks noChangeAspect="1" noChangeArrowheads="1"/>
          </p:cNvPicPr>
          <p:nvPr/>
        </p:nvPicPr>
        <p:blipFill>
          <a:blip r:embed="rId7"/>
          <a:srcRect/>
          <a:stretch>
            <a:fillRect/>
          </a:stretch>
        </p:blipFill>
        <p:spPr bwMode="auto">
          <a:xfrm>
            <a:off x="6027284" y="1928802"/>
            <a:ext cx="214323" cy="441252"/>
          </a:xfrm>
          <a:prstGeom prst="rect">
            <a:avLst/>
          </a:prstGeom>
          <a:noFill/>
          <a:ln w="9525">
            <a:noFill/>
            <a:miter lim="800000"/>
            <a:headEnd/>
            <a:tailEnd/>
          </a:ln>
        </p:spPr>
      </p:pic>
      <p:sp>
        <p:nvSpPr>
          <p:cNvPr id="46" name="Fluxograma: Disco magnético 45"/>
          <p:cNvSpPr/>
          <p:nvPr/>
        </p:nvSpPr>
        <p:spPr bwMode="auto">
          <a:xfrm>
            <a:off x="2812574" y="5548015"/>
            <a:ext cx="756434" cy="473273"/>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100" dirty="0" smtClean="0"/>
              <a:t>BD</a:t>
            </a:r>
            <a:endParaRPr lang="pt-BR" sz="1100" dirty="0"/>
          </a:p>
        </p:txBody>
      </p:sp>
      <p:grpSp>
        <p:nvGrpSpPr>
          <p:cNvPr id="36" name="Grupo 74"/>
          <p:cNvGrpSpPr>
            <a:grpSpLocks/>
          </p:cNvGrpSpPr>
          <p:nvPr/>
        </p:nvGrpSpPr>
        <p:grpSpPr bwMode="auto">
          <a:xfrm>
            <a:off x="5182467" y="4591819"/>
            <a:ext cx="773379" cy="551693"/>
            <a:chOff x="6105819" y="4407201"/>
            <a:chExt cx="1284720" cy="1173301"/>
          </a:xfrm>
        </p:grpSpPr>
        <p:sp>
          <p:nvSpPr>
            <p:cNvPr id="37" name="Retângulo de cantos arredondados 36"/>
            <p:cNvSpPr/>
            <p:nvPr/>
          </p:nvSpPr>
          <p:spPr bwMode="auto">
            <a:xfrm>
              <a:off x="6105819" y="4407201"/>
              <a:ext cx="1283112" cy="7200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smtClean="0">
                  <a:solidFill>
                    <a:schemeClr val="tx1"/>
                  </a:solidFill>
                </a:rPr>
                <a:t>SIAF</a:t>
              </a:r>
              <a:endParaRPr lang="pt-BR" sz="1000" dirty="0">
                <a:solidFill>
                  <a:schemeClr val="tx1"/>
                </a:solidFill>
              </a:endParaRPr>
            </a:p>
          </p:txBody>
        </p:sp>
        <p:pic>
          <p:nvPicPr>
            <p:cNvPr id="38" name="Picture 10" descr="http://t1.gstatic.com/images?q=tbn:ANd9GcTu1c12IqQFzphPPdI71wyJOcdccdshnAtCRgT15Bw5Y0u50EE&amp;t=1&amp;usg=__hLqQQ8NNMZBpUR2zK_xUEOKuoSs="/>
            <p:cNvPicPr>
              <a:picLocks noChangeAspect="1" noChangeArrowheads="1"/>
            </p:cNvPicPr>
            <p:nvPr/>
          </p:nvPicPr>
          <p:blipFill>
            <a:blip r:embed="rId8" cstate="print"/>
            <a:srcRect/>
            <a:stretch>
              <a:fillRect/>
            </a:stretch>
          </p:blipFill>
          <p:spPr bwMode="auto">
            <a:xfrm>
              <a:off x="6202219" y="5199864"/>
              <a:ext cx="571654" cy="380638"/>
            </a:xfrm>
            <a:prstGeom prst="rect">
              <a:avLst/>
            </a:prstGeom>
            <a:noFill/>
            <a:ln w="9525">
              <a:noFill/>
              <a:miter lim="800000"/>
              <a:headEnd/>
              <a:tailEnd/>
            </a:ln>
          </p:spPr>
        </p:pic>
        <p:pic>
          <p:nvPicPr>
            <p:cNvPr id="39" name="Picture 8" descr="http://t3.gstatic.com/images?q=tbn:ANd9GcS2r0vh5ix6Fgpd1ZsRnFsnR80NEAQ4bjQUtNbSfs7KJ010iTY&amp;t=1&amp;usg=__hUeP5RglGGX2m9cGUvgMFxyTdFU="/>
            <p:cNvPicPr>
              <a:picLocks noChangeAspect="1" noChangeArrowheads="1"/>
            </p:cNvPicPr>
            <p:nvPr/>
          </p:nvPicPr>
          <p:blipFill>
            <a:blip r:embed="rId9" cstate="print"/>
            <a:srcRect/>
            <a:stretch>
              <a:fillRect/>
            </a:stretch>
          </p:blipFill>
          <p:spPr bwMode="auto">
            <a:xfrm>
              <a:off x="6795575" y="5168187"/>
              <a:ext cx="594964" cy="412315"/>
            </a:xfrm>
            <a:prstGeom prst="rect">
              <a:avLst/>
            </a:prstGeom>
            <a:noFill/>
            <a:ln w="9525">
              <a:noFill/>
              <a:miter lim="800000"/>
              <a:headEnd/>
              <a:tailEnd/>
            </a:ln>
          </p:spPr>
        </p:pic>
      </p:grpSp>
      <p:grpSp>
        <p:nvGrpSpPr>
          <p:cNvPr id="40" name="Grupo 79"/>
          <p:cNvGrpSpPr>
            <a:grpSpLocks/>
          </p:cNvGrpSpPr>
          <p:nvPr/>
        </p:nvGrpSpPr>
        <p:grpSpPr bwMode="auto">
          <a:xfrm>
            <a:off x="3567037" y="4572016"/>
            <a:ext cx="602859" cy="591591"/>
            <a:chOff x="2285984" y="3429000"/>
            <a:chExt cx="857250" cy="928694"/>
          </a:xfrm>
          <a:solidFill>
            <a:schemeClr val="bg1"/>
          </a:solidFill>
        </p:grpSpPr>
        <p:sp>
          <p:nvSpPr>
            <p:cNvPr id="41" name="Retângulo de cantos arredondados 40"/>
            <p:cNvSpPr/>
            <p:nvPr/>
          </p:nvSpPr>
          <p:spPr bwMode="auto">
            <a:xfrm>
              <a:off x="2285984" y="3429000"/>
              <a:ext cx="857250" cy="57166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smtClean="0">
                  <a:solidFill>
                    <a:schemeClr val="tx1"/>
                  </a:solidFill>
                </a:rPr>
                <a:t>SCDP</a:t>
              </a:r>
              <a:endParaRPr lang="pt-BR" sz="1000" dirty="0">
                <a:solidFill>
                  <a:schemeClr val="tx1"/>
                </a:solidFill>
              </a:endParaRPr>
            </a:p>
          </p:txBody>
        </p:sp>
        <p:pic>
          <p:nvPicPr>
            <p:cNvPr id="42" name="Picture 10" descr="http://t1.gstatic.com/images?q=tbn:ANd9GcTu1c12IqQFzphPPdI71wyJOcdccdshnAtCRgT15Bw5Y0u50EE&amp;t=1&amp;usg=__hLqQQ8NNMZBpUR2zK_xUEOKuoSs="/>
            <p:cNvPicPr>
              <a:picLocks noChangeAspect="1" noChangeArrowheads="1"/>
            </p:cNvPicPr>
            <p:nvPr/>
          </p:nvPicPr>
          <p:blipFill>
            <a:blip r:embed="rId10" cstate="print"/>
            <a:srcRect/>
            <a:stretch>
              <a:fillRect/>
            </a:stretch>
          </p:blipFill>
          <p:spPr bwMode="auto">
            <a:xfrm>
              <a:off x="2357422" y="3929066"/>
              <a:ext cx="571500" cy="428628"/>
            </a:xfrm>
            <a:prstGeom prst="rect">
              <a:avLst/>
            </a:prstGeom>
            <a:grpFill/>
            <a:ln w="9525">
              <a:noFill/>
              <a:miter lim="800000"/>
              <a:headEnd/>
              <a:tailEnd/>
            </a:ln>
          </p:spPr>
        </p:pic>
      </p:grpSp>
      <p:grpSp>
        <p:nvGrpSpPr>
          <p:cNvPr id="47" name="Grupo 46"/>
          <p:cNvGrpSpPr/>
          <p:nvPr/>
        </p:nvGrpSpPr>
        <p:grpSpPr>
          <a:xfrm>
            <a:off x="2955450" y="4572010"/>
            <a:ext cx="571504" cy="650755"/>
            <a:chOff x="2928926" y="5072074"/>
            <a:chExt cx="571504" cy="785818"/>
          </a:xfrm>
        </p:grpSpPr>
        <p:sp>
          <p:nvSpPr>
            <p:cNvPr id="44" name="Retângulo de cantos arredondados 43"/>
            <p:cNvSpPr/>
            <p:nvPr/>
          </p:nvSpPr>
          <p:spPr bwMode="auto">
            <a:xfrm>
              <a:off x="2928926" y="5072074"/>
              <a:ext cx="571504" cy="4286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smtClean="0">
                  <a:solidFill>
                    <a:schemeClr val="tx1"/>
                  </a:solidFill>
                </a:rPr>
                <a:t>SIAPE</a:t>
              </a:r>
              <a:endParaRPr lang="pt-BR" sz="1000" dirty="0">
                <a:solidFill>
                  <a:schemeClr val="tx1"/>
                </a:solidFill>
              </a:endParaRPr>
            </a:p>
          </p:txBody>
        </p:sp>
        <p:pic>
          <p:nvPicPr>
            <p:cNvPr id="45" name="Picture 6" descr="http://t1.gstatic.com/images?q=tbn:ANd9GcQfWMDTDn1j_0DkM4Fs_OFTc4h1M_tGAFYvanqi58fcJ3kB17Q&amp;t=1&amp;usg=__paV_QJjkw0WZt9kBQ5Tta2qc0nI="/>
            <p:cNvPicPr>
              <a:picLocks noChangeAspect="1" noChangeArrowheads="1"/>
            </p:cNvPicPr>
            <p:nvPr/>
          </p:nvPicPr>
          <p:blipFill>
            <a:blip r:embed="rId11" cstate="print"/>
            <a:srcRect/>
            <a:stretch>
              <a:fillRect/>
            </a:stretch>
          </p:blipFill>
          <p:spPr bwMode="auto">
            <a:xfrm>
              <a:off x="2981531" y="5429268"/>
              <a:ext cx="512051" cy="428624"/>
            </a:xfrm>
            <a:prstGeom prst="rect">
              <a:avLst/>
            </a:prstGeom>
            <a:noFill/>
            <a:ln w="9525">
              <a:noFill/>
              <a:miter lim="800000"/>
              <a:headEnd/>
              <a:tailEnd/>
            </a:ln>
          </p:spPr>
        </p:pic>
      </p:grpSp>
      <p:grpSp>
        <p:nvGrpSpPr>
          <p:cNvPr id="48" name="Grupo 47"/>
          <p:cNvGrpSpPr/>
          <p:nvPr/>
        </p:nvGrpSpPr>
        <p:grpSpPr>
          <a:xfrm>
            <a:off x="4241334" y="4572008"/>
            <a:ext cx="866532" cy="658643"/>
            <a:chOff x="2857488" y="5062548"/>
            <a:chExt cx="1147075" cy="795344"/>
          </a:xfrm>
        </p:grpSpPr>
        <p:sp>
          <p:nvSpPr>
            <p:cNvPr id="49" name="Retângulo de cantos arredondados 48"/>
            <p:cNvSpPr/>
            <p:nvPr/>
          </p:nvSpPr>
          <p:spPr bwMode="auto">
            <a:xfrm>
              <a:off x="2857488" y="5062548"/>
              <a:ext cx="1147075" cy="4286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900" dirty="0" smtClean="0">
                  <a:solidFill>
                    <a:schemeClr val="tx1"/>
                  </a:solidFill>
                </a:rPr>
                <a:t>SIDOR</a:t>
              </a:r>
              <a:endParaRPr lang="pt-BR" sz="900" dirty="0">
                <a:solidFill>
                  <a:schemeClr val="tx1"/>
                </a:solidFill>
              </a:endParaRPr>
            </a:p>
          </p:txBody>
        </p:sp>
        <p:pic>
          <p:nvPicPr>
            <p:cNvPr id="50" name="Picture 6" descr="http://t1.gstatic.com/images?q=tbn:ANd9GcQfWMDTDn1j_0DkM4Fs_OFTc4h1M_tGAFYvanqi58fcJ3kB17Q&amp;t=1&amp;usg=__paV_QJjkw0WZt9kBQ5Tta2qc0nI="/>
            <p:cNvPicPr>
              <a:picLocks noChangeAspect="1" noChangeArrowheads="1"/>
            </p:cNvPicPr>
            <p:nvPr/>
          </p:nvPicPr>
          <p:blipFill>
            <a:blip r:embed="rId12" cstate="print"/>
            <a:srcRect/>
            <a:stretch>
              <a:fillRect/>
            </a:stretch>
          </p:blipFill>
          <p:spPr bwMode="auto">
            <a:xfrm>
              <a:off x="3208812" y="5429267"/>
              <a:ext cx="512050" cy="428625"/>
            </a:xfrm>
            <a:prstGeom prst="rect">
              <a:avLst/>
            </a:prstGeom>
            <a:noFill/>
            <a:ln w="9525">
              <a:noFill/>
              <a:miter lim="800000"/>
              <a:headEnd/>
              <a:tailEnd/>
            </a:ln>
          </p:spPr>
        </p:pic>
      </p:grpSp>
      <p:sp>
        <p:nvSpPr>
          <p:cNvPr id="57" name="Fluxograma: Disco magnético 56"/>
          <p:cNvSpPr/>
          <p:nvPr/>
        </p:nvSpPr>
        <p:spPr bwMode="auto">
          <a:xfrm>
            <a:off x="3955582" y="5548015"/>
            <a:ext cx="928694" cy="473273"/>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100" dirty="0" smtClean="0"/>
              <a:t>BD</a:t>
            </a:r>
            <a:endParaRPr lang="pt-BR" sz="1100" dirty="0"/>
          </a:p>
        </p:txBody>
      </p:sp>
      <p:sp>
        <p:nvSpPr>
          <p:cNvPr id="58" name="Fluxograma: Disco magnético 57"/>
          <p:cNvSpPr/>
          <p:nvPr/>
        </p:nvSpPr>
        <p:spPr bwMode="auto">
          <a:xfrm>
            <a:off x="5199412" y="5548015"/>
            <a:ext cx="756434" cy="473273"/>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100" dirty="0" smtClean="0"/>
              <a:t>BD</a:t>
            </a:r>
            <a:endParaRPr lang="pt-BR" sz="1100" dirty="0"/>
          </a:p>
        </p:txBody>
      </p:sp>
      <p:sp>
        <p:nvSpPr>
          <p:cNvPr id="59" name="CaixaDeTexto 58"/>
          <p:cNvSpPr txBox="1"/>
          <p:nvPr/>
        </p:nvSpPr>
        <p:spPr>
          <a:xfrm>
            <a:off x="904378" y="1857364"/>
            <a:ext cx="160477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BR" sz="2000" i="1" dirty="0" smtClean="0"/>
              <a:t>TIPOS DE SI</a:t>
            </a:r>
          </a:p>
        </p:txBody>
      </p:sp>
      <p:sp>
        <p:nvSpPr>
          <p:cNvPr id="63" name="Retângulo de cantos arredondados 62"/>
          <p:cNvSpPr/>
          <p:nvPr/>
        </p:nvSpPr>
        <p:spPr bwMode="auto">
          <a:xfrm>
            <a:off x="3526954" y="3643314"/>
            <a:ext cx="500066" cy="3549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pt-BR" sz="900" dirty="0" smtClean="0">
                <a:solidFill>
                  <a:schemeClr val="tx1"/>
                </a:solidFill>
              </a:rPr>
              <a:t>Estado</a:t>
            </a:r>
            <a:endParaRPr lang="pt-BR" sz="900" dirty="0">
              <a:solidFill>
                <a:schemeClr val="tx1"/>
              </a:solidFill>
            </a:endParaRPr>
          </a:p>
        </p:txBody>
      </p:sp>
      <p:sp>
        <p:nvSpPr>
          <p:cNvPr id="64" name="Retângulo de cantos arredondados 63"/>
          <p:cNvSpPr/>
          <p:nvPr/>
        </p:nvSpPr>
        <p:spPr bwMode="auto">
          <a:xfrm>
            <a:off x="4098458" y="3643314"/>
            <a:ext cx="642942" cy="3549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pt-BR" sz="900" dirty="0" smtClean="0">
                <a:solidFill>
                  <a:schemeClr val="tx1"/>
                </a:solidFill>
              </a:rPr>
              <a:t>Secretaria</a:t>
            </a:r>
            <a:endParaRPr lang="pt-BR" sz="900" dirty="0">
              <a:solidFill>
                <a:schemeClr val="tx1"/>
              </a:solidFill>
            </a:endParaRPr>
          </a:p>
        </p:txBody>
      </p:sp>
      <p:sp>
        <p:nvSpPr>
          <p:cNvPr id="65" name="Retângulo de cantos arredondados 64"/>
          <p:cNvSpPr/>
          <p:nvPr/>
        </p:nvSpPr>
        <p:spPr bwMode="auto">
          <a:xfrm>
            <a:off x="4884276" y="3643314"/>
            <a:ext cx="571504" cy="3549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pt-BR" sz="900" dirty="0" smtClean="0">
                <a:solidFill>
                  <a:schemeClr val="tx1"/>
                </a:solidFill>
              </a:rPr>
              <a:t>Programa</a:t>
            </a:r>
            <a:endParaRPr lang="pt-BR" sz="900" dirty="0">
              <a:solidFill>
                <a:schemeClr val="tx1"/>
              </a:solidFill>
            </a:endParaRPr>
          </a:p>
        </p:txBody>
      </p:sp>
      <p:sp>
        <p:nvSpPr>
          <p:cNvPr id="66" name="Retângulo de cantos arredondados 65"/>
          <p:cNvSpPr/>
          <p:nvPr/>
        </p:nvSpPr>
        <p:spPr bwMode="auto">
          <a:xfrm>
            <a:off x="4169896" y="2214554"/>
            <a:ext cx="500066" cy="3549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pt-BR" sz="900" dirty="0" smtClean="0">
                <a:solidFill>
                  <a:schemeClr val="tx1"/>
                </a:solidFill>
              </a:rPr>
              <a:t>Política</a:t>
            </a:r>
            <a:endParaRPr lang="pt-BR" sz="900" dirty="0">
              <a:solidFill>
                <a:schemeClr val="tx1"/>
              </a:solidFill>
            </a:endParaRPr>
          </a:p>
        </p:txBody>
      </p:sp>
      <p:sp>
        <p:nvSpPr>
          <p:cNvPr id="67" name="Retângulo de cantos arredondados 66"/>
          <p:cNvSpPr/>
          <p:nvPr/>
        </p:nvSpPr>
        <p:spPr bwMode="auto">
          <a:xfrm>
            <a:off x="4098458" y="2714620"/>
            <a:ext cx="642942" cy="3549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pt-BR" sz="900" dirty="0" smtClean="0">
                <a:solidFill>
                  <a:schemeClr val="tx1"/>
                </a:solidFill>
              </a:rPr>
              <a:t>Ministério</a:t>
            </a:r>
            <a:endParaRPr lang="pt-BR" sz="9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588552" y="1340768"/>
            <a:ext cx="8231920" cy="4680520"/>
          </a:xfrm>
          <a:prstGeom prst="rect">
            <a:avLst/>
          </a:prstGeom>
          <a:ln>
            <a:noFill/>
          </a:ln>
        </p:spPr>
        <p:txBody>
          <a:bodyPr/>
          <a:lstStyle/>
          <a:p>
            <a:pPr marL="176213" indent="-176213" algn="just">
              <a:spcBef>
                <a:spcPts val="600"/>
              </a:spcBef>
              <a:spcAft>
                <a:spcPts val="600"/>
              </a:spcAft>
            </a:pPr>
            <a:r>
              <a:rPr lang="pt-BR" sz="2400" b="1" dirty="0" smtClean="0"/>
              <a:t>Gestão Integrada</a:t>
            </a:r>
          </a:p>
          <a:p>
            <a:pPr marL="176213" indent="-176213" algn="just">
              <a:spcBef>
                <a:spcPts val="600"/>
              </a:spcBef>
              <a:spcAft>
                <a:spcPts val="600"/>
              </a:spcAft>
            </a:pPr>
            <a:r>
              <a:rPr lang="pt-BR" sz="1700" dirty="0" smtClean="0"/>
              <a:t>Na gestão por função, as demandas e informações são consideradas e tratados dentro de suas especialidades,  entendidas e delimitadas dentro de suas respectivas áreas. </a:t>
            </a:r>
          </a:p>
          <a:p>
            <a:pPr marL="176213" indent="-176213" algn="just">
              <a:spcBef>
                <a:spcPts val="600"/>
              </a:spcBef>
              <a:spcAft>
                <a:spcPts val="600"/>
              </a:spcAft>
            </a:pPr>
            <a:r>
              <a:rPr lang="pt-BR" sz="1700" dirty="0" smtClean="0"/>
              <a:t>cada área entende, trata e gerencia apenas atividades que lhe são inerentes</a:t>
            </a:r>
          </a:p>
          <a:p>
            <a:pPr marL="176213" indent="-176213" algn="just">
              <a:spcBef>
                <a:spcPts val="600"/>
              </a:spcBef>
              <a:spcAft>
                <a:spcPts val="600"/>
              </a:spcAft>
            </a:pPr>
            <a:r>
              <a:rPr lang="pt-BR" sz="1700" dirty="0" smtClean="0"/>
              <a:t>as decisões acontecem verticalmente, havendo uma centralização de poder </a:t>
            </a:r>
          </a:p>
          <a:p>
            <a:pPr marL="176213" indent="-176213" algn="just">
              <a:spcBef>
                <a:spcPts val="600"/>
              </a:spcBef>
              <a:spcAft>
                <a:spcPts val="600"/>
              </a:spcAft>
            </a:pPr>
            <a:r>
              <a:rPr lang="pt-BR" sz="1700" dirty="0" smtClean="0"/>
              <a:t>Os liderados recebem orientações de seus respectivos supervisores. E apenas estes possuem autoridade para tomar as decisões relacionadas às atividades e ao fluxo do processo</a:t>
            </a:r>
          </a:p>
          <a:p>
            <a:pPr marL="176213" indent="-176213" algn="just">
              <a:spcBef>
                <a:spcPts val="600"/>
              </a:spcBef>
              <a:spcAft>
                <a:spcPts val="600"/>
              </a:spcAft>
            </a:pPr>
            <a:r>
              <a:rPr lang="pt-BR" sz="1700" dirty="0" smtClean="0"/>
              <a:t>A gestão por função acaba levando à formação de algumas “pessoas fortes” nas áreas, com a retenção de conhecimentos importantes para o processo. </a:t>
            </a:r>
          </a:p>
          <a:p>
            <a:pPr marL="176213" indent="-176213" algn="just">
              <a:spcBef>
                <a:spcPts val="600"/>
              </a:spcBef>
              <a:spcAft>
                <a:spcPts val="600"/>
              </a:spcAft>
            </a:pPr>
            <a:r>
              <a:rPr lang="pt-BR" sz="1700" b="1" dirty="0" smtClean="0"/>
              <a:t>Geralmente quando a gente tem alguma coisa para gerenciar ou resolver ou para fazer ou para estabelecer uma relação com a administração pública, esta necessidade, ela envolve várias pessoas, processos, setores e informações</a:t>
            </a:r>
          </a:p>
          <a:p>
            <a:pPr marL="176213" indent="-176213" algn="just">
              <a:spcBef>
                <a:spcPts val="600"/>
              </a:spcBef>
              <a:spcAft>
                <a:spcPts val="600"/>
              </a:spcAft>
            </a:pPr>
            <a:r>
              <a:rPr lang="pt-BR" sz="1700" b="1" dirty="0" smtClean="0"/>
              <a:t>Área da saúde: hospitais lotados, gastos excessivos.... Saúde, previdência, educação, transporte, justiça,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676592" y="1412776"/>
            <a:ext cx="7783840" cy="4165686"/>
          </a:xfrm>
          <a:prstGeom prst="rect">
            <a:avLst/>
          </a:prstGeom>
          <a:ln>
            <a:noFill/>
          </a:ln>
        </p:spPr>
        <p:txBody>
          <a:bodyPr/>
          <a:lstStyle/>
          <a:p>
            <a:pPr algn="just"/>
            <a:r>
              <a:rPr lang="pt-BR" sz="2000" b="1" dirty="0" smtClean="0">
                <a:latin typeface="Arial" pitchFamily="34" charset="0"/>
                <a:cs typeface="Arial" pitchFamily="34" charset="0"/>
              </a:rPr>
              <a:t>Gestão por Processo</a:t>
            </a:r>
          </a:p>
          <a:p>
            <a:pPr algn="just">
              <a:spcBef>
                <a:spcPts val="1200"/>
              </a:spcBef>
              <a:spcAft>
                <a:spcPts val="1200"/>
              </a:spcAft>
            </a:pPr>
            <a:r>
              <a:rPr lang="pt-BR" sz="1800" dirty="0" smtClean="0">
                <a:latin typeface="Arial" pitchFamily="34" charset="0"/>
                <a:cs typeface="Arial" pitchFamily="34" charset="0"/>
              </a:rPr>
              <a:t>Não se trabalha com funções isoladas, trabalha-se como processo, gerenciado de maneira integrada, envolvendo diversas funções de diversas áreas como um processo único, que é visualizado por todos os envolvidos “de ponta a ponta”.</a:t>
            </a:r>
          </a:p>
          <a:p>
            <a:pPr algn="just">
              <a:spcBef>
                <a:spcPts val="1200"/>
              </a:spcBef>
              <a:spcAft>
                <a:spcPts val="1200"/>
              </a:spcAft>
            </a:pPr>
            <a:r>
              <a:rPr lang="pt-BR" sz="1800" dirty="0" smtClean="0">
                <a:latin typeface="Arial" pitchFamily="34" charset="0"/>
                <a:cs typeface="Arial" pitchFamily="34" charset="0"/>
              </a:rPr>
              <a:t>Trabalho com um conjunto de informações oriundas de diversas áreas, de forma integrada, descentralizada, em linha – horizontal de poder, etc...</a:t>
            </a:r>
          </a:p>
          <a:p>
            <a:pPr algn="just">
              <a:spcBef>
                <a:spcPts val="1200"/>
              </a:spcBef>
              <a:spcAft>
                <a:spcPts val="1200"/>
              </a:spcAft>
            </a:pPr>
            <a:r>
              <a:rPr lang="pt-BR" sz="1800" dirty="0" smtClean="0">
                <a:latin typeface="Arial" pitchFamily="34" charset="0"/>
                <a:cs typeface="Arial" pitchFamily="34" charset="0"/>
              </a:rPr>
              <a:t>utiliza TI como ferramenta auxiliar para chegar aos objetivos de </a:t>
            </a:r>
            <a:r>
              <a:rPr lang="pt-BR" sz="1800" i="1" dirty="0" smtClean="0">
                <a:latin typeface="Arial" pitchFamily="34" charset="0"/>
                <a:cs typeface="Arial" pitchFamily="34" charset="0"/>
              </a:rPr>
              <a:t>performance e promover a entrega da proposição de valor ao cliente final.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467544" y="1556792"/>
            <a:ext cx="8208912" cy="3486128"/>
          </a:xfrm>
          <a:prstGeom prst="rect">
            <a:avLst/>
          </a:prstGeom>
          <a:ln>
            <a:noFill/>
          </a:ln>
        </p:spPr>
        <p:txBody>
          <a:bodyPr/>
          <a:lstStyle/>
          <a:p>
            <a:pPr lvl="0" algn="just"/>
            <a:r>
              <a:rPr lang="pt-BR" sz="2000" dirty="0" smtClean="0"/>
              <a:t>Conceitos contemporâneos de estrutura organizacional, os métodos de gestão, os conceitos fundamentais de sistemas e suas diversas classificações.</a:t>
            </a:r>
          </a:p>
          <a:p>
            <a:pPr lvl="0" algn="just"/>
            <a:endParaRPr lang="pt-BR" sz="2000" dirty="0" smtClean="0"/>
          </a:p>
          <a:p>
            <a:pPr lvl="0" algn="just"/>
            <a:r>
              <a:rPr lang="pt-BR" sz="2000" dirty="0" smtClean="0"/>
              <a:t> Estabelecemos relações entre Sistemas de Informação não computadorizados, sistemas computadorizados e respectivos modelos de gestão.</a:t>
            </a:r>
          </a:p>
          <a:p>
            <a:pPr lvl="0" algn="just"/>
            <a:endParaRPr lang="pt-BR" sz="2000" dirty="0" smtClean="0"/>
          </a:p>
          <a:p>
            <a:pPr lvl="0" algn="just"/>
            <a:r>
              <a:rPr lang="pt-BR" sz="2000" dirty="0" smtClean="0"/>
              <a:t>Complemente seus estudos com a apostila, estudos de caso e a revisão de conceitos discutidos nas disciplinas </a:t>
            </a:r>
            <a:r>
              <a:rPr lang="pt-BR" sz="2000" i="1" dirty="0" smtClean="0"/>
              <a:t>Teorias da Administração I e II. </a:t>
            </a:r>
            <a:endParaRPr lang="pt-BR" sz="2000" dirty="0" smtClean="0"/>
          </a:p>
          <a:p>
            <a:pPr algn="just"/>
            <a:endParaRPr lang="pt-B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611560" y="2348880"/>
            <a:ext cx="7848872" cy="2736304"/>
          </a:xfrm>
          <a:prstGeom prst="rect">
            <a:avLst/>
          </a:prstGeom>
          <a:ln>
            <a:noFill/>
          </a:ln>
        </p:spPr>
        <p:txBody>
          <a:bodyPr/>
          <a:lstStyle/>
          <a:p>
            <a:pPr>
              <a:spcBef>
                <a:spcPts val="1800"/>
              </a:spcBef>
            </a:pPr>
            <a:r>
              <a:rPr lang="pt-BR" sz="2000" i="1" dirty="0" smtClean="0"/>
              <a:t> Nesta Unidade, vamos conhecer os principais sistemas de gestão integrada; elencar suas características funcionais e tecnológicas; </a:t>
            </a:r>
          </a:p>
          <a:p>
            <a:pPr>
              <a:spcBef>
                <a:spcPts val="1800"/>
              </a:spcBef>
            </a:pPr>
            <a:r>
              <a:rPr lang="pt-BR" sz="2000" i="1" dirty="0" smtClean="0"/>
              <a:t>além de adquirir outros conhecimentos importantes para a área de Administração Pública.</a:t>
            </a:r>
          </a:p>
          <a:p>
            <a:pPr>
              <a:spcBef>
                <a:spcPts val="1800"/>
              </a:spcBef>
            </a:pPr>
            <a:r>
              <a:rPr lang="pt-BR" sz="2000" i="1" dirty="0" smtClean="0"/>
              <a:t>Dentre estes sistemas de gestão integrada vamos abordar:</a:t>
            </a:r>
          </a:p>
          <a:p>
            <a:pPr>
              <a:spcBef>
                <a:spcPts val="1800"/>
              </a:spcBef>
            </a:pPr>
            <a:r>
              <a:rPr lang="pt-BR" sz="2000" i="1" dirty="0" smtClean="0"/>
              <a:t>SCM – CRM – ERP  - </a:t>
            </a:r>
            <a:r>
              <a:rPr lang="pt-BR" sz="2000" i="1" dirty="0" err="1" smtClean="0"/>
              <a:t>eBusiness</a:t>
            </a:r>
            <a:r>
              <a:rPr lang="pt-BR" sz="2000" i="1" dirty="0" smtClean="0"/>
              <a:t> – </a:t>
            </a:r>
            <a:r>
              <a:rPr lang="pt-BR" sz="2000" i="1" dirty="0" err="1" smtClean="0"/>
              <a:t>eCommerce</a:t>
            </a:r>
            <a:r>
              <a:rPr lang="pt-BR" sz="2000" i="1" dirty="0" smtClean="0"/>
              <a:t> – </a:t>
            </a:r>
            <a:r>
              <a:rPr lang="pt-BR" sz="2000" i="1" dirty="0" err="1" smtClean="0"/>
              <a:t>eGov</a:t>
            </a:r>
            <a:r>
              <a:rPr lang="pt-BR" sz="2000" i="1" dirty="0" smtClean="0"/>
              <a:t> - BI</a:t>
            </a:r>
            <a:endParaRPr lang="pt-BR" sz="2000" dirty="0"/>
          </a:p>
        </p:txBody>
      </p:sp>
      <p:sp>
        <p:nvSpPr>
          <p:cNvPr id="2" name="CaixaDeTexto 1"/>
          <p:cNvSpPr txBox="1"/>
          <p:nvPr/>
        </p:nvSpPr>
        <p:spPr>
          <a:xfrm>
            <a:off x="755576" y="1691516"/>
            <a:ext cx="7848872" cy="400110"/>
          </a:xfrm>
          <a:prstGeom prst="rect">
            <a:avLst/>
          </a:prstGeom>
          <a:noFill/>
          <a:ln>
            <a:noFill/>
          </a:ln>
        </p:spPr>
        <p:txBody>
          <a:bodyPr wrap="square" rtlCol="0">
            <a:spAutoFit/>
          </a:bodyPr>
          <a:lstStyle/>
          <a:p>
            <a:r>
              <a:rPr lang="pt-BR" sz="2000" b="1" dirty="0"/>
              <a:t>Unidade 2 – Tecnologias de Sistemas de </a:t>
            </a:r>
            <a:r>
              <a:rPr lang="pt-BR" sz="2000" b="1" dirty="0" smtClean="0"/>
              <a:t>Informação</a:t>
            </a:r>
            <a:endParaRPr lang="pt-B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67544" y="1772816"/>
            <a:ext cx="8136904" cy="4572032"/>
          </a:xfrm>
          <a:prstGeom prst="rect">
            <a:avLst/>
          </a:prstGeom>
          <a:ln>
            <a:noFill/>
          </a:ln>
        </p:spPr>
        <p:txBody>
          <a:bodyPr/>
          <a:lstStyle/>
          <a:p>
            <a:pPr marL="176213" indent="-176213" algn="just">
              <a:spcBef>
                <a:spcPts val="600"/>
              </a:spcBef>
              <a:spcAft>
                <a:spcPts val="600"/>
              </a:spcAft>
            </a:pPr>
            <a:r>
              <a:rPr lang="pt-BR" sz="1700" dirty="0" smtClean="0">
                <a:latin typeface="Arial" pitchFamily="34" charset="0"/>
                <a:cs typeface="Arial" pitchFamily="34" charset="0"/>
              </a:rPr>
              <a:t>Tradução literal: "Planejamento dos Recursos da Empresa”. Chamados no Brasil de Sistemas Integrados de Gestão Empresarial</a:t>
            </a:r>
          </a:p>
          <a:p>
            <a:pPr marL="176213" indent="-176213" algn="just">
              <a:spcBef>
                <a:spcPts val="600"/>
              </a:spcBef>
              <a:spcAft>
                <a:spcPts val="600"/>
              </a:spcAft>
            </a:pPr>
            <a:r>
              <a:rPr lang="pt-BR" sz="1700" dirty="0" smtClean="0">
                <a:latin typeface="Arial" pitchFamily="34" charset="0"/>
                <a:cs typeface="Arial" pitchFamily="34" charset="0"/>
              </a:rPr>
              <a:t>É uma categoria de SI que visa integrar e padronizar os processos internos às relações externas da organização, envolvendo transações com fornecedores, com parceiros e com clientes. </a:t>
            </a:r>
          </a:p>
          <a:p>
            <a:pPr marL="176213" indent="-176213" algn="just">
              <a:spcBef>
                <a:spcPts val="1200"/>
              </a:spcBef>
              <a:spcAft>
                <a:spcPts val="600"/>
              </a:spcAft>
            </a:pPr>
            <a:r>
              <a:rPr lang="pt-BR" sz="1700" dirty="0" smtClean="0">
                <a:latin typeface="Arial" pitchFamily="34" charset="0"/>
                <a:cs typeface="Arial" pitchFamily="34" charset="0"/>
              </a:rPr>
              <a:t>Sistema integrado, com banco de dados único, consolidando todas as operações da empresa em um único ambiente computacional, </a:t>
            </a:r>
          </a:p>
          <a:p>
            <a:pPr marL="176213" indent="-176213" algn="just">
              <a:spcBef>
                <a:spcPts val="600"/>
              </a:spcBef>
              <a:spcAft>
                <a:spcPts val="600"/>
              </a:spcAft>
            </a:pPr>
            <a:r>
              <a:rPr lang="pt-BR" sz="1700" dirty="0" smtClean="0">
                <a:latin typeface="Arial" pitchFamily="34" charset="0"/>
                <a:cs typeface="Arial" pitchFamily="34" charset="0"/>
              </a:rPr>
              <a:t>Controla e fornece suporte a todos os processos operacionais, produtivos, administrativos e comerciais da empresa</a:t>
            </a:r>
          </a:p>
          <a:p>
            <a:pPr marL="176213" indent="-176213" algn="just">
              <a:spcBef>
                <a:spcPts val="600"/>
              </a:spcBef>
              <a:spcAft>
                <a:spcPts val="600"/>
              </a:spcAft>
            </a:pPr>
            <a:r>
              <a:rPr lang="pt-BR" sz="1700" dirty="0" smtClean="0">
                <a:latin typeface="Arial" pitchFamily="34" charset="0"/>
                <a:cs typeface="Arial" pitchFamily="34" charset="0"/>
              </a:rPr>
              <a:t>Todas as transações realizadas pela empresa devem ser registradas para que as consultas extraídas do sistema possam refletir o máximo possível a realidade. </a:t>
            </a:r>
          </a:p>
          <a:p>
            <a:pPr marL="176213" indent="-176213" algn="just">
              <a:spcBef>
                <a:spcPts val="600"/>
              </a:spcBef>
              <a:spcAft>
                <a:spcPts val="600"/>
              </a:spcAft>
            </a:pPr>
            <a:r>
              <a:rPr lang="pt-BR" sz="1700" dirty="0" smtClean="0">
                <a:latin typeface="Arial" pitchFamily="34" charset="0"/>
                <a:cs typeface="Arial" pitchFamily="34" charset="0"/>
              </a:rPr>
              <a:t>Em tempo real, fornece rastreamento e visibilidade global da informação de qualquer parte da empresa</a:t>
            </a:r>
          </a:p>
        </p:txBody>
      </p:sp>
      <p:sp>
        <p:nvSpPr>
          <p:cNvPr id="6" name="CaixaDeTexto 5"/>
          <p:cNvSpPr txBox="1"/>
          <p:nvPr/>
        </p:nvSpPr>
        <p:spPr>
          <a:xfrm>
            <a:off x="683568" y="1340768"/>
            <a:ext cx="4320480" cy="400110"/>
          </a:xfrm>
          <a:prstGeom prst="rect">
            <a:avLst/>
          </a:prstGeom>
          <a:noFill/>
          <a:ln>
            <a:noFill/>
          </a:ln>
        </p:spPr>
        <p:txBody>
          <a:bodyPr wrap="square" rtlCol="0">
            <a:spAutoFit/>
          </a:bodyPr>
          <a:lstStyle/>
          <a:p>
            <a:r>
              <a:rPr lang="pt-BR" sz="2000" b="1" dirty="0" smtClean="0"/>
              <a:t>ERP</a:t>
            </a:r>
            <a:endParaRPr lang="pt-BR"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18120" y="1412776"/>
            <a:ext cx="8102352" cy="360040"/>
          </a:xfrm>
          <a:prstGeom prst="rect">
            <a:avLst/>
          </a:prstGeom>
          <a:ln>
            <a:noFill/>
          </a:ln>
        </p:spPr>
        <p:txBody>
          <a:bodyPr anchor="ctr"/>
          <a:lstStyle/>
          <a:p>
            <a:pPr algn="l"/>
            <a:r>
              <a:rPr lang="pt-BR" sz="2000" b="1" dirty="0" smtClean="0">
                <a:latin typeface="Arial" pitchFamily="34" charset="0"/>
                <a:cs typeface="Arial" pitchFamily="34" charset="0"/>
              </a:rPr>
              <a:t>Sistemas ERP - Evolução </a:t>
            </a:r>
            <a:endParaRPr lang="pt-BR" sz="2000" b="1" dirty="0">
              <a:latin typeface="Arial" pitchFamily="34" charset="0"/>
              <a:cs typeface="Arial" pitchFamily="34" charset="0"/>
            </a:endParaRPr>
          </a:p>
        </p:txBody>
      </p:sp>
      <p:sp>
        <p:nvSpPr>
          <p:cNvPr id="3" name="Espaço Reservado para Conteúdo 2"/>
          <p:cNvSpPr>
            <a:spLocks noGrp="1"/>
          </p:cNvSpPr>
          <p:nvPr>
            <p:ph sz="half" idx="4294967295"/>
          </p:nvPr>
        </p:nvSpPr>
        <p:spPr>
          <a:xfrm>
            <a:off x="428596" y="1768172"/>
            <a:ext cx="3810000" cy="4541148"/>
          </a:xfrm>
          <a:prstGeom prst="rect">
            <a:avLst/>
          </a:prstGeom>
          <a:ln>
            <a:noFill/>
          </a:ln>
        </p:spPr>
        <p:txBody>
          <a:bodyPr/>
          <a:lstStyle/>
          <a:p>
            <a:pPr marL="288000"/>
            <a:r>
              <a:rPr lang="pt-BR" sz="1600" dirty="0" smtClean="0"/>
              <a:t>Surgiram a partir da evolução dos sistemas:</a:t>
            </a:r>
          </a:p>
          <a:p>
            <a:pPr marL="288000">
              <a:buFont typeface="Wingdings" pitchFamily="2" charset="2"/>
              <a:buChar char="Ø"/>
            </a:pPr>
            <a:r>
              <a:rPr lang="pt-BR" sz="1400" i="1" dirty="0" smtClean="0">
                <a:solidFill>
                  <a:srgbClr val="003399"/>
                </a:solidFill>
              </a:rPr>
              <a:t>MRP: Planejamento das Necessidades de Materiais</a:t>
            </a:r>
          </a:p>
          <a:p>
            <a:pPr marL="288000">
              <a:buFont typeface="Wingdings" pitchFamily="2" charset="2"/>
              <a:buChar char="Ø"/>
            </a:pPr>
            <a:r>
              <a:rPr lang="pt-BR" sz="1400" i="1" dirty="0" smtClean="0">
                <a:solidFill>
                  <a:srgbClr val="003399"/>
                </a:solidFill>
              </a:rPr>
              <a:t>MRP II: Planejamento dos Recursos de Manufatura. </a:t>
            </a:r>
          </a:p>
          <a:p>
            <a:pPr marL="288000">
              <a:spcBef>
                <a:spcPts val="1200"/>
              </a:spcBef>
            </a:pPr>
            <a:r>
              <a:rPr lang="pt-BR" sz="1600" dirty="0" smtClean="0"/>
              <a:t>Ao módulo básico de cálculo de necessidades de materiais do MRP, foram agregados novos módulos:</a:t>
            </a:r>
          </a:p>
          <a:p>
            <a:pPr marL="288000">
              <a:spcBef>
                <a:spcPts val="600"/>
              </a:spcBef>
              <a:buFont typeface="Wingdings" pitchFamily="2" charset="2"/>
              <a:buChar char="Ø"/>
            </a:pPr>
            <a:r>
              <a:rPr lang="pt-BR" sz="1600" dirty="0" smtClean="0"/>
              <a:t>programação-mestre da produção</a:t>
            </a:r>
          </a:p>
          <a:p>
            <a:pPr marL="288000">
              <a:spcBef>
                <a:spcPts val="600"/>
              </a:spcBef>
              <a:buFont typeface="Wingdings" pitchFamily="2" charset="2"/>
              <a:buChar char="Ø"/>
            </a:pPr>
            <a:r>
              <a:rPr lang="pt-BR" sz="1600" dirty="0" smtClean="0"/>
              <a:t>controle do chão de fábrica</a:t>
            </a:r>
          </a:p>
          <a:p>
            <a:pPr marL="288000">
              <a:spcBef>
                <a:spcPts val="600"/>
              </a:spcBef>
              <a:buFont typeface="Wingdings" pitchFamily="2" charset="2"/>
              <a:buChar char="Ø"/>
            </a:pPr>
            <a:r>
              <a:rPr lang="pt-BR" sz="1600" dirty="0" smtClean="0"/>
              <a:t>controle de compras</a:t>
            </a:r>
          </a:p>
          <a:p>
            <a:pPr marL="288000">
              <a:spcBef>
                <a:spcPts val="600"/>
              </a:spcBef>
              <a:buFont typeface="Wingdings" pitchFamily="2" charset="2"/>
              <a:buChar char="Ø"/>
            </a:pPr>
            <a:r>
              <a:rPr lang="pt-BR" sz="1600" dirty="0" smtClean="0"/>
              <a:t>planejamento de operações e vendas</a:t>
            </a:r>
          </a:p>
          <a:p>
            <a:pPr marL="363538" lvl="1" indent="-187325">
              <a:buFont typeface="Wingdings" pitchFamily="2" charset="2"/>
              <a:buChar char="ü"/>
            </a:pPr>
            <a:r>
              <a:rPr lang="pt-BR" sz="1400" dirty="0" smtClean="0">
                <a:solidFill>
                  <a:srgbClr val="003399"/>
                </a:solidFill>
              </a:rPr>
              <a:t>dando origem ao MRP II, que passou a atender às necessidades de informação para a tomada de decisão gerencial sobre todos os recursos de manufatura. </a:t>
            </a:r>
          </a:p>
        </p:txBody>
      </p:sp>
      <p:sp>
        <p:nvSpPr>
          <p:cNvPr id="4" name="Espaço Reservado para Conteúdo 3"/>
          <p:cNvSpPr>
            <a:spLocks noGrp="1"/>
          </p:cNvSpPr>
          <p:nvPr>
            <p:ph sz="half" idx="4294967295"/>
          </p:nvPr>
        </p:nvSpPr>
        <p:spPr>
          <a:xfrm>
            <a:off x="4716016" y="1772816"/>
            <a:ext cx="4238628" cy="4536504"/>
          </a:xfrm>
          <a:prstGeom prst="rect">
            <a:avLst/>
          </a:prstGeom>
          <a:ln>
            <a:noFill/>
          </a:ln>
        </p:spPr>
        <p:txBody>
          <a:bodyPr/>
          <a:lstStyle/>
          <a:p>
            <a:pPr>
              <a:spcBef>
                <a:spcPts val="600"/>
              </a:spcBef>
            </a:pPr>
            <a:r>
              <a:rPr lang="pt-BR" sz="1600" dirty="0" smtClean="0"/>
              <a:t>Na seqüência, novos módulos foram agregados ao MRP II, como por exemplo:</a:t>
            </a:r>
          </a:p>
          <a:p>
            <a:pPr>
              <a:spcBef>
                <a:spcPts val="600"/>
              </a:spcBef>
              <a:buFont typeface="Wingdings" pitchFamily="2" charset="2"/>
              <a:buChar char="Ø"/>
            </a:pPr>
            <a:r>
              <a:rPr lang="pt-BR" sz="1600" dirty="0" smtClean="0"/>
              <a:t>Gerenciamento dos Recursos Humanos</a:t>
            </a:r>
          </a:p>
          <a:p>
            <a:pPr>
              <a:spcBef>
                <a:spcPts val="600"/>
              </a:spcBef>
              <a:buFont typeface="Wingdings" pitchFamily="2" charset="2"/>
              <a:buChar char="Ø"/>
            </a:pPr>
            <a:r>
              <a:rPr lang="pt-BR" sz="1600" dirty="0" smtClean="0"/>
              <a:t>Vendas e Distribuição</a:t>
            </a:r>
          </a:p>
          <a:p>
            <a:pPr>
              <a:spcBef>
                <a:spcPts val="600"/>
              </a:spcBef>
              <a:buFont typeface="Wingdings" pitchFamily="2" charset="2"/>
              <a:buChar char="Ø"/>
            </a:pPr>
            <a:r>
              <a:rPr lang="pt-BR" sz="1600" dirty="0" smtClean="0"/>
              <a:t>Finanças e Controladoria</a:t>
            </a:r>
          </a:p>
          <a:p>
            <a:pPr marL="363538" lvl="1" indent="-98425">
              <a:spcBef>
                <a:spcPts val="600"/>
              </a:spcBef>
              <a:buFont typeface="Wingdings" pitchFamily="2" charset="2"/>
              <a:buChar char="ü"/>
            </a:pPr>
            <a:r>
              <a:rPr lang="pt-BR" sz="1400" dirty="0" smtClean="0">
                <a:solidFill>
                  <a:srgbClr val="003399"/>
                </a:solidFill>
              </a:rPr>
              <a:t>Está além dos limites da manufatura, envolve toda a empresa, caracterizando um Sistema ERP </a:t>
            </a:r>
          </a:p>
        </p:txBody>
      </p:sp>
      <p:pic>
        <p:nvPicPr>
          <p:cNvPr id="468998" name="Picture 6" descr="http://go2.wordpress.com/?id=725X1342&amp;site=erickfigueiredo.wordpress.com&amp;url=http%3A%2F%2Ferickfigueiredo.files.wordpress.com%2F2010%2F01%2Ferp-image.jpg&amp;sref=http%3A%2F%2Ferickfigueiredo.wordpress.com%2F2010%2F01%2Fpage%2F2%2F"/>
          <p:cNvPicPr>
            <a:picLocks noChangeAspect="1" noChangeArrowheads="1"/>
          </p:cNvPicPr>
          <p:nvPr/>
        </p:nvPicPr>
        <p:blipFill>
          <a:blip r:embed="rId2"/>
          <a:srcRect/>
          <a:stretch>
            <a:fillRect/>
          </a:stretch>
        </p:blipFill>
        <p:spPr bwMode="auto">
          <a:xfrm>
            <a:off x="4929190" y="3789040"/>
            <a:ext cx="3870318" cy="235745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57224" y="2255961"/>
            <a:ext cx="7858180" cy="3693319"/>
          </a:xfrm>
          <a:prstGeom prst="rect">
            <a:avLst/>
          </a:prstGeom>
          <a:noFill/>
          <a:ln>
            <a:noFill/>
          </a:ln>
        </p:spPr>
        <p:txBody>
          <a:bodyPr wrap="square" rtlCol="0">
            <a:spAutoFit/>
          </a:bodyPr>
          <a:lstStyle/>
          <a:p>
            <a:pPr lvl="0">
              <a:buFont typeface="Arial" pitchFamily="34" charset="0"/>
              <a:buChar char="•"/>
            </a:pPr>
            <a:r>
              <a:rPr lang="pt-BR" dirty="0" smtClean="0"/>
              <a:t> Descrever as principais tecnologias de Sistemas Integrados de Informação; apresentar, além das suas características técnicas, as suas funções nas organizações; e introduzir o conceito de governo eletrônico.</a:t>
            </a:r>
          </a:p>
          <a:p>
            <a:pPr lvl="0">
              <a:buFont typeface="Arial" pitchFamily="34" charset="0"/>
              <a:buChar char="•"/>
            </a:pPr>
            <a:endParaRPr lang="pt-BR" dirty="0" smtClean="0"/>
          </a:p>
          <a:p>
            <a:pPr lvl="0">
              <a:buFont typeface="Arial" pitchFamily="34" charset="0"/>
              <a:buChar char="•"/>
            </a:pPr>
            <a:r>
              <a:rPr lang="pt-BR" dirty="0" smtClean="0"/>
              <a:t> SCM - CRM - ERP – </a:t>
            </a:r>
            <a:r>
              <a:rPr lang="pt-BR" i="1" dirty="0" smtClean="0"/>
              <a:t>e-commerce – </a:t>
            </a:r>
            <a:r>
              <a:rPr lang="pt-BR" i="1" dirty="0" err="1" smtClean="0"/>
              <a:t>eGov</a:t>
            </a:r>
            <a:r>
              <a:rPr lang="pt-BR" i="1" dirty="0" smtClean="0"/>
              <a:t> – </a:t>
            </a:r>
            <a:r>
              <a:rPr lang="pt-BR" dirty="0" smtClean="0"/>
              <a:t>BI;</a:t>
            </a:r>
            <a:endParaRPr lang="pt-BR" i="1" dirty="0" smtClean="0"/>
          </a:p>
          <a:p>
            <a:pPr lvl="0">
              <a:buFont typeface="Arial" pitchFamily="34" charset="0"/>
              <a:buChar char="•"/>
            </a:pPr>
            <a:endParaRPr lang="pt-BR" dirty="0" smtClean="0"/>
          </a:p>
          <a:p>
            <a:pPr lvl="0">
              <a:buFont typeface="Arial" pitchFamily="34" charset="0"/>
              <a:buChar char="•"/>
            </a:pPr>
            <a:r>
              <a:rPr lang="pt-BR" dirty="0" smtClean="0"/>
              <a:t> Ao final desta Unidade, você deverá ser capaz de relacionar tecnologias integradas de Sistemas de Informação com áreas de negócio e necessidades organizacionais, e estar apto a identificar características desejáveis em cada grupo de </a:t>
            </a:r>
            <a:r>
              <a:rPr lang="pt-BR" i="1" dirty="0" smtClean="0"/>
              <a:t>software. </a:t>
            </a:r>
            <a:endParaRPr lang="pt-BR" dirty="0" smtClean="0"/>
          </a:p>
          <a:p>
            <a:pPr>
              <a:buFont typeface="Arial" pitchFamily="34" charset="0"/>
              <a:buChar char="•"/>
            </a:pPr>
            <a:endParaRPr lang="pt-BR" dirty="0" smtClean="0"/>
          </a:p>
          <a:p>
            <a:pPr>
              <a:buFont typeface="Arial" pitchFamily="34" charset="0"/>
              <a:buChar char="•"/>
            </a:pPr>
            <a:r>
              <a:rPr lang="pt-BR" dirty="0" smtClean="0"/>
              <a:t> Procure dedicar atenção especial nesta Unidade à descrição de vários termos técnicos, com os quais iremos dialogar em seu transcurso. </a:t>
            </a:r>
            <a:endParaRPr lang="pt-BR" dirty="0"/>
          </a:p>
        </p:txBody>
      </p:sp>
      <p:sp>
        <p:nvSpPr>
          <p:cNvPr id="3" name="CaixaDeTexto 2"/>
          <p:cNvSpPr txBox="1"/>
          <p:nvPr/>
        </p:nvSpPr>
        <p:spPr>
          <a:xfrm>
            <a:off x="857224" y="1589846"/>
            <a:ext cx="7858180" cy="461665"/>
          </a:xfrm>
          <a:prstGeom prst="rect">
            <a:avLst/>
          </a:prstGeom>
          <a:noFill/>
          <a:ln w="12700">
            <a:noFill/>
          </a:ln>
        </p:spPr>
        <p:txBody>
          <a:bodyPr wrap="square" rtlCol="0">
            <a:spAutoFit/>
          </a:bodyPr>
          <a:lstStyle/>
          <a:p>
            <a:r>
              <a:rPr lang="pt-BR" sz="2000" b="1" dirty="0" smtClean="0"/>
              <a:t>2. </a:t>
            </a:r>
            <a:r>
              <a:rPr lang="pt-BR" sz="2400" b="1" dirty="0" smtClean="0"/>
              <a:t>Tecnologias</a:t>
            </a:r>
            <a:r>
              <a:rPr lang="pt-BR" sz="2000" b="1" dirty="0" smtClean="0"/>
              <a:t> e Sistemas de Informação </a:t>
            </a:r>
            <a:endParaRPr lang="pt-B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19" name="Picture 3"/>
          <p:cNvPicPr>
            <a:picLocks noChangeAspect="1" noChangeArrowheads="1"/>
          </p:cNvPicPr>
          <p:nvPr/>
        </p:nvPicPr>
        <p:blipFill>
          <a:blip r:embed="rId2"/>
          <a:srcRect/>
          <a:stretch>
            <a:fillRect/>
          </a:stretch>
        </p:blipFill>
        <p:spPr bwMode="auto">
          <a:xfrm>
            <a:off x="1975020" y="1556792"/>
            <a:ext cx="5189268" cy="4547174"/>
          </a:xfrm>
          <a:prstGeom prst="round2DiagRect">
            <a:avLst>
              <a:gd name="adj1" fmla="val 12306"/>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27584" y="1443062"/>
            <a:ext cx="7936560" cy="401762"/>
          </a:xfrm>
          <a:prstGeom prst="rect">
            <a:avLst/>
          </a:prstGeom>
        </p:spPr>
        <p:txBody>
          <a:bodyPr/>
          <a:lstStyle/>
          <a:p>
            <a:pPr algn="l"/>
            <a:r>
              <a:rPr lang="pt-BR" sz="2400" b="1" dirty="0" smtClean="0">
                <a:latin typeface="Arial" pitchFamily="34" charset="0"/>
                <a:cs typeface="Arial" pitchFamily="34" charset="0"/>
              </a:rPr>
              <a:t>Características</a:t>
            </a:r>
            <a:endParaRPr lang="pt-BR" sz="2400" b="1" dirty="0">
              <a:latin typeface="Arial" pitchFamily="34" charset="0"/>
              <a:cs typeface="Arial" pitchFamily="34" charset="0"/>
            </a:endParaRPr>
          </a:p>
        </p:txBody>
      </p:sp>
      <p:sp>
        <p:nvSpPr>
          <p:cNvPr id="3" name="Espaço Reservado para Conteúdo 2"/>
          <p:cNvSpPr>
            <a:spLocks noGrp="1"/>
          </p:cNvSpPr>
          <p:nvPr>
            <p:ph idx="4294967295"/>
          </p:nvPr>
        </p:nvSpPr>
        <p:spPr>
          <a:xfrm>
            <a:off x="500034" y="2044242"/>
            <a:ext cx="8358246" cy="4049054"/>
          </a:xfrm>
          <a:prstGeom prst="rect">
            <a:avLst/>
          </a:prstGeom>
        </p:spPr>
        <p:txBody>
          <a:bodyPr/>
          <a:lstStyle/>
          <a:p>
            <a:pPr>
              <a:spcBef>
                <a:spcPts val="1200"/>
              </a:spcBef>
              <a:spcAft>
                <a:spcPts val="600"/>
              </a:spcAft>
            </a:pPr>
            <a:r>
              <a:rPr lang="pt-BR" sz="1800" dirty="0" smtClean="0">
                <a:latin typeface="Arial" pitchFamily="34" charset="0"/>
                <a:cs typeface="Arial" pitchFamily="34" charset="0"/>
              </a:rPr>
              <a:t>Solução genérica, composta por módulos customizáveis para qualquer estrutura organizacional;</a:t>
            </a:r>
          </a:p>
          <a:p>
            <a:pPr>
              <a:spcBef>
                <a:spcPts val="1200"/>
              </a:spcBef>
              <a:spcAft>
                <a:spcPts val="600"/>
              </a:spcAft>
            </a:pPr>
            <a:r>
              <a:rPr lang="pt-BR" sz="1800" dirty="0" smtClean="0">
                <a:latin typeface="Arial" pitchFamily="34" charset="0"/>
                <a:cs typeface="Arial" pitchFamily="34" charset="0"/>
              </a:rPr>
              <a:t>Exige o (re)desenho da arquitetura de processos da empresa:</a:t>
            </a:r>
            <a:r>
              <a:rPr lang="pt-BR" sz="1800" i="1" dirty="0" smtClean="0">
                <a:latin typeface="Arial" pitchFamily="34" charset="0"/>
                <a:cs typeface="Arial" pitchFamily="34" charset="0"/>
              </a:rPr>
              <a:t> reengenharia e/ou redesenho de processo.</a:t>
            </a:r>
          </a:p>
          <a:p>
            <a:pPr lvl="1">
              <a:spcBef>
                <a:spcPts val="0"/>
              </a:spcBef>
              <a:spcAft>
                <a:spcPts val="600"/>
              </a:spcAft>
            </a:pPr>
            <a:r>
              <a:rPr lang="pt-BR" sz="1800" dirty="0" smtClean="0">
                <a:latin typeface="Arial" pitchFamily="34" charset="0"/>
                <a:cs typeface="Arial" pitchFamily="34" charset="0"/>
              </a:rPr>
              <a:t>Reengenharia: parte-se de uma "folha em branco", modelando-se todos os processos.</a:t>
            </a:r>
          </a:p>
          <a:p>
            <a:pPr lvl="1">
              <a:spcBef>
                <a:spcPts val="0"/>
              </a:spcBef>
              <a:spcAft>
                <a:spcPts val="600"/>
              </a:spcAft>
              <a:buNone/>
            </a:pPr>
            <a:r>
              <a:rPr lang="pt-BR" sz="1800" i="1" dirty="0" smtClean="0">
                <a:latin typeface="Arial" pitchFamily="34" charset="0"/>
                <a:cs typeface="Arial" pitchFamily="34" charset="0"/>
              </a:rPr>
              <a:t>	</a:t>
            </a:r>
            <a:r>
              <a:rPr lang="pt-BR" sz="1800" i="1" dirty="0" err="1" smtClean="0">
                <a:latin typeface="Arial" pitchFamily="34" charset="0"/>
                <a:cs typeface="Arial" pitchFamily="34" charset="0"/>
              </a:rPr>
              <a:t>Hammer</a:t>
            </a:r>
            <a:r>
              <a:rPr lang="pt-BR" sz="1800" i="1" dirty="0" smtClean="0">
                <a:latin typeface="Arial" pitchFamily="34" charset="0"/>
                <a:cs typeface="Arial" pitchFamily="34" charset="0"/>
              </a:rPr>
              <a:t> e </a:t>
            </a:r>
            <a:r>
              <a:rPr lang="pt-BR" sz="1800" i="1" dirty="0" err="1" smtClean="0">
                <a:latin typeface="Arial" pitchFamily="34" charset="0"/>
                <a:cs typeface="Arial" pitchFamily="34" charset="0"/>
              </a:rPr>
              <a:t>Champy</a:t>
            </a:r>
            <a:r>
              <a:rPr lang="pt-BR" sz="1800" i="1" dirty="0" smtClean="0">
                <a:latin typeface="Arial" pitchFamily="34" charset="0"/>
                <a:cs typeface="Arial" pitchFamily="34" charset="0"/>
              </a:rPr>
              <a:t> (1994);</a:t>
            </a:r>
          </a:p>
          <a:p>
            <a:pPr lvl="1">
              <a:spcBef>
                <a:spcPts val="0"/>
              </a:spcBef>
              <a:spcAft>
                <a:spcPts val="600"/>
              </a:spcAft>
            </a:pPr>
            <a:r>
              <a:rPr lang="pt-BR" sz="1800" dirty="0" smtClean="0">
                <a:latin typeface="Arial" pitchFamily="34" charset="0"/>
                <a:cs typeface="Arial" pitchFamily="34" charset="0"/>
              </a:rPr>
              <a:t>Redesenho de processo: realiza-se uma remodelagem considerando os processos existentes e o conhecimento de seus executores. </a:t>
            </a:r>
            <a:r>
              <a:rPr lang="pt-BR" sz="1800" i="1" dirty="0" smtClean="0">
                <a:latin typeface="Arial" pitchFamily="34" charset="0"/>
                <a:cs typeface="Arial" pitchFamily="34" charset="0"/>
              </a:rPr>
              <a:t>SCHEER (1998);</a:t>
            </a:r>
            <a:endParaRPr lang="pt-BR" sz="1400" i="1" dirty="0" smtClean="0">
              <a:latin typeface="Arial" pitchFamily="34" charset="0"/>
              <a:cs typeface="Arial" pitchFamily="34" charset="0"/>
            </a:endParaRPr>
          </a:p>
          <a:p>
            <a:pPr lvl="1">
              <a:spcBef>
                <a:spcPts val="0"/>
              </a:spcBef>
              <a:spcAft>
                <a:spcPts val="600"/>
              </a:spcAft>
            </a:pPr>
            <a:endParaRPr lang="pt-BR" sz="1400" i="1" dirty="0" smtClean="0">
              <a:latin typeface="Arial" pitchFamily="34" charset="0"/>
              <a:cs typeface="Arial" pitchFamily="34" charset="0"/>
            </a:endParaRPr>
          </a:p>
          <a:p>
            <a:pPr>
              <a:spcBef>
                <a:spcPts val="0"/>
              </a:spcBef>
              <a:spcAft>
                <a:spcPts val="600"/>
              </a:spcAft>
            </a:pPr>
            <a:r>
              <a:rPr lang="pt-BR" sz="2000" b="1" i="1" dirty="0" smtClean="0">
                <a:latin typeface="Arial" pitchFamily="34" charset="0"/>
                <a:cs typeface="Arial" pitchFamily="34" charset="0"/>
              </a:rPr>
              <a:t>A IMPLANTAÇÃO DE UM ERP.</a:t>
            </a:r>
            <a:endParaRPr lang="pt-BR"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611560" y="1567198"/>
            <a:ext cx="8243918" cy="4310074"/>
          </a:xfrm>
          <a:prstGeom prst="rect">
            <a:avLst/>
          </a:prstGeom>
        </p:spPr>
        <p:txBody>
          <a:bodyPr/>
          <a:lstStyle/>
          <a:p>
            <a:pPr>
              <a:spcBef>
                <a:spcPts val="1200"/>
              </a:spcBef>
            </a:pPr>
            <a:r>
              <a:rPr lang="pt-BR" sz="1700" b="1" dirty="0" smtClean="0"/>
              <a:t>Implementação “passo a passo”: </a:t>
            </a:r>
          </a:p>
          <a:p>
            <a:pPr lvl="1">
              <a:spcBef>
                <a:spcPts val="1200"/>
              </a:spcBef>
            </a:pPr>
            <a:r>
              <a:rPr lang="pt-BR" sz="1700" dirty="0" smtClean="0"/>
              <a:t>o sistema é implementado gradativamente em cada área funcional (produção, materiais, financeiro etc.). </a:t>
            </a:r>
          </a:p>
          <a:p>
            <a:pPr lvl="1">
              <a:spcBef>
                <a:spcPts val="1200"/>
              </a:spcBef>
            </a:pPr>
            <a:r>
              <a:rPr lang="pt-BR" sz="1700" dirty="0" smtClean="0"/>
              <a:t>Como vantagem é maior controle e acompanhamento do processo de implementação, cuja adaptação é mais provável. </a:t>
            </a:r>
          </a:p>
          <a:p>
            <a:pPr lvl="1">
              <a:spcBef>
                <a:spcPts val="1200"/>
              </a:spcBef>
            </a:pPr>
            <a:r>
              <a:rPr lang="pt-BR" sz="1700" dirty="0" smtClean="0"/>
              <a:t>Como desvantagem, podemos mencionar o retrabalho, pois o novo sistema coexistirá, durante um período, com os sistemas legados (cujos esforços para a substituição não apresentam boa relação custo x benefício).</a:t>
            </a:r>
          </a:p>
          <a:p>
            <a:pPr>
              <a:spcBef>
                <a:spcPts val="1200"/>
              </a:spcBef>
            </a:pPr>
            <a:r>
              <a:rPr lang="pt-BR" sz="1700" b="1" dirty="0" smtClean="0"/>
              <a:t>Substituição Total e Conjunta (</a:t>
            </a:r>
            <a:r>
              <a:rPr lang="pt-BR" sz="1700" b="1" i="1" dirty="0" smtClean="0"/>
              <a:t>Big </a:t>
            </a:r>
            <a:r>
              <a:rPr lang="pt-BR" sz="1700" b="1" i="1" dirty="0" err="1" smtClean="0"/>
              <a:t>Bang</a:t>
            </a:r>
            <a:r>
              <a:rPr lang="pt-BR" sz="1700" b="1" dirty="0" smtClean="0"/>
              <a:t>)</a:t>
            </a:r>
          </a:p>
          <a:p>
            <a:pPr>
              <a:buFont typeface="Wingdings" pitchFamily="2" charset="2"/>
              <a:buChar char="Ø"/>
            </a:pPr>
            <a:r>
              <a:rPr lang="pt-BR" sz="1700" dirty="0" smtClean="0"/>
              <a:t>É o mais ambicioso e difícil método de implantação – risco de choque cultural</a:t>
            </a:r>
          </a:p>
          <a:p>
            <a:pPr>
              <a:buFont typeface="Wingdings" pitchFamily="2" charset="2"/>
              <a:buChar char="Ø"/>
            </a:pPr>
            <a:r>
              <a:rPr lang="pt-BR" sz="1700" dirty="0" smtClean="0"/>
              <a:t>Todos os sistemas legados são substituídos ao mesmo tempo e implantam um único sistema ERP por toda a empresa. </a:t>
            </a:r>
          </a:p>
          <a:p>
            <a:pPr>
              <a:buFont typeface="Wingdings" pitchFamily="2" charset="2"/>
              <a:buChar char="Ø"/>
            </a:pPr>
            <a:r>
              <a:rPr lang="pt-BR" sz="1700" dirty="0" smtClean="0"/>
              <a:t>Mobiliza  toda a empresa e implanta todo o sistema de uma única vez - exige um grande esforço da empresa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611560" y="1665312"/>
            <a:ext cx="8194112" cy="4572000"/>
          </a:xfrm>
          <a:prstGeom prst="rect">
            <a:avLst/>
          </a:prstGeom>
        </p:spPr>
        <p:txBody>
          <a:bodyPr/>
          <a:lstStyle/>
          <a:p>
            <a:pPr>
              <a:spcBef>
                <a:spcPts val="1200"/>
              </a:spcBef>
            </a:pPr>
            <a:r>
              <a:rPr lang="pt-BR" sz="2400" dirty="0" smtClean="0"/>
              <a:t>Implementação “Small </a:t>
            </a:r>
            <a:r>
              <a:rPr lang="pt-BR" sz="2400" dirty="0" err="1" smtClean="0"/>
              <a:t>Bang</a:t>
            </a:r>
            <a:r>
              <a:rPr lang="pt-BR" sz="2400" dirty="0" smtClean="0"/>
              <a:t>”: o sistema é implementado completamente em cada unidade de negócio progressivamente, mas não há inicialmente integração entre elas. </a:t>
            </a:r>
          </a:p>
          <a:p>
            <a:pPr>
              <a:spcBef>
                <a:spcPts val="1200"/>
              </a:spcBef>
            </a:pPr>
            <a:r>
              <a:rPr lang="pt-BR" sz="2400" i="1" dirty="0" smtClean="0"/>
              <a:t>Em sua opinião, e com base nas modalidades de implementação de ERP, qual seria a modalidade mais adequada para implantá-lo em uma Secretaria de Educação Municipal?</a:t>
            </a:r>
            <a:endParaRPr lang="pt-B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5496" y="1556792"/>
            <a:ext cx="8534400" cy="758952"/>
          </a:xfrm>
          <a:prstGeom prst="rect">
            <a:avLst/>
          </a:prstGeom>
        </p:spPr>
        <p:txBody>
          <a:bodyPr/>
          <a:lstStyle/>
          <a:p>
            <a:r>
              <a:rPr lang="pt-BR" sz="4000" dirty="0" smtClean="0"/>
              <a:t>Fatores Críticos</a:t>
            </a:r>
            <a:endParaRPr lang="pt-BR" sz="4000" dirty="0"/>
          </a:p>
        </p:txBody>
      </p:sp>
      <p:pic>
        <p:nvPicPr>
          <p:cNvPr id="525313" name="Picture 1"/>
          <p:cNvPicPr>
            <a:picLocks noChangeAspect="1" noChangeArrowheads="1"/>
          </p:cNvPicPr>
          <p:nvPr/>
        </p:nvPicPr>
        <p:blipFill>
          <a:blip r:embed="rId2"/>
          <a:srcRect/>
          <a:stretch>
            <a:fillRect/>
          </a:stretch>
        </p:blipFill>
        <p:spPr bwMode="auto">
          <a:xfrm>
            <a:off x="2786050" y="2348880"/>
            <a:ext cx="3810000" cy="32575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sz="half" idx="4294967295"/>
          </p:nvPr>
        </p:nvSpPr>
        <p:spPr>
          <a:xfrm>
            <a:off x="478561" y="1901212"/>
            <a:ext cx="3810000" cy="447668"/>
          </a:xfrm>
          <a:prstGeom prst="rect">
            <a:avLst/>
          </a:prstGeom>
        </p:spPr>
        <p:txBody>
          <a:bodyPr/>
          <a:lstStyle/>
          <a:p>
            <a:r>
              <a:rPr lang="pt-BR" b="1" dirty="0" smtClean="0"/>
              <a:t>Vantagens</a:t>
            </a:r>
            <a:endParaRPr lang="pt-BR" b="1" dirty="0"/>
          </a:p>
        </p:txBody>
      </p:sp>
      <p:sp>
        <p:nvSpPr>
          <p:cNvPr id="6" name="Espaço Reservado para Conteúdo 5"/>
          <p:cNvSpPr>
            <a:spLocks noGrp="1"/>
          </p:cNvSpPr>
          <p:nvPr>
            <p:ph sz="half" idx="4294967295"/>
          </p:nvPr>
        </p:nvSpPr>
        <p:spPr>
          <a:xfrm>
            <a:off x="4424205" y="1832314"/>
            <a:ext cx="3067072" cy="447668"/>
          </a:xfrm>
          <a:prstGeom prst="rect">
            <a:avLst/>
          </a:prstGeom>
        </p:spPr>
        <p:txBody>
          <a:bodyPr/>
          <a:lstStyle/>
          <a:p>
            <a:pPr algn="r"/>
            <a:r>
              <a:rPr lang="pt-BR" b="1" dirty="0" smtClean="0"/>
              <a:t>Desvantagens</a:t>
            </a:r>
            <a:endParaRPr lang="pt-BR" b="1" dirty="0"/>
          </a:p>
        </p:txBody>
      </p:sp>
      <p:pic>
        <p:nvPicPr>
          <p:cNvPr id="473091" name="Picture 3"/>
          <p:cNvPicPr>
            <a:picLocks noChangeAspect="1" noChangeArrowheads="1"/>
          </p:cNvPicPr>
          <p:nvPr/>
        </p:nvPicPr>
        <p:blipFill>
          <a:blip r:embed="rId2"/>
          <a:srcRect/>
          <a:stretch>
            <a:fillRect/>
          </a:stretch>
        </p:blipFill>
        <p:spPr bwMode="auto">
          <a:xfrm>
            <a:off x="571472" y="2467094"/>
            <a:ext cx="3568480" cy="2170288"/>
          </a:xfrm>
          <a:prstGeom prst="rect">
            <a:avLst/>
          </a:prstGeom>
          <a:noFill/>
          <a:ln w="9525">
            <a:noFill/>
            <a:miter lim="800000"/>
            <a:headEnd/>
            <a:tailEnd/>
          </a:ln>
          <a:effectLst/>
        </p:spPr>
      </p:pic>
      <p:pic>
        <p:nvPicPr>
          <p:cNvPr id="473092" name="Picture 4"/>
          <p:cNvPicPr>
            <a:picLocks noChangeAspect="1" noChangeArrowheads="1"/>
          </p:cNvPicPr>
          <p:nvPr/>
        </p:nvPicPr>
        <p:blipFill>
          <a:blip r:embed="rId3"/>
          <a:srcRect/>
          <a:stretch>
            <a:fillRect/>
          </a:stretch>
        </p:blipFill>
        <p:spPr bwMode="auto">
          <a:xfrm>
            <a:off x="4788024" y="2420888"/>
            <a:ext cx="3898108" cy="1643074"/>
          </a:xfrm>
          <a:prstGeom prst="rect">
            <a:avLst/>
          </a:prstGeom>
          <a:solidFill>
            <a:srgbClr val="00B0F0"/>
          </a:solid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388560" y="1412776"/>
            <a:ext cx="8503920" cy="4572000"/>
          </a:xfrm>
          <a:prstGeom prst="rect">
            <a:avLst/>
          </a:prstGeom>
        </p:spPr>
        <p:txBody>
          <a:bodyPr/>
          <a:lstStyle/>
          <a:p>
            <a:r>
              <a:rPr lang="pt-BR" b="1" dirty="0" smtClean="0"/>
              <a:t>SCM</a:t>
            </a:r>
            <a:r>
              <a:rPr lang="pt-BR" sz="2000" b="1" dirty="0" smtClean="0"/>
              <a:t> ou Gestão da Cadeia de Suprimentos</a:t>
            </a:r>
          </a:p>
          <a:p>
            <a:r>
              <a:rPr lang="pt-BR" sz="1600" dirty="0" smtClean="0"/>
              <a:t>surgiu como uma evolução natural do conceito de Logística Integrada.</a:t>
            </a:r>
          </a:p>
          <a:p>
            <a:r>
              <a:rPr lang="pt-BR" sz="1600" dirty="0" smtClean="0"/>
              <a:t>Logística Integrada representa uma integração interna de atividades de suprimento.</a:t>
            </a:r>
          </a:p>
          <a:p>
            <a:r>
              <a:rPr lang="pt-BR" sz="1600" dirty="0" smtClean="0"/>
              <a:t>SCM representa um sistema que visa integração externa, pois estende a coordenação dos fluxos de materiais e de informações dos fornecedores ao cliente final e, para isso, a presença de recursos de </a:t>
            </a:r>
            <a:r>
              <a:rPr lang="pt-BR" sz="1600" i="1" dirty="0" smtClean="0"/>
              <a:t>TIC é indispensável.</a:t>
            </a:r>
          </a:p>
          <a:p>
            <a:r>
              <a:rPr lang="pt-BR" sz="1600" dirty="0" smtClean="0"/>
              <a:t>Visa o aumento da produtividade, redução de custos, e formas de agregar valor aos produtos .</a:t>
            </a:r>
          </a:p>
          <a:p>
            <a:r>
              <a:rPr lang="pt-BR" sz="1600" dirty="0" smtClean="0"/>
              <a:t>formas de agregar valor aos produtos, primeiramente estaria a redução de estoques, a racionalização de transportes e a eliminação de desperdícios. O valor agregado seria criado mediante prazos confiáveis, atendimento em casos de emergência, facilidade de colocação de pedidos, serviço pós-venda, entre outros.</a:t>
            </a:r>
            <a:br>
              <a:rPr lang="pt-BR" sz="1600" dirty="0" smtClean="0"/>
            </a:br>
            <a:endParaRPr lang="pt-BR" sz="1000" dirty="0" smtClean="0"/>
          </a:p>
          <a:p>
            <a:r>
              <a:rPr lang="pt-BR" sz="1600" b="1" dirty="0" err="1" smtClean="0"/>
              <a:t>Supply</a:t>
            </a:r>
            <a:r>
              <a:rPr lang="pt-BR" sz="1600" b="1" dirty="0" smtClean="0"/>
              <a:t> Chain Management</a:t>
            </a:r>
            <a:endParaRPr lang="pt-BR" sz="1600" dirty="0" smtClean="0"/>
          </a:p>
          <a:p>
            <a:r>
              <a:rPr lang="pt-BR" sz="1600" dirty="0" smtClean="0"/>
              <a:t>A cadeia de suprimentos é uma rede de vários negócios e relações entre diversas empresas. A gestão da cadeia de suprimentos, está relacionada à maneira pela qual as relações e a integração entre os elos da cadeia, a tomada decisão, o compartilhamento das informações e o gerenciamento das operações ocorrem.</a:t>
            </a:r>
          </a:p>
          <a:p>
            <a:endParaRPr lang="pt-BR" sz="1600" dirty="0" smtClean="0"/>
          </a:p>
          <a:p>
            <a:endParaRPr lang="pt-BR"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srcRect/>
          <a:stretch>
            <a:fillRect/>
          </a:stretch>
        </p:blipFill>
        <p:spPr bwMode="auto">
          <a:xfrm>
            <a:off x="1000100" y="2150526"/>
            <a:ext cx="7000753" cy="2646626"/>
          </a:xfrm>
          <a:prstGeom prst="rect">
            <a:avLst/>
          </a:prstGeom>
          <a:noFill/>
          <a:ln w="9525">
            <a:noFill/>
            <a:miter lim="800000"/>
            <a:headEnd/>
            <a:tailEnd/>
          </a:ln>
          <a:effectLst/>
        </p:spPr>
      </p:pic>
      <p:sp>
        <p:nvSpPr>
          <p:cNvPr id="11" name="CaixaDeTexto 10"/>
          <p:cNvSpPr txBox="1"/>
          <p:nvPr/>
        </p:nvSpPr>
        <p:spPr>
          <a:xfrm>
            <a:off x="827584" y="5281463"/>
            <a:ext cx="7572428" cy="307777"/>
          </a:xfrm>
          <a:prstGeom prst="rect">
            <a:avLst/>
          </a:prstGeom>
          <a:noFill/>
        </p:spPr>
        <p:txBody>
          <a:bodyPr wrap="square" rtlCol="0">
            <a:spAutoFit/>
          </a:bodyPr>
          <a:lstStyle/>
          <a:p>
            <a:pPr algn="ctr"/>
            <a:r>
              <a:rPr lang="pt-BR" sz="1400" b="1" dirty="0" smtClean="0"/>
              <a:t>http://teclog2.files.wordpress.com/2010/04/jogos-beergame-fluxo.jpg?w=468&amp;h=157</a:t>
            </a:r>
            <a:endParaRPr lang="pt-BR" sz="1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26343" y="2243627"/>
            <a:ext cx="7706097" cy="3201597"/>
            <a:chOff x="1714480" y="3571876"/>
            <a:chExt cx="5772082" cy="2402099"/>
          </a:xfrm>
        </p:grpSpPr>
        <p:grpSp>
          <p:nvGrpSpPr>
            <p:cNvPr id="5" name="Grupo 6"/>
            <p:cNvGrpSpPr/>
            <p:nvPr/>
          </p:nvGrpSpPr>
          <p:grpSpPr>
            <a:xfrm>
              <a:off x="1714480" y="3571876"/>
              <a:ext cx="5772082" cy="1714512"/>
              <a:chOff x="857224" y="2428868"/>
              <a:chExt cx="6700776" cy="2247910"/>
            </a:xfrm>
          </p:grpSpPr>
          <p:pic>
            <p:nvPicPr>
              <p:cNvPr id="11" name="Picture 2"/>
              <p:cNvPicPr>
                <a:picLocks noChangeAspect="1" noChangeArrowheads="1"/>
              </p:cNvPicPr>
              <p:nvPr/>
            </p:nvPicPr>
            <p:blipFill>
              <a:blip r:embed="rId2"/>
              <a:srcRect/>
              <a:stretch>
                <a:fillRect/>
              </a:stretch>
            </p:blipFill>
            <p:spPr bwMode="auto">
              <a:xfrm>
                <a:off x="857224" y="2428868"/>
                <a:ext cx="6700776" cy="2247910"/>
              </a:xfrm>
              <a:prstGeom prst="rect">
                <a:avLst/>
              </a:prstGeom>
              <a:noFill/>
              <a:ln w="9525">
                <a:noFill/>
                <a:miter lim="800000"/>
                <a:headEnd/>
                <a:tailEnd/>
              </a:ln>
              <a:effectLst/>
            </p:spPr>
          </p:pic>
          <p:sp>
            <p:nvSpPr>
              <p:cNvPr id="12" name="CaixaDeTexto 11"/>
              <p:cNvSpPr txBox="1"/>
              <p:nvPr/>
            </p:nvSpPr>
            <p:spPr>
              <a:xfrm>
                <a:off x="4506230" y="2990846"/>
                <a:ext cx="1137341" cy="357615"/>
              </a:xfrm>
              <a:prstGeom prst="rect">
                <a:avLst/>
              </a:prstGeom>
              <a:solidFill>
                <a:srgbClr val="F2E5DE"/>
              </a:solidFill>
              <a:ln>
                <a:noFill/>
              </a:ln>
            </p:spPr>
            <p:txBody>
              <a:bodyPr wrap="square" lIns="36000" tIns="36000" rIns="36000" bIns="36000" rtlCol="0">
                <a:spAutoFit/>
              </a:bodyPr>
              <a:lstStyle/>
              <a:p>
                <a:pPr algn="ctr"/>
                <a:r>
                  <a:rPr lang="pt-BR" sz="1300" dirty="0" smtClean="0">
                    <a:latin typeface="+mn-lt"/>
                  </a:rPr>
                  <a:t>Almoxarifado</a:t>
                </a:r>
                <a:endParaRPr lang="pt-BR" sz="1300" dirty="0">
                  <a:latin typeface="+mn-lt"/>
                </a:endParaRPr>
              </a:p>
            </p:txBody>
          </p:sp>
          <p:sp>
            <p:nvSpPr>
              <p:cNvPr id="13" name="CaixaDeTexto 12"/>
              <p:cNvSpPr txBox="1"/>
              <p:nvPr/>
            </p:nvSpPr>
            <p:spPr>
              <a:xfrm>
                <a:off x="6357950" y="3143248"/>
                <a:ext cx="785818" cy="288147"/>
              </a:xfrm>
              <a:prstGeom prst="rect">
                <a:avLst/>
              </a:prstGeom>
              <a:solidFill>
                <a:srgbClr val="EDDAA9"/>
              </a:solidFill>
              <a:ln>
                <a:noFill/>
              </a:ln>
            </p:spPr>
            <p:txBody>
              <a:bodyPr wrap="square" lIns="36000" tIns="36000" rIns="36000" bIns="36000" rtlCol="0">
                <a:spAutoFit/>
              </a:bodyPr>
              <a:lstStyle/>
              <a:p>
                <a:pPr algn="ctr"/>
                <a:r>
                  <a:rPr lang="pt-BR" sz="1400" dirty="0" smtClean="0">
                    <a:latin typeface="+mn-lt"/>
                  </a:rPr>
                  <a:t>Hospital</a:t>
                </a:r>
                <a:endParaRPr lang="pt-BR" sz="1400" dirty="0">
                  <a:latin typeface="+mn-lt"/>
                </a:endParaRPr>
              </a:p>
            </p:txBody>
          </p:sp>
        </p:grpSp>
        <p:sp>
          <p:nvSpPr>
            <p:cNvPr id="6" name="Fluxograma: Disco magnético 5"/>
            <p:cNvSpPr/>
            <p:nvPr/>
          </p:nvSpPr>
          <p:spPr bwMode="auto">
            <a:xfrm>
              <a:off x="2143108" y="5500702"/>
              <a:ext cx="756434" cy="473273"/>
            </a:xfrm>
            <a:prstGeom prst="flowChartMagneticDisk">
              <a:avLst/>
            </a:prstGeom>
            <a:solidFill>
              <a:srgbClr val="C000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100" dirty="0" smtClean="0">
                  <a:solidFill>
                    <a:schemeClr val="bg1"/>
                  </a:solidFill>
                </a:rPr>
                <a:t>BD</a:t>
              </a:r>
              <a:endParaRPr lang="pt-BR" sz="1100" dirty="0">
                <a:solidFill>
                  <a:schemeClr val="bg1"/>
                </a:solidFill>
              </a:endParaRPr>
            </a:p>
          </p:txBody>
        </p:sp>
        <p:sp>
          <p:nvSpPr>
            <p:cNvPr id="7" name="Fluxograma: Disco magnético 6"/>
            <p:cNvSpPr/>
            <p:nvPr/>
          </p:nvSpPr>
          <p:spPr bwMode="auto">
            <a:xfrm>
              <a:off x="5429256" y="5500702"/>
              <a:ext cx="1428760" cy="473273"/>
            </a:xfrm>
            <a:prstGeom prst="flowChartMagneticDisk">
              <a:avLst/>
            </a:prstGeom>
            <a:solidFill>
              <a:srgbClr val="C000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100" dirty="0" smtClean="0">
                  <a:solidFill>
                    <a:schemeClr val="bg1"/>
                  </a:solidFill>
                </a:rPr>
                <a:t>BD</a:t>
              </a:r>
              <a:endParaRPr lang="pt-BR" sz="1100" dirty="0">
                <a:solidFill>
                  <a:schemeClr val="bg1"/>
                </a:solidFill>
              </a:endParaRPr>
            </a:p>
          </p:txBody>
        </p:sp>
        <p:sp>
          <p:nvSpPr>
            <p:cNvPr id="8" name="Fluxograma: Disco magnético 7"/>
            <p:cNvSpPr/>
            <p:nvPr/>
          </p:nvSpPr>
          <p:spPr bwMode="auto">
            <a:xfrm>
              <a:off x="3571868" y="5500702"/>
              <a:ext cx="756434" cy="473273"/>
            </a:xfrm>
            <a:prstGeom prst="flowChartMagneticDisk">
              <a:avLst/>
            </a:prstGeom>
            <a:solidFill>
              <a:srgbClr val="C000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100" dirty="0" smtClean="0">
                  <a:solidFill>
                    <a:schemeClr val="bg1"/>
                  </a:solidFill>
                </a:rPr>
                <a:t>BD</a:t>
              </a:r>
              <a:endParaRPr lang="pt-BR" sz="1100" dirty="0">
                <a:solidFill>
                  <a:schemeClr val="bg1"/>
                </a:solidFill>
              </a:endParaRPr>
            </a:p>
          </p:txBody>
        </p:sp>
        <p:cxnSp>
          <p:nvCxnSpPr>
            <p:cNvPr id="9" name="Conector de seta reta 8"/>
            <p:cNvCxnSpPr>
              <a:stCxn id="6" idx="4"/>
              <a:endCxn id="8" idx="2"/>
            </p:cNvCxnSpPr>
            <p:nvPr/>
          </p:nvCxnSpPr>
          <p:spPr>
            <a:xfrm>
              <a:off x="2899542" y="5737339"/>
              <a:ext cx="672326" cy="1588"/>
            </a:xfrm>
            <a:prstGeom prst="straightConnector1">
              <a:avLst/>
            </a:prstGeom>
            <a:ln>
              <a:solidFill>
                <a:schemeClr val="tx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a:stCxn id="8" idx="4"/>
              <a:endCxn id="7" idx="2"/>
            </p:cNvCxnSpPr>
            <p:nvPr/>
          </p:nvCxnSpPr>
          <p:spPr>
            <a:xfrm>
              <a:off x="4328302" y="5737339"/>
              <a:ext cx="1100954" cy="1588"/>
            </a:xfrm>
            <a:prstGeom prst="straightConnector1">
              <a:avLst/>
            </a:prstGeom>
            <a:ln>
              <a:solidFill>
                <a:schemeClr val="tx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316552" y="1665312"/>
            <a:ext cx="8503920" cy="4572000"/>
          </a:xfrm>
          <a:prstGeom prst="rect">
            <a:avLst/>
          </a:prstGeom>
        </p:spPr>
        <p:txBody>
          <a:bodyPr/>
          <a:lstStyle/>
          <a:p>
            <a:r>
              <a:rPr lang="pt-BR" sz="1800" dirty="0" smtClean="0"/>
              <a:t>CRM em si não é um software necessariamente, mas uma estratégia ligada aos princípios de marketing de relacionamento com o cliente</a:t>
            </a:r>
          </a:p>
          <a:p>
            <a:r>
              <a:rPr lang="pt-BR" sz="1800" dirty="0" smtClean="0"/>
              <a:t>voltada ao entendimento e à antecipação das necessidades dos clientes atuais e potenciais de uma empresa</a:t>
            </a:r>
          </a:p>
          <a:p>
            <a:r>
              <a:rPr lang="pt-BR" sz="1800" b="1" dirty="0" smtClean="0"/>
              <a:t>DONDE VEM ESTA HISTÓRIA DE CRM.. SEU JOÃO DA VENDA....</a:t>
            </a:r>
          </a:p>
          <a:p>
            <a:pPr>
              <a:spcBef>
                <a:spcPts val="600"/>
              </a:spcBef>
              <a:spcAft>
                <a:spcPts val="600"/>
              </a:spcAft>
            </a:pPr>
            <a:r>
              <a:rPr lang="pt-BR" sz="1800" dirty="0" smtClean="0"/>
              <a:t>Envolve basicamente três grandes departamentos dentro de uma empresa: Marketing, Vendas e Pós-Vendas (Serviços).</a:t>
            </a:r>
          </a:p>
          <a:p>
            <a:pPr>
              <a:spcBef>
                <a:spcPts val="600"/>
              </a:spcBef>
              <a:spcAft>
                <a:spcPts val="600"/>
              </a:spcAft>
            </a:pPr>
            <a:r>
              <a:rPr lang="pt-BR" sz="1800" dirty="0" smtClean="0"/>
              <a:t>Uma das atividades da CRM implica em registrar os contatos realizados pelos clientes, de forma centralizada. Os registros não dependem do canal de comunicação que o cliente utilizou (voz, fax, email, chat, SMS, MMS, </a:t>
            </a:r>
            <a:r>
              <a:rPr lang="pt-BR" sz="1800" dirty="0" err="1" smtClean="0"/>
              <a:t>etc</a:t>
            </a:r>
            <a:r>
              <a:rPr lang="pt-BR" sz="1800" dirty="0" smtClean="0"/>
              <a:t>), e servem para que se tenham informações úteis e catalogáveis sobre os clientes. </a:t>
            </a:r>
          </a:p>
          <a:p>
            <a:pPr>
              <a:spcBef>
                <a:spcPts val="600"/>
              </a:spcBef>
              <a:spcAft>
                <a:spcPts val="600"/>
              </a:spcAft>
            </a:pPr>
            <a:r>
              <a:rPr lang="pt-BR" sz="1800" dirty="0" smtClean="0"/>
              <a:t>Qualquer informação relevante para as tomadas de decisões podem ser registradas, analisadas periodicamente, de forma a produzir relatórios gerenciais dos mais diversos interesses.</a:t>
            </a:r>
          </a:p>
          <a:p>
            <a:endParaRPr lang="pt-BR" sz="1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755576" y="2204864"/>
            <a:ext cx="7858153" cy="3637067"/>
          </a:xfrm>
          <a:prstGeom prst="rect">
            <a:avLst/>
          </a:prstGeom>
          <a:ln>
            <a:noFill/>
          </a:ln>
        </p:spPr>
        <p:txBody>
          <a:bodyPr/>
          <a:lstStyle/>
          <a:p>
            <a:pPr algn="just">
              <a:spcBef>
                <a:spcPts val="600"/>
              </a:spcBef>
              <a:spcAft>
                <a:spcPts val="0"/>
              </a:spcAft>
            </a:pPr>
            <a:r>
              <a:rPr lang="pt-BR" sz="1800" dirty="0" smtClean="0"/>
              <a:t>Modelos de análise estratégica que podem contribuir para orientar os investimentos na área de Sistemas de Informação de órgãos públicos, buscando alinhá-los com os objetivos de governo; e discutiremos os processos de Gestão Estratégica inovadores, como Gestão do Conhecimento e </a:t>
            </a:r>
            <a:r>
              <a:rPr lang="pt-BR" sz="1800" dirty="0" err="1" smtClean="0"/>
              <a:t>Balanced</a:t>
            </a:r>
            <a:r>
              <a:rPr lang="pt-BR" sz="1800" dirty="0" smtClean="0"/>
              <a:t> Scorecard;</a:t>
            </a:r>
          </a:p>
          <a:p>
            <a:pPr algn="just">
              <a:spcBef>
                <a:spcPts val="600"/>
              </a:spcBef>
              <a:spcAft>
                <a:spcPts val="0"/>
              </a:spcAft>
            </a:pPr>
            <a:r>
              <a:rPr lang="pt-BR" sz="1800" dirty="0" smtClean="0"/>
              <a:t>GC e BSC;</a:t>
            </a:r>
          </a:p>
          <a:p>
            <a:pPr algn="just">
              <a:spcBef>
                <a:spcPts val="600"/>
              </a:spcBef>
              <a:spcAft>
                <a:spcPts val="0"/>
              </a:spcAft>
            </a:pPr>
            <a:r>
              <a:rPr lang="pt-BR" sz="1800" dirty="0" smtClean="0"/>
              <a:t>Ao final da Unidade, que encerra o nosso módulo, você estará preparado para entender e para identificar modelos de Sistemas de Informação capazes de apoiar adequadamente as estratégias organizacionais em sentido amplo;</a:t>
            </a:r>
          </a:p>
          <a:p>
            <a:pPr algn="just">
              <a:spcBef>
                <a:spcPts val="600"/>
              </a:spcBef>
              <a:spcAft>
                <a:spcPts val="0"/>
              </a:spcAft>
            </a:pPr>
            <a:r>
              <a:rPr lang="pt-BR" sz="1800" dirty="0" smtClean="0"/>
              <a:t>Atenção nesta Unidade para o resgate de conceitos estudados e discutidos no transcurso da disciplina </a:t>
            </a:r>
            <a:r>
              <a:rPr lang="pt-BR" sz="1800" i="1" dirty="0" smtClean="0"/>
              <a:t>Organização, Processos e Tomadas de Decisão. </a:t>
            </a:r>
            <a:endParaRPr lang="pt-BR" sz="1800" dirty="0"/>
          </a:p>
        </p:txBody>
      </p:sp>
      <p:sp>
        <p:nvSpPr>
          <p:cNvPr id="4" name="CaixaDeTexto 3"/>
          <p:cNvSpPr txBox="1"/>
          <p:nvPr/>
        </p:nvSpPr>
        <p:spPr>
          <a:xfrm>
            <a:off x="755576" y="1666835"/>
            <a:ext cx="7848872" cy="400110"/>
          </a:xfrm>
          <a:prstGeom prst="rect">
            <a:avLst/>
          </a:prstGeom>
          <a:noFill/>
          <a:ln>
            <a:noFill/>
          </a:ln>
        </p:spPr>
        <p:txBody>
          <a:bodyPr wrap="square" rtlCol="0" anchor="ctr">
            <a:spAutoFit/>
          </a:bodyPr>
          <a:lstStyle/>
          <a:p>
            <a:r>
              <a:rPr lang="pt-BR" sz="2000" b="1" dirty="0"/>
              <a:t>3. Gestão Estratégica e Sistemas de Informação (</a:t>
            </a:r>
            <a:r>
              <a:rPr lang="pt-BR" sz="2000" b="1" dirty="0" err="1"/>
              <a:t>SIs</a:t>
            </a:r>
            <a:r>
              <a:rPr lang="pt-BR" sz="2000" b="1" dirty="0" smtClean="0"/>
              <a:t>)</a:t>
            </a:r>
            <a:endParaRPr lang="pt-B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7504" y="1301896"/>
            <a:ext cx="8534400" cy="758952"/>
          </a:xfrm>
          <a:prstGeom prst="rect">
            <a:avLst/>
          </a:prstGeom>
        </p:spPr>
        <p:txBody>
          <a:bodyPr/>
          <a:lstStyle/>
          <a:p>
            <a:r>
              <a:rPr lang="pt-BR" sz="3200" b="1" dirty="0" smtClean="0"/>
              <a:t>Tipos de CRM</a:t>
            </a:r>
            <a:endParaRPr lang="pt-BR" sz="3200" b="1" dirty="0"/>
          </a:p>
        </p:txBody>
      </p:sp>
      <p:sp>
        <p:nvSpPr>
          <p:cNvPr id="3" name="Espaço Reservado para Conteúdo 2"/>
          <p:cNvSpPr>
            <a:spLocks noGrp="1"/>
          </p:cNvSpPr>
          <p:nvPr>
            <p:ph idx="4294967295"/>
          </p:nvPr>
        </p:nvSpPr>
        <p:spPr>
          <a:xfrm>
            <a:off x="395536" y="1700808"/>
            <a:ext cx="8424936" cy="4114800"/>
          </a:xfrm>
          <a:prstGeom prst="rect">
            <a:avLst/>
          </a:prstGeom>
        </p:spPr>
        <p:txBody>
          <a:bodyPr/>
          <a:lstStyle/>
          <a:p>
            <a:r>
              <a:rPr lang="pt-BR" sz="2000" b="1" dirty="0" smtClean="0"/>
              <a:t>CRM Operacional</a:t>
            </a:r>
            <a:r>
              <a:rPr lang="pt-BR" sz="2000" dirty="0" smtClean="0"/>
              <a:t> </a:t>
            </a:r>
          </a:p>
          <a:p>
            <a:pPr marL="363538" lvl="1" indent="-187325"/>
            <a:r>
              <a:rPr lang="pt-BR" sz="1800" dirty="0" smtClean="0"/>
              <a:t>visa à criação de canais de relacionamento com o cliente.</a:t>
            </a:r>
          </a:p>
          <a:p>
            <a:pPr marL="363538" lvl="1" indent="-187325"/>
            <a:r>
              <a:rPr lang="pt-BR" sz="1800" dirty="0" smtClean="0"/>
              <a:t>aplicativos que permitem interagir com o cliente: televendas; loja virtual; força de vendas, etc.</a:t>
            </a:r>
          </a:p>
          <a:p>
            <a:r>
              <a:rPr lang="pt-BR" sz="2000" b="1" dirty="0" smtClean="0"/>
              <a:t>CRM Analítico</a:t>
            </a:r>
            <a:endParaRPr lang="pt-BR" sz="2400" b="1" dirty="0" smtClean="0"/>
          </a:p>
          <a:p>
            <a:pPr marL="363538" lvl="1" indent="-187325"/>
            <a:r>
              <a:rPr lang="pt-BR" sz="1800" dirty="0" smtClean="0"/>
              <a:t>visa obter uma visão consistente do cliente, buscando usar o conhecimento do relacionamento para gerar negócios.</a:t>
            </a:r>
            <a:endParaRPr lang="pt-BR" sz="1800" b="1" dirty="0" smtClean="0"/>
          </a:p>
          <a:p>
            <a:pPr marL="363538" lvl="1" indent="-187325"/>
            <a:r>
              <a:rPr lang="pt-BR" sz="1800" dirty="0" smtClean="0"/>
              <a:t>aplicativos que analisam os dados de cliente gerados pelas ferramentas operacionais com o propósito de gerenciar a performance dos indicadores de resultado.</a:t>
            </a:r>
          </a:p>
          <a:p>
            <a:r>
              <a:rPr lang="pt-BR" sz="2000" b="1" dirty="0" smtClean="0"/>
              <a:t>CRM Colaborativo</a:t>
            </a:r>
            <a:endParaRPr lang="pt-BR" sz="1800" b="1" dirty="0" smtClean="0"/>
          </a:p>
          <a:p>
            <a:pPr marL="363538" lvl="1" indent="-187325"/>
            <a:r>
              <a:rPr lang="pt-BR" sz="1800" dirty="0" smtClean="0"/>
              <a:t>Integração e gestão dos canais de interação.</a:t>
            </a:r>
          </a:p>
          <a:p>
            <a:pPr marL="363538" lvl="1" indent="-187325"/>
            <a:r>
              <a:rPr lang="pt-BR" sz="1800" dirty="0" smtClean="0"/>
              <a:t>Gerenciamento de conflito de canais. Ex: </a:t>
            </a:r>
            <a:r>
              <a:rPr lang="pt-BR" sz="1800" dirty="0" err="1" smtClean="0"/>
              <a:t>twitter</a:t>
            </a:r>
            <a:r>
              <a:rPr lang="pt-BR" sz="1800" dirty="0" smtClean="0"/>
              <a:t>.</a:t>
            </a:r>
          </a:p>
          <a:p>
            <a:pPr marL="363538" lvl="1" indent="-187325"/>
            <a:r>
              <a:rPr lang="pt-BR" sz="1800" dirty="0" smtClean="0"/>
              <a:t>serviços colaborativos, como edição personalizada, e-mail, comunidades, redes sociais, conferência e centros de interação e cliente capacitados à WEB, que facilitam a interação entre clientes e negócios.</a:t>
            </a:r>
            <a:r>
              <a:rPr lang="pt-BR" sz="3200" dirty="0" smtClean="0"/>
              <a:t/>
            </a:r>
            <a:br>
              <a:rPr lang="pt-BR" sz="3200" dirty="0" smtClean="0"/>
            </a:br>
            <a:endParaRPr lang="pt-BR"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7504" y="1301896"/>
            <a:ext cx="8534400" cy="758952"/>
          </a:xfrm>
          <a:prstGeom prst="rect">
            <a:avLst/>
          </a:prstGeom>
        </p:spPr>
        <p:txBody>
          <a:bodyPr/>
          <a:lstStyle/>
          <a:p>
            <a:r>
              <a:rPr lang="pt-BR" sz="3200" b="1" dirty="0" smtClean="0"/>
              <a:t>Tipos de CRM</a:t>
            </a:r>
            <a:endParaRPr lang="pt-BR" sz="3200" b="1" dirty="0"/>
          </a:p>
        </p:txBody>
      </p:sp>
      <p:sp>
        <p:nvSpPr>
          <p:cNvPr id="3" name="Espaço Reservado para Conteúdo 2"/>
          <p:cNvSpPr>
            <a:spLocks noGrp="1"/>
          </p:cNvSpPr>
          <p:nvPr>
            <p:ph idx="4294967295"/>
          </p:nvPr>
        </p:nvSpPr>
        <p:spPr>
          <a:xfrm>
            <a:off x="533664" y="2050504"/>
            <a:ext cx="8286808" cy="4114800"/>
          </a:xfrm>
          <a:prstGeom prst="rect">
            <a:avLst/>
          </a:prstGeom>
        </p:spPr>
        <p:txBody>
          <a:bodyPr/>
          <a:lstStyle/>
          <a:p>
            <a:pPr>
              <a:spcBef>
                <a:spcPts val="600"/>
              </a:spcBef>
              <a:spcAft>
                <a:spcPts val="600"/>
              </a:spcAft>
            </a:pPr>
            <a:r>
              <a:rPr lang="pt-BR" sz="2000" dirty="0" smtClean="0"/>
              <a:t>CRM operacional trata da automação dos processos de relacionamento: vendas, marketing e serviços.</a:t>
            </a:r>
          </a:p>
          <a:p>
            <a:pPr>
              <a:spcBef>
                <a:spcPts val="600"/>
              </a:spcBef>
              <a:spcAft>
                <a:spcPts val="600"/>
              </a:spcAft>
            </a:pPr>
            <a:r>
              <a:rPr lang="pt-BR" sz="2000" dirty="0" smtClean="0"/>
              <a:t>CRM colaborativo trata da automação, integração e colaboração entre canais de interação.</a:t>
            </a:r>
          </a:p>
          <a:p>
            <a:pPr>
              <a:spcBef>
                <a:spcPts val="600"/>
              </a:spcBef>
              <a:spcAft>
                <a:spcPts val="600"/>
              </a:spcAft>
            </a:pPr>
            <a:r>
              <a:rPr lang="pt-BR" sz="2000" dirty="0" smtClean="0"/>
              <a:t>CRM analítico contempla funções de análise de performance: </a:t>
            </a:r>
          </a:p>
          <a:p>
            <a:pPr>
              <a:spcBef>
                <a:spcPts val="600"/>
              </a:spcBef>
              <a:spcAft>
                <a:spcPts val="600"/>
              </a:spcAft>
            </a:pPr>
            <a:r>
              <a:rPr lang="en-US" sz="2000" dirty="0" smtClean="0"/>
              <a:t>CRM </a:t>
            </a:r>
            <a:r>
              <a:rPr lang="en-US" sz="2000" dirty="0" err="1" smtClean="0"/>
              <a:t>Analítico</a:t>
            </a:r>
            <a:r>
              <a:rPr lang="en-US" sz="2000" dirty="0" smtClean="0"/>
              <a:t> é parte do </a:t>
            </a:r>
            <a:r>
              <a:rPr lang="en-US" sz="2000" dirty="0" err="1" smtClean="0"/>
              <a:t>que</a:t>
            </a:r>
            <a:r>
              <a:rPr lang="en-US" sz="2000" dirty="0" smtClean="0"/>
              <a:t> é </a:t>
            </a:r>
            <a:r>
              <a:rPr lang="en-US" sz="2000" dirty="0" err="1" smtClean="0"/>
              <a:t>denominado</a:t>
            </a:r>
            <a:r>
              <a:rPr lang="en-US" sz="2000" dirty="0" smtClean="0"/>
              <a:t>  </a:t>
            </a:r>
            <a:r>
              <a:rPr lang="en-US" sz="2000" i="1" dirty="0" smtClean="0"/>
              <a:t>Business </a:t>
            </a:r>
            <a:r>
              <a:rPr lang="en-US" sz="2000" i="1" dirty="0" err="1" smtClean="0"/>
              <a:t>Inteligence</a:t>
            </a:r>
            <a:r>
              <a:rPr lang="en-US" sz="2000" i="1" dirty="0" smtClean="0"/>
              <a:t> </a:t>
            </a:r>
            <a:r>
              <a:rPr lang="en-US" sz="2000" dirty="0" smtClean="0"/>
              <a:t>(BI).</a:t>
            </a:r>
            <a:endParaRPr lang="pt-BR" sz="2000" dirty="0" smtClean="0"/>
          </a:p>
          <a:p>
            <a:pPr>
              <a:spcBef>
                <a:spcPts val="600"/>
              </a:spcBef>
              <a:spcAft>
                <a:spcPts val="600"/>
              </a:spcAft>
            </a:pPr>
            <a:r>
              <a:rPr lang="pt-BR" sz="2000" dirty="0" smtClean="0"/>
              <a:t>CRM Analítico trabalha sobre o CRM Operacional.</a:t>
            </a:r>
          </a:p>
          <a:p>
            <a:pPr>
              <a:spcBef>
                <a:spcPts val="600"/>
              </a:spcBef>
              <a:spcAft>
                <a:spcPts val="600"/>
              </a:spcAft>
            </a:pPr>
            <a:r>
              <a:rPr lang="pt-BR" sz="2000" dirty="0" smtClean="0"/>
              <a:t>CRM Colaborativo é, na verdade, a gestão e operação dos canais de interação, onde os processos automatizados do CRM Operacional são implementados: vendas por telefone, serviço na internet.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85720" y="1229888"/>
            <a:ext cx="8534400" cy="758952"/>
          </a:xfrm>
          <a:prstGeom prst="rect">
            <a:avLst/>
          </a:prstGeom>
        </p:spPr>
        <p:txBody>
          <a:bodyPr/>
          <a:lstStyle/>
          <a:p>
            <a:r>
              <a:rPr lang="pt-BR" sz="3200" b="1" dirty="0" smtClean="0"/>
              <a:t>CRM envolve</a:t>
            </a:r>
            <a:endParaRPr lang="pt-BR" sz="3200" b="1" dirty="0"/>
          </a:p>
        </p:txBody>
      </p:sp>
      <p:sp>
        <p:nvSpPr>
          <p:cNvPr id="3" name="Espaço Reservado para Conteúdo 2"/>
          <p:cNvSpPr>
            <a:spLocks noGrp="1"/>
          </p:cNvSpPr>
          <p:nvPr>
            <p:ph idx="4294967295"/>
          </p:nvPr>
        </p:nvSpPr>
        <p:spPr>
          <a:xfrm>
            <a:off x="428596" y="1803596"/>
            <a:ext cx="8503920" cy="4361708"/>
          </a:xfrm>
          <a:prstGeom prst="rect">
            <a:avLst/>
          </a:prstGeom>
        </p:spPr>
        <p:txBody>
          <a:bodyPr/>
          <a:lstStyle/>
          <a:p>
            <a:pPr marL="342900" lvl="2" indent="-342900">
              <a:spcBef>
                <a:spcPts val="600"/>
              </a:spcBef>
              <a:spcAft>
                <a:spcPts val="600"/>
              </a:spcAft>
              <a:buBlip>
                <a:blip r:embed="rId2"/>
              </a:buBlip>
            </a:pPr>
            <a:r>
              <a:rPr lang="pt-BR" sz="2000" dirty="0" smtClean="0"/>
              <a:t>Informação - Plataforma TI – Pessoas – Processos e Procedimentos.</a:t>
            </a:r>
          </a:p>
          <a:p>
            <a:pPr>
              <a:spcBef>
                <a:spcPts val="600"/>
              </a:spcBef>
              <a:spcAft>
                <a:spcPts val="600"/>
              </a:spcAft>
            </a:pPr>
            <a:r>
              <a:rPr lang="pt-BR" sz="2000" dirty="0" smtClean="0"/>
              <a:t>Criação de um sistema de coleta de dados sobre os clientes.</a:t>
            </a:r>
          </a:p>
          <a:p>
            <a:pPr marL="715963" lvl="2" indent="-176213">
              <a:spcBef>
                <a:spcPts val="600"/>
              </a:spcBef>
              <a:spcAft>
                <a:spcPts val="600"/>
              </a:spcAft>
              <a:buFont typeface="Wingdings" pitchFamily="2" charset="2"/>
              <a:buChar char="Ø"/>
            </a:pPr>
            <a:r>
              <a:rPr lang="pt-BR" sz="1600" dirty="0" smtClean="0"/>
              <a:t>Utiliza  </a:t>
            </a:r>
            <a:r>
              <a:rPr lang="pt-BR" sz="1800" dirty="0" smtClean="0"/>
              <a:t>equipamentos para identificação de chamadas, equipamentos de telemarketing e televendas, e mesmo equipamentos como Notebooks, </a:t>
            </a:r>
            <a:r>
              <a:rPr lang="pt-BR" sz="1800" dirty="0" err="1" smtClean="0"/>
              <a:t>Palm</a:t>
            </a:r>
            <a:r>
              <a:rPr lang="pt-BR" sz="1800" dirty="0" smtClean="0"/>
              <a:t> Tops. </a:t>
            </a:r>
          </a:p>
          <a:p>
            <a:pPr marL="715963" lvl="2" indent="-176213">
              <a:spcBef>
                <a:spcPts val="600"/>
              </a:spcBef>
              <a:spcAft>
                <a:spcPts val="600"/>
              </a:spcAft>
              <a:buFont typeface="Wingdings" pitchFamily="2" charset="2"/>
              <a:buChar char="Ø"/>
            </a:pPr>
            <a:r>
              <a:rPr lang="pt-BR" sz="1800" dirty="0" smtClean="0"/>
              <a:t>criação de serviços como </a:t>
            </a:r>
            <a:r>
              <a:rPr lang="pt-BR" sz="1800" dirty="0" err="1" smtClean="0"/>
              <a:t>Call</a:t>
            </a:r>
            <a:r>
              <a:rPr lang="pt-BR" sz="1800" dirty="0" smtClean="0"/>
              <a:t> Center (Centro de Chamadas), ou mesmo </a:t>
            </a:r>
            <a:r>
              <a:rPr lang="pt-BR" sz="1800" dirty="0" err="1" smtClean="0"/>
              <a:t>Contact</a:t>
            </a:r>
            <a:r>
              <a:rPr lang="pt-BR" sz="1800" dirty="0" smtClean="0"/>
              <a:t> Center, que é Integração entre Computador e Telefonia, pois permite que a informação seja compartilhada entre sistemas de telefonia e aplicativos CRM. </a:t>
            </a:r>
            <a:endParaRPr lang="pt-BR" sz="2000" dirty="0" smtClean="0"/>
          </a:p>
          <a:p>
            <a:pPr>
              <a:spcBef>
                <a:spcPts val="600"/>
              </a:spcBef>
              <a:spcAft>
                <a:spcPts val="600"/>
              </a:spcAft>
            </a:pPr>
            <a:r>
              <a:rPr lang="pt-BR" sz="2000" dirty="0" smtClean="0"/>
              <a:t>Análise dos dados de forma integrada por todos os setores da empresa relacionados ao marketing.</a:t>
            </a:r>
          </a:p>
          <a:p>
            <a:pPr>
              <a:spcBef>
                <a:spcPts val="600"/>
              </a:spcBef>
              <a:spcAft>
                <a:spcPts val="600"/>
              </a:spcAft>
            </a:pPr>
            <a:r>
              <a:rPr lang="pt-BR" sz="2000" dirty="0" smtClean="0"/>
              <a:t>Desenvolvimento de estratégias de utilização das informações de maneira sistemática para otimizar o relacionamento com o cliente.</a:t>
            </a:r>
            <a:r>
              <a:rPr lang="pt-BR" sz="2400" dirty="0" smtClean="0"/>
              <a:t/>
            </a:r>
            <a:br>
              <a:rPr lang="pt-BR" sz="2400" dirty="0" smtClean="0"/>
            </a:br>
            <a:endParaRPr lang="pt-B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rtist\gianti\mauricio\Figuras CRM\figura 9(104).jpg"/>
          <p:cNvPicPr>
            <a:picLocks noChangeAspect="1" noChangeArrowheads="1"/>
          </p:cNvPicPr>
          <p:nvPr/>
        </p:nvPicPr>
        <p:blipFill>
          <a:blip r:embed="rId2"/>
          <a:srcRect/>
          <a:stretch>
            <a:fillRect/>
          </a:stretch>
        </p:blipFill>
        <p:spPr bwMode="auto">
          <a:xfrm>
            <a:off x="683568" y="1700808"/>
            <a:ext cx="7875906" cy="4608512"/>
          </a:xfrm>
          <a:prstGeom prst="rect">
            <a:avLst/>
          </a:prstGeom>
          <a:noFill/>
        </p:spPr>
      </p:pic>
      <p:sp>
        <p:nvSpPr>
          <p:cNvPr id="4" name="Título 3"/>
          <p:cNvSpPr>
            <a:spLocks noGrp="1"/>
          </p:cNvSpPr>
          <p:nvPr>
            <p:ph type="title" idx="4294967295"/>
          </p:nvPr>
        </p:nvSpPr>
        <p:spPr>
          <a:xfrm>
            <a:off x="3157042" y="1200742"/>
            <a:ext cx="2928958" cy="500066"/>
          </a:xfrm>
          <a:prstGeom prst="rect">
            <a:avLst/>
          </a:prstGeom>
        </p:spPr>
        <p:txBody>
          <a:bodyPr/>
          <a:lstStyle/>
          <a:p>
            <a:r>
              <a:rPr lang="pt-BR" sz="3200" b="1" dirty="0" smtClean="0"/>
              <a:t>Tipos de CRM</a:t>
            </a:r>
            <a:endParaRPr lang="pt-BR" sz="3200" b="1" dirty="0"/>
          </a:p>
        </p:txBody>
      </p:sp>
      <p:sp>
        <p:nvSpPr>
          <p:cNvPr id="8" name="CaixaDeTexto 7"/>
          <p:cNvSpPr txBox="1"/>
          <p:nvPr/>
        </p:nvSpPr>
        <p:spPr>
          <a:xfrm>
            <a:off x="585711" y="6320353"/>
            <a:ext cx="3698257" cy="276999"/>
          </a:xfrm>
          <a:prstGeom prst="rect">
            <a:avLst/>
          </a:prstGeom>
          <a:noFill/>
        </p:spPr>
        <p:txBody>
          <a:bodyPr wrap="none" rtlCol="0">
            <a:spAutoFit/>
          </a:bodyPr>
          <a:lstStyle/>
          <a:p>
            <a:r>
              <a:rPr lang="pt-BR" sz="1200" b="1" dirty="0" smtClean="0"/>
              <a:t>Adaptada de Meta </a:t>
            </a:r>
            <a:r>
              <a:rPr lang="pt-BR" sz="1200" b="1" dirty="0" err="1" smtClean="0"/>
              <a:t>Group</a:t>
            </a:r>
            <a:r>
              <a:rPr lang="pt-BR" sz="1200" b="1" dirty="0" smtClean="0"/>
              <a:t> (apud VALENTE, 2002)</a:t>
            </a:r>
            <a:endParaRPr lang="pt-BR" sz="12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quarter" idx="4294967295"/>
          </p:nvPr>
        </p:nvSpPr>
        <p:spPr>
          <a:xfrm>
            <a:off x="323528" y="1556792"/>
            <a:ext cx="8424936" cy="4968552"/>
          </a:xfrm>
          <a:prstGeom prst="rect">
            <a:avLst/>
          </a:prstGeom>
        </p:spPr>
        <p:txBody>
          <a:bodyPr/>
          <a:lstStyle/>
          <a:p>
            <a:pPr>
              <a:spcBef>
                <a:spcPts val="0"/>
              </a:spcBef>
              <a:spcAft>
                <a:spcPts val="600"/>
              </a:spcAft>
            </a:pPr>
            <a:r>
              <a:rPr lang="pt-BR" sz="1800" dirty="0" smtClean="0"/>
              <a:t>Em cada 10 projetos de CRM, de 5 a 8 não trazem os resultados esperados? (Exame) </a:t>
            </a:r>
          </a:p>
          <a:p>
            <a:pPr lvl="1">
              <a:spcBef>
                <a:spcPts val="0"/>
              </a:spcBef>
              <a:spcAft>
                <a:spcPts val="600"/>
              </a:spcAft>
              <a:buFont typeface="Wingdings" pitchFamily="2" charset="2"/>
              <a:buChar char="Ø"/>
            </a:pPr>
            <a:r>
              <a:rPr lang="pt-BR" sz="1600" dirty="0" smtClean="0"/>
              <a:t>Menos de 15% das empresas globais acreditam ter atingido o sucesso total com suas iniciativas de gestão de relacionamento com o cliente? (IBM Business </a:t>
            </a:r>
            <a:r>
              <a:rPr lang="pt-BR" sz="1600" dirty="0" err="1" smtClean="0"/>
              <a:t>Consulting</a:t>
            </a:r>
            <a:r>
              <a:rPr lang="pt-BR" sz="1600" dirty="0" smtClean="0"/>
              <a:t> </a:t>
            </a:r>
            <a:r>
              <a:rPr lang="pt-BR" sz="1600" dirty="0" err="1" smtClean="0"/>
              <a:t>Services</a:t>
            </a:r>
            <a:r>
              <a:rPr lang="pt-BR" sz="1600" dirty="0" smtClean="0"/>
              <a:t>)</a:t>
            </a:r>
          </a:p>
          <a:p>
            <a:pPr>
              <a:spcBef>
                <a:spcPts val="0"/>
              </a:spcBef>
              <a:spcAft>
                <a:spcPts val="600"/>
              </a:spcAft>
            </a:pPr>
            <a:r>
              <a:rPr lang="pt-BR" sz="1800" b="1" dirty="0" smtClean="0"/>
              <a:t>Por quê? </a:t>
            </a:r>
          </a:p>
          <a:p>
            <a:pPr lvl="1">
              <a:spcBef>
                <a:spcPts val="0"/>
              </a:spcBef>
              <a:spcAft>
                <a:spcPts val="0"/>
              </a:spcAft>
              <a:buFont typeface="Wingdings" pitchFamily="2" charset="2"/>
              <a:buChar char="Ø"/>
            </a:pPr>
            <a:r>
              <a:rPr lang="pt-BR" sz="1600" dirty="0" smtClean="0"/>
              <a:t>75% do investimento de projetos de CRM tem sido em software. (</a:t>
            </a:r>
            <a:r>
              <a:rPr lang="pt-BR" sz="1600" dirty="0" err="1" smtClean="0"/>
              <a:t>Giga</a:t>
            </a:r>
            <a:r>
              <a:rPr lang="pt-BR" sz="1600" dirty="0" smtClean="0"/>
              <a:t> </a:t>
            </a:r>
            <a:r>
              <a:rPr lang="pt-BR" sz="1600" dirty="0" err="1" smtClean="0"/>
              <a:t>Group</a:t>
            </a:r>
            <a:r>
              <a:rPr lang="pt-BR" sz="1600" dirty="0" smtClean="0"/>
              <a:t>) </a:t>
            </a:r>
          </a:p>
          <a:p>
            <a:pPr lvl="1">
              <a:spcBef>
                <a:spcPts val="0"/>
              </a:spcBef>
              <a:spcAft>
                <a:spcPts val="0"/>
              </a:spcAft>
              <a:buFont typeface="Wingdings" pitchFamily="2" charset="2"/>
              <a:buChar char="Ø"/>
            </a:pPr>
            <a:r>
              <a:rPr lang="pt-BR" sz="1600" dirty="0" smtClean="0"/>
              <a:t>Pouco investimento é feito em processos e mudanças culturais. </a:t>
            </a:r>
          </a:p>
          <a:p>
            <a:pPr lvl="1">
              <a:spcBef>
                <a:spcPts val="0"/>
              </a:spcBef>
              <a:spcAft>
                <a:spcPts val="0"/>
              </a:spcAft>
              <a:buFont typeface="Wingdings" pitchFamily="2" charset="2"/>
              <a:buChar char="Ø"/>
            </a:pPr>
            <a:r>
              <a:rPr lang="pt-BR" sz="1600" dirty="0" smtClean="0"/>
              <a:t>Maioria dos projetos é de altíssima complexidade e exige altos investimentos </a:t>
            </a:r>
          </a:p>
          <a:p>
            <a:pPr lvl="1">
              <a:spcBef>
                <a:spcPts val="0"/>
              </a:spcBef>
              <a:spcAft>
                <a:spcPts val="0"/>
              </a:spcAft>
              <a:buFont typeface="Wingdings" pitchFamily="2" charset="2"/>
              <a:buChar char="Ø"/>
            </a:pPr>
            <a:r>
              <a:rPr lang="pt-BR" sz="1600" dirty="0" smtClean="0"/>
              <a:t>Processos de CRM são fluidos e muitas vezes são mais culturais do que processuais, exigindo flexibilidade. </a:t>
            </a:r>
          </a:p>
          <a:p>
            <a:pPr lvl="1">
              <a:spcBef>
                <a:spcPts val="0"/>
              </a:spcBef>
              <a:spcAft>
                <a:spcPts val="0"/>
              </a:spcAft>
              <a:buFont typeface="Wingdings" pitchFamily="2" charset="2"/>
              <a:buChar char="Ø"/>
            </a:pPr>
            <a:r>
              <a:rPr lang="pt-BR" sz="1600" dirty="0" smtClean="0"/>
              <a:t>É necessário respeitar a cultura da empresa na implementação, para não criar aversões. </a:t>
            </a:r>
          </a:p>
          <a:p>
            <a:pPr lvl="1">
              <a:spcBef>
                <a:spcPts val="0"/>
              </a:spcBef>
              <a:spcAft>
                <a:spcPts val="0"/>
              </a:spcAft>
              <a:buFont typeface="Wingdings" pitchFamily="2" charset="2"/>
              <a:buChar char="Ø"/>
            </a:pPr>
            <a:r>
              <a:rPr lang="pt-BR" sz="1600" dirty="0" smtClean="0"/>
              <a:t>Existe uma grande falta de entendimento na comunicação entre processo e tecnologia.</a:t>
            </a:r>
            <a:br>
              <a:rPr lang="pt-BR" sz="1600" dirty="0" smtClean="0"/>
            </a:br>
            <a:r>
              <a:rPr lang="pt-BR" sz="1600" dirty="0" smtClean="0"/>
              <a:t> </a:t>
            </a:r>
          </a:p>
          <a:p>
            <a:pPr>
              <a:spcBef>
                <a:spcPts val="0"/>
              </a:spcBef>
              <a:spcAft>
                <a:spcPts val="600"/>
              </a:spcAft>
            </a:pPr>
            <a:r>
              <a:rPr lang="pt-BR" sz="1800" dirty="0" smtClean="0"/>
              <a:t>A implantação do CRM  passa pelo repensar as mais básicas filosofias de como fazer negócios, como superar posturas dos gerentes e colaboradores e, provavelmente, como reconstruir a cultura da empresa.</a:t>
            </a:r>
          </a:p>
          <a:p>
            <a:pPr>
              <a:spcBef>
                <a:spcPts val="0"/>
              </a:spcBef>
              <a:spcAft>
                <a:spcPts val="600"/>
              </a:spcAft>
            </a:pPr>
            <a:r>
              <a:rPr lang="pt-BR" sz="1800" dirty="0" smtClean="0"/>
              <a:t>Há muito mais coisas envolvidas nesse processo do que simplesmente a instalação de ferramentas como </a:t>
            </a:r>
            <a:r>
              <a:rPr lang="pt-BR" sz="1800" dirty="0" err="1" smtClean="0"/>
              <a:t>website</a:t>
            </a:r>
            <a:r>
              <a:rPr lang="pt-BR" sz="1800" dirty="0" smtClean="0"/>
              <a:t> ou </a:t>
            </a:r>
            <a:r>
              <a:rPr lang="pt-BR" sz="1800" dirty="0" err="1" smtClean="0"/>
              <a:t>call</a:t>
            </a:r>
            <a:r>
              <a:rPr lang="pt-BR" sz="1800" dirty="0" smtClean="0"/>
              <a:t> </a:t>
            </a:r>
            <a:r>
              <a:rPr lang="pt-BR" sz="1800" dirty="0" err="1" smtClean="0"/>
              <a:t>center</a:t>
            </a:r>
            <a:r>
              <a:rPr lang="pt-BR" sz="1800" dirty="0" smtClean="0"/>
              <a:t>.</a:t>
            </a:r>
            <a:endParaRPr lang="pt-BR"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idx="4294967295"/>
          </p:nvPr>
        </p:nvSpPr>
        <p:spPr>
          <a:xfrm>
            <a:off x="107504" y="1373904"/>
            <a:ext cx="8534400" cy="758952"/>
          </a:xfrm>
          <a:prstGeom prst="rect">
            <a:avLst/>
          </a:prstGeom>
        </p:spPr>
        <p:txBody>
          <a:bodyPr/>
          <a:lstStyle/>
          <a:p>
            <a:r>
              <a:rPr lang="pt-BR" sz="2400" b="1" dirty="0"/>
              <a:t>Evolução do </a:t>
            </a:r>
            <a:r>
              <a:rPr lang="pt-BR" sz="2400" b="1" dirty="0" err="1"/>
              <a:t>Commerce</a:t>
            </a:r>
            <a:endParaRPr lang="pt-BR" sz="2400" b="1" dirty="0"/>
          </a:p>
        </p:txBody>
      </p:sp>
      <p:sp>
        <p:nvSpPr>
          <p:cNvPr id="211971" name="Rectangle 3"/>
          <p:cNvSpPr>
            <a:spLocks noGrp="1" noChangeArrowheads="1"/>
          </p:cNvSpPr>
          <p:nvPr>
            <p:ph type="body" sz="half" idx="4294967295"/>
          </p:nvPr>
        </p:nvSpPr>
        <p:spPr>
          <a:xfrm>
            <a:off x="214282" y="1787636"/>
            <a:ext cx="4008438" cy="3441564"/>
          </a:xfrm>
          <a:prstGeom prst="rect">
            <a:avLst/>
          </a:prstGeom>
        </p:spPr>
        <p:txBody>
          <a:bodyPr/>
          <a:lstStyle/>
          <a:p>
            <a:pPr>
              <a:lnSpc>
                <a:spcPct val="90000"/>
              </a:lnSpc>
              <a:spcBef>
                <a:spcPts val="600"/>
              </a:spcBef>
              <a:spcAft>
                <a:spcPts val="0"/>
              </a:spcAft>
            </a:pPr>
            <a:r>
              <a:rPr lang="pt-BR" sz="1800" b="1" i="1" dirty="0"/>
              <a:t>e-commerce</a:t>
            </a:r>
          </a:p>
          <a:p>
            <a:pPr lvl="1">
              <a:lnSpc>
                <a:spcPct val="90000"/>
              </a:lnSpc>
              <a:spcBef>
                <a:spcPts val="600"/>
              </a:spcBef>
              <a:spcAft>
                <a:spcPts val="0"/>
              </a:spcAft>
            </a:pPr>
            <a:r>
              <a:rPr lang="pt-BR" sz="1600" dirty="0" smtClean="0"/>
              <a:t>Trata apenas de uma das faces do e-business</a:t>
            </a:r>
          </a:p>
          <a:p>
            <a:pPr lvl="1">
              <a:lnSpc>
                <a:spcPct val="90000"/>
              </a:lnSpc>
              <a:spcBef>
                <a:spcPts val="600"/>
              </a:spcBef>
              <a:spcAft>
                <a:spcPts val="0"/>
              </a:spcAft>
            </a:pPr>
            <a:r>
              <a:rPr lang="pt-BR" sz="1600" dirty="0" smtClean="0"/>
              <a:t>Simplesmente da </a:t>
            </a:r>
            <a:r>
              <a:rPr lang="pt-BR" sz="1600" dirty="0"/>
              <a:t>compra e venda de produtos e serviços, através da Web</a:t>
            </a:r>
          </a:p>
          <a:p>
            <a:pPr>
              <a:lnSpc>
                <a:spcPct val="90000"/>
              </a:lnSpc>
              <a:spcBef>
                <a:spcPts val="600"/>
              </a:spcBef>
              <a:spcAft>
                <a:spcPts val="0"/>
              </a:spcAft>
            </a:pPr>
            <a:r>
              <a:rPr lang="pt-BR" sz="1800" b="1" i="1" dirty="0"/>
              <a:t>e-business</a:t>
            </a:r>
          </a:p>
          <a:p>
            <a:pPr lvl="1">
              <a:lnSpc>
                <a:spcPct val="90000"/>
              </a:lnSpc>
              <a:spcBef>
                <a:spcPts val="600"/>
              </a:spcBef>
              <a:spcAft>
                <a:spcPts val="0"/>
              </a:spcAft>
            </a:pPr>
            <a:r>
              <a:rPr lang="pt-BR" sz="1600" dirty="0"/>
              <a:t>Conceito </a:t>
            </a:r>
            <a:r>
              <a:rPr lang="pt-BR" sz="1600" dirty="0" smtClean="0"/>
              <a:t>maior – envolve todo o restante de transações de </a:t>
            </a:r>
            <a:r>
              <a:rPr lang="pt-BR" sz="1600" dirty="0" err="1" smtClean="0"/>
              <a:t>backoffice</a:t>
            </a:r>
            <a:endParaRPr lang="pt-BR" sz="1600" dirty="0"/>
          </a:p>
          <a:p>
            <a:pPr lvl="1">
              <a:lnSpc>
                <a:spcPct val="90000"/>
              </a:lnSpc>
              <a:spcBef>
                <a:spcPts val="600"/>
              </a:spcBef>
              <a:spcAft>
                <a:spcPts val="0"/>
              </a:spcAft>
            </a:pPr>
            <a:r>
              <a:rPr lang="pt-BR" sz="1600" dirty="0"/>
              <a:t>Representa todas as aplicações tecnológicas e de </a:t>
            </a:r>
            <a:r>
              <a:rPr lang="pt-BR" sz="1800" dirty="0"/>
              <a:t>processos</a:t>
            </a:r>
            <a:r>
              <a:rPr lang="pt-BR" sz="1600" dirty="0"/>
              <a:t> de negócios que capacitam a empresa a fazer uma transação de e-commerce</a:t>
            </a:r>
            <a:endParaRPr lang="pt-BR" sz="1600" b="1" i="1" dirty="0"/>
          </a:p>
        </p:txBody>
      </p:sp>
      <p:sp>
        <p:nvSpPr>
          <p:cNvPr id="211972" name="Rectangle 4"/>
          <p:cNvSpPr>
            <a:spLocks noGrp="1" noChangeArrowheads="1"/>
          </p:cNvSpPr>
          <p:nvPr>
            <p:ph type="body" sz="half" idx="4294967295"/>
          </p:nvPr>
        </p:nvSpPr>
        <p:spPr>
          <a:xfrm>
            <a:off x="4860032" y="1844824"/>
            <a:ext cx="3811587" cy="3250704"/>
          </a:xfrm>
          <a:prstGeom prst="rect">
            <a:avLst/>
          </a:prstGeom>
        </p:spPr>
        <p:txBody>
          <a:bodyPr/>
          <a:lstStyle/>
          <a:p>
            <a:pPr>
              <a:lnSpc>
                <a:spcPct val="90000"/>
              </a:lnSpc>
              <a:spcBef>
                <a:spcPts val="600"/>
              </a:spcBef>
              <a:spcAft>
                <a:spcPts val="0"/>
              </a:spcAft>
            </a:pPr>
            <a:r>
              <a:rPr lang="pt-BR" sz="1800" b="1" i="1" dirty="0" err="1"/>
              <a:t>m-commerce</a:t>
            </a:r>
            <a:endParaRPr lang="pt-BR" sz="1800" b="1" i="1" dirty="0"/>
          </a:p>
          <a:p>
            <a:pPr lvl="1">
              <a:lnSpc>
                <a:spcPct val="90000"/>
              </a:lnSpc>
              <a:spcBef>
                <a:spcPts val="600"/>
              </a:spcBef>
              <a:spcAft>
                <a:spcPts val="0"/>
              </a:spcAft>
            </a:pPr>
            <a:r>
              <a:rPr lang="pt-BR" sz="1600" dirty="0"/>
              <a:t>Transações de negócios realizadas  quando se está em movimento</a:t>
            </a:r>
          </a:p>
          <a:p>
            <a:pPr>
              <a:lnSpc>
                <a:spcPct val="90000"/>
              </a:lnSpc>
              <a:spcBef>
                <a:spcPts val="600"/>
              </a:spcBef>
              <a:spcAft>
                <a:spcPts val="0"/>
              </a:spcAft>
            </a:pPr>
            <a:r>
              <a:rPr lang="pt-BR" sz="1800" b="1" i="1" dirty="0" err="1"/>
              <a:t>m-business</a:t>
            </a:r>
            <a:endParaRPr lang="pt-BR" sz="1800" b="1" i="1" dirty="0"/>
          </a:p>
          <a:p>
            <a:pPr lvl="1">
              <a:lnSpc>
                <a:spcPct val="90000"/>
              </a:lnSpc>
              <a:spcBef>
                <a:spcPts val="600"/>
              </a:spcBef>
              <a:spcAft>
                <a:spcPts val="0"/>
              </a:spcAft>
            </a:pPr>
            <a:r>
              <a:rPr lang="pt-BR" sz="1600" dirty="0" err="1"/>
              <a:t>Infra-estrutura</a:t>
            </a:r>
            <a:r>
              <a:rPr lang="pt-BR" sz="1600" dirty="0"/>
              <a:t> de aplicação necessária para manter relações de negócios e vender informações, serviços e mercadorias por meio de dispositivos móveis</a:t>
            </a:r>
          </a:p>
        </p:txBody>
      </p:sp>
      <p:sp>
        <p:nvSpPr>
          <p:cNvPr id="7" name="Rectangle 3"/>
          <p:cNvSpPr txBox="1">
            <a:spLocks noChangeArrowheads="1"/>
          </p:cNvSpPr>
          <p:nvPr/>
        </p:nvSpPr>
        <p:spPr bwMode="auto">
          <a:xfrm>
            <a:off x="642910" y="5229200"/>
            <a:ext cx="7929618" cy="853836"/>
          </a:xfrm>
          <a:prstGeom prst="rect">
            <a:avLst/>
          </a:prstGeom>
          <a:solidFill>
            <a:srgbClr val="DFFFEF"/>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ts val="0"/>
              </a:spcBef>
              <a:spcAft>
                <a:spcPts val="0"/>
              </a:spcAft>
              <a:buBlip>
                <a:blip r:embed="rId2"/>
              </a:buBlip>
              <a:defRPr/>
            </a:pPr>
            <a:r>
              <a:rPr lang="pt-BR" sz="1600" b="1" i="1" kern="0" dirty="0" err="1" smtClean="0"/>
              <a:t>Commerce</a:t>
            </a:r>
            <a:r>
              <a:rPr lang="pt-BR" sz="1600" kern="0" dirty="0" smtClean="0"/>
              <a:t> é a fachada do </a:t>
            </a:r>
            <a:r>
              <a:rPr lang="pt-BR" sz="1600" b="1" i="1" kern="0" dirty="0" smtClean="0"/>
              <a:t>business</a:t>
            </a:r>
            <a:endParaRPr kumimoji="0" lang="pt-BR" sz="1600" b="1" i="1" u="none" strike="noStrike" kern="0" cap="none" spc="0" normalizeH="0" baseline="0" noProof="0" dirty="0" smtClean="0">
              <a:ln>
                <a:noFill/>
              </a:ln>
              <a:effectLst/>
              <a:uLnTx/>
              <a:uFillTx/>
              <a:latin typeface="+mn-lt"/>
            </a:endParaRPr>
          </a:p>
          <a:p>
            <a:pPr marL="342900" marR="0" lvl="0" indent="-342900" algn="l" defTabSz="914400" rtl="0" eaLnBrk="1" fontAlgn="base" latinLnBrk="0" hangingPunct="1">
              <a:lnSpc>
                <a:spcPct val="100000"/>
              </a:lnSpc>
              <a:spcBef>
                <a:spcPts val="0"/>
              </a:spcBef>
              <a:spcAft>
                <a:spcPts val="0"/>
              </a:spcAft>
              <a:buClrTx/>
              <a:buSzTx/>
              <a:buFontTx/>
              <a:buBlip>
                <a:blip r:embed="rId2"/>
              </a:buBlip>
              <a:tabLst/>
              <a:defRPr/>
            </a:pPr>
            <a:r>
              <a:rPr kumimoji="0" lang="pt-BR" sz="1600" b="1" i="1" u="none" strike="noStrike" kern="0" cap="none" spc="0" normalizeH="0" baseline="0" noProof="0" dirty="0" smtClean="0">
                <a:ln>
                  <a:noFill/>
                </a:ln>
                <a:effectLst/>
                <a:uLnTx/>
                <a:uFillTx/>
                <a:latin typeface="+mn-lt"/>
                <a:ea typeface="+mn-ea"/>
                <a:cs typeface="+mn-cs"/>
              </a:rPr>
              <a:t>Business</a:t>
            </a:r>
            <a:r>
              <a:rPr kumimoji="0" lang="pt-BR" sz="1600" b="0" i="0" u="none" strike="noStrike" kern="0" cap="none" spc="0" normalizeH="0" baseline="0" noProof="0" dirty="0" smtClean="0">
                <a:ln>
                  <a:noFill/>
                </a:ln>
                <a:effectLst/>
                <a:uLnTx/>
                <a:uFillTx/>
                <a:latin typeface="+mn-lt"/>
                <a:ea typeface="+mn-ea"/>
                <a:cs typeface="+mn-cs"/>
              </a:rPr>
              <a:t> é a</a:t>
            </a:r>
            <a:r>
              <a:rPr kumimoji="0" lang="pt-BR" sz="1600" b="0" i="0" u="none" strike="noStrike" kern="0" cap="none" spc="0" normalizeH="0" noProof="0" dirty="0" smtClean="0">
                <a:ln>
                  <a:noFill/>
                </a:ln>
                <a:effectLst/>
                <a:uLnTx/>
                <a:uFillTx/>
                <a:latin typeface="+mn-lt"/>
                <a:ea typeface="+mn-ea"/>
                <a:cs typeface="+mn-cs"/>
              </a:rPr>
              <a:t> i</a:t>
            </a:r>
            <a:r>
              <a:rPr kumimoji="0" lang="pt-BR" sz="1600" b="0" i="0" u="none" strike="noStrike" kern="0" cap="none" spc="0" normalizeH="0" baseline="0" noProof="0" dirty="0" smtClean="0">
                <a:ln>
                  <a:noFill/>
                </a:ln>
                <a:effectLst/>
                <a:uLnTx/>
                <a:uFillTx/>
                <a:latin typeface="+mn-lt"/>
              </a:rPr>
              <a:t>nfra-estrutura necessária para manter relações de negócios</a:t>
            </a:r>
          </a:p>
          <a:p>
            <a:pPr marL="742950" marR="0" lvl="1" indent="-285750" algn="l" defTabSz="914400" rtl="0" eaLnBrk="1" fontAlgn="base" latinLnBrk="0" hangingPunct="1">
              <a:lnSpc>
                <a:spcPct val="100000"/>
              </a:lnSpc>
              <a:spcBef>
                <a:spcPts val="0"/>
              </a:spcBef>
              <a:spcAft>
                <a:spcPts val="0"/>
              </a:spcAft>
              <a:buClrTx/>
              <a:buSzTx/>
              <a:buFontTx/>
              <a:buChar char="–"/>
              <a:tabLst/>
              <a:defRPr/>
            </a:pPr>
            <a:r>
              <a:rPr kumimoji="0" lang="pt-BR" sz="1600" b="0" i="0" u="none" strike="noStrike" kern="0" cap="none" spc="0" normalizeH="0" baseline="0" noProof="0" dirty="0" smtClean="0">
                <a:ln>
                  <a:noFill/>
                </a:ln>
                <a:effectLst/>
                <a:uLnTx/>
                <a:uFillTx/>
                <a:latin typeface="+mn-lt"/>
              </a:rPr>
              <a:t>Além do </a:t>
            </a:r>
            <a:r>
              <a:rPr kumimoji="0" lang="pt-BR" sz="1600" b="1" i="1" u="none" strike="noStrike" kern="0" cap="none" spc="0" normalizeH="0" baseline="0" noProof="0" dirty="0" err="1" smtClean="0">
                <a:ln>
                  <a:noFill/>
                </a:ln>
                <a:effectLst/>
                <a:uLnTx/>
                <a:uFillTx/>
                <a:latin typeface="+mn-lt"/>
              </a:rPr>
              <a:t>commerce</a:t>
            </a:r>
            <a:r>
              <a:rPr kumimoji="0" lang="pt-BR" sz="1600" b="1" i="1" u="none" strike="noStrike" kern="0" cap="none" spc="0" normalizeH="0" baseline="0" noProof="0" dirty="0" smtClean="0">
                <a:ln>
                  <a:noFill/>
                </a:ln>
                <a:effectLst/>
                <a:uLnTx/>
                <a:uFillTx/>
                <a:latin typeface="+mn-lt"/>
              </a:rPr>
              <a:t>,</a:t>
            </a:r>
            <a:r>
              <a:rPr kumimoji="0" lang="pt-BR" sz="1600" b="0" i="0" u="none" strike="noStrike" kern="0" cap="none" spc="0" normalizeH="0" baseline="0" noProof="0" dirty="0" smtClean="0">
                <a:ln>
                  <a:noFill/>
                </a:ln>
                <a:effectLst/>
                <a:uLnTx/>
                <a:uFillTx/>
                <a:latin typeface="+mn-lt"/>
              </a:rPr>
              <a:t> inclui tanto as aplicações de negócios como de suporte</a:t>
            </a:r>
          </a:p>
          <a:p>
            <a:pPr marL="742950" marR="0" lvl="1" indent="-285750" algn="l" defTabSz="914400" rtl="0" eaLnBrk="1" fontAlgn="base" latinLnBrk="0" hangingPunct="1">
              <a:lnSpc>
                <a:spcPct val="100000"/>
              </a:lnSpc>
              <a:spcBef>
                <a:spcPts val="0"/>
              </a:spcBef>
              <a:spcAft>
                <a:spcPts val="0"/>
              </a:spcAft>
              <a:buClrTx/>
              <a:buSzTx/>
              <a:tabLst/>
              <a:defRPr/>
            </a:pPr>
            <a:endParaRPr kumimoji="0" lang="pt-BR" sz="1600" b="0" i="0" u="none" strike="noStrike" kern="0" cap="none" spc="0" normalizeH="0" baseline="0" noProof="0" dirty="0" smtClean="0">
              <a:ln>
                <a:noFill/>
              </a:ln>
              <a:effectLst/>
              <a:uLnTx/>
              <a:uFillTx/>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idx="4294967295"/>
          </p:nvPr>
        </p:nvSpPr>
        <p:spPr>
          <a:xfrm>
            <a:off x="539552" y="1275038"/>
            <a:ext cx="7772400" cy="785810"/>
          </a:xfrm>
          <a:prstGeom prst="rect">
            <a:avLst/>
          </a:prstGeom>
        </p:spPr>
        <p:txBody>
          <a:bodyPr/>
          <a:lstStyle/>
          <a:p>
            <a:r>
              <a:rPr lang="pt-BR" sz="3600" b="1" dirty="0"/>
              <a:t>Comércio Eletrônico</a:t>
            </a:r>
            <a:br>
              <a:rPr lang="pt-BR" sz="3600" b="1" dirty="0"/>
            </a:br>
            <a:r>
              <a:rPr lang="pt-BR" sz="1800" b="1" dirty="0"/>
              <a:t>Era da Internet</a:t>
            </a:r>
          </a:p>
        </p:txBody>
      </p:sp>
      <p:sp>
        <p:nvSpPr>
          <p:cNvPr id="206851" name="Rectangle 3"/>
          <p:cNvSpPr>
            <a:spLocks noGrp="1" noChangeArrowheads="1"/>
          </p:cNvSpPr>
          <p:nvPr>
            <p:ph type="body" idx="4294967295"/>
          </p:nvPr>
        </p:nvSpPr>
        <p:spPr>
          <a:xfrm>
            <a:off x="683568" y="2204864"/>
            <a:ext cx="7634310" cy="4129094"/>
          </a:xfrm>
          <a:prstGeom prst="rect">
            <a:avLst/>
          </a:prstGeom>
        </p:spPr>
        <p:txBody>
          <a:bodyPr/>
          <a:lstStyle/>
          <a:p>
            <a:pPr>
              <a:spcBef>
                <a:spcPct val="40000"/>
              </a:spcBef>
              <a:spcAft>
                <a:spcPct val="40000"/>
              </a:spcAft>
            </a:pPr>
            <a:r>
              <a:rPr lang="pt-BR" sz="2000" b="1" dirty="0"/>
              <a:t>B2C:</a:t>
            </a:r>
            <a:r>
              <a:rPr lang="pt-BR" sz="2000" dirty="0"/>
              <a:t> da empresa para o consumidor</a:t>
            </a:r>
          </a:p>
          <a:p>
            <a:pPr lvl="1"/>
            <a:r>
              <a:rPr lang="pt-BR" sz="1800" dirty="0"/>
              <a:t>Atividades normais de varejo na </a:t>
            </a:r>
            <a:r>
              <a:rPr lang="pt-BR" sz="1800" dirty="0" smtClean="0"/>
              <a:t>rede.</a:t>
            </a:r>
            <a:endParaRPr lang="pt-BR" sz="1800" dirty="0"/>
          </a:p>
          <a:p>
            <a:pPr lvl="1"/>
            <a:r>
              <a:rPr lang="pt-BR" sz="1800" dirty="0"/>
              <a:t>Ex. venda de livros – </a:t>
            </a:r>
            <a:r>
              <a:rPr lang="pt-BR" sz="1800" dirty="0" smtClean="0"/>
              <a:t>Amazon.com.</a:t>
            </a:r>
            <a:endParaRPr lang="pt-BR" sz="1800" dirty="0"/>
          </a:p>
          <a:p>
            <a:pPr>
              <a:spcBef>
                <a:spcPct val="40000"/>
              </a:spcBef>
              <a:spcAft>
                <a:spcPct val="40000"/>
              </a:spcAft>
            </a:pPr>
            <a:r>
              <a:rPr lang="pt-BR" sz="2000" b="1" dirty="0"/>
              <a:t>C2B:</a:t>
            </a:r>
            <a:r>
              <a:rPr lang="pt-BR" sz="2000" dirty="0"/>
              <a:t> do consumidor para a empresa</a:t>
            </a:r>
          </a:p>
          <a:p>
            <a:pPr lvl="1"/>
            <a:r>
              <a:rPr lang="pt-BR" sz="1800" dirty="0"/>
              <a:t>Passageiros que fazem lances por passagens </a:t>
            </a:r>
            <a:r>
              <a:rPr lang="pt-BR" sz="1800" dirty="0" smtClean="0"/>
              <a:t>aéreas.</a:t>
            </a:r>
            <a:endParaRPr lang="pt-BR" sz="1800" dirty="0"/>
          </a:p>
          <a:p>
            <a:pPr lvl="1"/>
            <a:r>
              <a:rPr lang="pt-BR" sz="1800" dirty="0"/>
              <a:t>Cabendo as empresas aéreas aceitarem ou não as </a:t>
            </a:r>
            <a:r>
              <a:rPr lang="pt-BR" sz="1800" dirty="0" smtClean="0"/>
              <a:t>ofertas.</a:t>
            </a:r>
            <a:endParaRPr lang="pt-BR" sz="1800" dirty="0"/>
          </a:p>
          <a:p>
            <a:pPr>
              <a:spcBef>
                <a:spcPct val="40000"/>
              </a:spcBef>
              <a:spcAft>
                <a:spcPct val="40000"/>
              </a:spcAft>
            </a:pPr>
            <a:r>
              <a:rPr lang="pt-BR" sz="2000" b="1" dirty="0"/>
              <a:t>C2C:</a:t>
            </a:r>
            <a:r>
              <a:rPr lang="pt-BR" sz="2000" dirty="0"/>
              <a:t> do consumidor para consumidor</a:t>
            </a:r>
          </a:p>
          <a:p>
            <a:pPr lvl="1"/>
            <a:r>
              <a:rPr lang="pt-BR" sz="1800" dirty="0"/>
              <a:t>Leilões de </a:t>
            </a:r>
            <a:r>
              <a:rPr lang="pt-BR" sz="1800" dirty="0" smtClean="0"/>
              <a:t>consumidores.</a:t>
            </a:r>
            <a:endParaRPr lang="pt-BR" sz="1800" dirty="0"/>
          </a:p>
          <a:p>
            <a:pPr lvl="1"/>
            <a:r>
              <a:rPr lang="pt-BR" sz="1800" dirty="0"/>
              <a:t>Site </a:t>
            </a:r>
            <a:r>
              <a:rPr lang="pt-BR" sz="1800" dirty="0" smtClean="0"/>
              <a:t>eBay.com.</a:t>
            </a:r>
            <a:endParaRPr lang="pt-BR" sz="1800" dirty="0"/>
          </a:p>
          <a:p>
            <a:pPr>
              <a:spcBef>
                <a:spcPct val="40000"/>
              </a:spcBef>
              <a:spcAft>
                <a:spcPct val="40000"/>
              </a:spcAft>
            </a:pPr>
            <a:r>
              <a:rPr lang="pt-BR" sz="2000" b="1" dirty="0"/>
              <a:t>B2B:</a:t>
            </a:r>
            <a:r>
              <a:rPr lang="pt-BR" sz="2000" dirty="0"/>
              <a:t> negócio eletrônico entre empresas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467544" y="1628800"/>
            <a:ext cx="8352928" cy="4680520"/>
          </a:xfrm>
          <a:prstGeom prst="rect">
            <a:avLst/>
          </a:prstGeom>
        </p:spPr>
        <p:txBody>
          <a:bodyPr/>
          <a:lstStyle/>
          <a:p>
            <a:r>
              <a:rPr lang="pt-BR" sz="1700" dirty="0" smtClean="0"/>
              <a:t>governo eletrônico, o </a:t>
            </a:r>
            <a:r>
              <a:rPr lang="pt-BR" sz="1700" i="1" dirty="0" err="1" smtClean="0"/>
              <a:t>e-goverment</a:t>
            </a:r>
            <a:r>
              <a:rPr lang="pt-BR" sz="1700" i="1" dirty="0" smtClean="0"/>
              <a:t> é uma iniciativa, por parte dos governos, nas diferentes esferas, de aproximar-se mais do cidadão, de aperfeiçoar suas relações com o setor privado e de maximizar a eficiência das transações </a:t>
            </a:r>
            <a:r>
              <a:rPr lang="pt-BR" sz="1700" i="1" dirty="0" err="1" smtClean="0"/>
              <a:t>intragoverno</a:t>
            </a:r>
            <a:r>
              <a:rPr lang="pt-BR" sz="1700" i="1" dirty="0" smtClean="0"/>
              <a:t>. </a:t>
            </a:r>
          </a:p>
          <a:p>
            <a:r>
              <a:rPr lang="pt-BR" sz="1700" i="1" dirty="0" smtClean="0"/>
              <a:t>Dessa forma, o setor público, apoiado na tecnologia da internet, provê um conjunto de serviços e de acessos a informações aos diferentes membros da sociedade (BELANGER; HILLER, 2006). </a:t>
            </a:r>
          </a:p>
          <a:p>
            <a:r>
              <a:rPr lang="pt-BR" sz="1700" dirty="0" smtClean="0"/>
              <a:t>O governo eletrônico, em analogia ao comércio eletrônico, no que se refere às interfaces para transação, pode ser classificado em três categorias: </a:t>
            </a:r>
          </a:p>
          <a:p>
            <a:r>
              <a:rPr lang="pt-BR" sz="1700" b="1" dirty="0" smtClean="0"/>
              <a:t>G2G</a:t>
            </a:r>
            <a:r>
              <a:rPr lang="pt-BR" sz="1700" dirty="0" smtClean="0"/>
              <a:t> - Administração Pública – Administração Pública: visa fortalecer o nível de eficiência nas transações e nos processos que envolvem os diversos órgãos de governo, criando interfaces eletrônicas de interação. Independe da esfera de governo. </a:t>
            </a:r>
          </a:p>
          <a:p>
            <a:r>
              <a:rPr lang="pt-BR" sz="1700" b="1" dirty="0" smtClean="0"/>
              <a:t>G2B </a:t>
            </a:r>
            <a:r>
              <a:rPr lang="pt-BR" sz="1700" dirty="0" smtClean="0"/>
              <a:t>- Administração Pública – Organizações privadas: pretende tornar transparentes as transações existentes entre o setor público e o privado, envolvendo tanto transações regulatórias e de fiscalização quanto de orientação, de legislação e de serviços. </a:t>
            </a:r>
          </a:p>
          <a:p>
            <a:r>
              <a:rPr lang="pt-BR" sz="1700" b="1" dirty="0" smtClean="0"/>
              <a:t>G2C </a:t>
            </a:r>
            <a:r>
              <a:rPr lang="pt-BR" sz="1700" dirty="0" smtClean="0"/>
              <a:t>- Administração Pública – Cidadão: visa oferecer informações e serviços úteis aos cidadãos, aumentando a transparência do governo e ampliando o exercício da cidadania. </a:t>
            </a:r>
            <a:endParaRPr lang="pt-BR" sz="17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7504" y="1268760"/>
            <a:ext cx="8534400" cy="758952"/>
          </a:xfrm>
          <a:prstGeom prst="rect">
            <a:avLst/>
          </a:prstGeom>
        </p:spPr>
        <p:txBody>
          <a:bodyPr/>
          <a:lstStyle/>
          <a:p>
            <a:r>
              <a:rPr lang="pt-BR" sz="3200" b="1" dirty="0" smtClean="0"/>
              <a:t>Complexidade</a:t>
            </a:r>
            <a:endParaRPr lang="pt-BR" sz="3200" b="1" dirty="0"/>
          </a:p>
        </p:txBody>
      </p:sp>
      <p:sp>
        <p:nvSpPr>
          <p:cNvPr id="7" name="Espaço Reservado para Conteúdo 6"/>
          <p:cNvSpPr>
            <a:spLocks noGrp="1"/>
          </p:cNvSpPr>
          <p:nvPr>
            <p:ph idx="4294967295"/>
          </p:nvPr>
        </p:nvSpPr>
        <p:spPr>
          <a:xfrm>
            <a:off x="285720" y="1928802"/>
            <a:ext cx="8503920" cy="4071966"/>
          </a:xfrm>
          <a:prstGeom prst="rect">
            <a:avLst/>
          </a:prstGeom>
        </p:spPr>
        <p:txBody>
          <a:bodyPr/>
          <a:lstStyle/>
          <a:p>
            <a:pPr>
              <a:spcBef>
                <a:spcPts val="600"/>
              </a:spcBef>
              <a:spcAft>
                <a:spcPts val="600"/>
              </a:spcAft>
            </a:pPr>
            <a:r>
              <a:rPr lang="pt-BR" sz="2000" dirty="0" smtClean="0"/>
              <a:t>As pessoas e a informação são os bens mais valiosos da organização</a:t>
            </a:r>
          </a:p>
          <a:p>
            <a:pPr>
              <a:spcBef>
                <a:spcPts val="600"/>
              </a:spcBef>
              <a:spcAft>
                <a:spcPts val="600"/>
              </a:spcAft>
            </a:pPr>
            <a:r>
              <a:rPr lang="pt-BR" sz="2000" dirty="0" smtClean="0"/>
              <a:t>Decisões precisam ser tomadas rapidamente e corretamente sob diferentes perspectivas</a:t>
            </a:r>
          </a:p>
          <a:p>
            <a:pPr>
              <a:spcBef>
                <a:spcPts val="600"/>
              </a:spcBef>
              <a:spcAft>
                <a:spcPts val="600"/>
              </a:spcAft>
            </a:pPr>
            <a:r>
              <a:rPr lang="pt-BR" sz="2000" dirty="0" smtClean="0"/>
              <a:t>Usuários são </a:t>
            </a:r>
            <a:r>
              <a:rPr lang="pt-BR" sz="2000" dirty="0" err="1" smtClean="0"/>
              <a:t>experts</a:t>
            </a:r>
            <a:r>
              <a:rPr lang="pt-BR" sz="2000" dirty="0" smtClean="0"/>
              <a:t> em negócios e não em tecnologias</a:t>
            </a:r>
          </a:p>
          <a:p>
            <a:pPr>
              <a:spcBef>
                <a:spcPts val="600"/>
              </a:spcBef>
              <a:spcAft>
                <a:spcPts val="600"/>
              </a:spcAft>
            </a:pPr>
            <a:r>
              <a:rPr lang="pt-BR" sz="2000" dirty="0" smtClean="0"/>
              <a:t>A quantidade de dados cresce de forma exponencial, afetando o tempo de respostas, dificultando a compreensão e projeções de cenários</a:t>
            </a:r>
          </a:p>
          <a:p>
            <a:pPr>
              <a:spcBef>
                <a:spcPts val="600"/>
              </a:spcBef>
              <a:spcAft>
                <a:spcPts val="600"/>
              </a:spcAft>
            </a:pPr>
            <a:r>
              <a:rPr lang="pt-BR" sz="2000" dirty="0" smtClean="0"/>
              <a:t>Precisa-se de sistemas e ferramentas que facilitem o acesso, processamento e análise</a:t>
            </a:r>
            <a:r>
              <a:rPr lang="pt-BR" sz="2000" i="1" dirty="0" smtClean="0"/>
              <a:t> </a:t>
            </a:r>
            <a:r>
              <a:rPr lang="pt-BR" sz="2000" dirty="0" smtClean="0"/>
              <a:t>de dados e informações para dar suporte a decisões gerenciais de forma amigável e flexível ao usuário e em tempo hábil.</a:t>
            </a:r>
          </a:p>
          <a:p>
            <a:pPr lvl="1"/>
            <a:r>
              <a:rPr lang="pt-BR" sz="1800" dirty="0" smtClean="0"/>
              <a:t>Ex:</a:t>
            </a:r>
            <a:r>
              <a:rPr lang="pt-BR" sz="1800" i="1" dirty="0" smtClean="0"/>
              <a:t> </a:t>
            </a:r>
            <a:r>
              <a:rPr lang="pt-BR" sz="1800" i="1" dirty="0" err="1" smtClean="0"/>
              <a:t>Datawarehouse</a:t>
            </a:r>
            <a:r>
              <a:rPr lang="pt-BR" sz="1800" i="1" dirty="0" smtClean="0"/>
              <a:t>, </a:t>
            </a:r>
            <a:r>
              <a:rPr lang="pt-BR" sz="1800" i="1" dirty="0" err="1" smtClean="0"/>
              <a:t>Datamart</a:t>
            </a:r>
            <a:r>
              <a:rPr lang="pt-BR" sz="1800" i="1" dirty="0" smtClean="0"/>
              <a:t>, </a:t>
            </a:r>
            <a:r>
              <a:rPr lang="pt-BR" sz="1800" i="1" dirty="0" err="1" smtClean="0"/>
              <a:t>Dataming</a:t>
            </a:r>
            <a:r>
              <a:rPr lang="pt-BR" sz="1800" i="1" dirty="0" smtClean="0"/>
              <a:t> OLAP, etc.</a:t>
            </a:r>
          </a:p>
          <a:p>
            <a:endParaRPr lang="pt-BR"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57158" y="1285860"/>
            <a:ext cx="8534400" cy="758952"/>
          </a:xfrm>
          <a:prstGeom prst="rect">
            <a:avLst/>
          </a:prstGeom>
        </p:spPr>
        <p:txBody>
          <a:bodyPr/>
          <a:lstStyle/>
          <a:p>
            <a:r>
              <a:rPr lang="pt-BR" sz="3200" b="1" dirty="0" smtClean="0"/>
              <a:t>Business </a:t>
            </a:r>
            <a:r>
              <a:rPr lang="pt-BR" sz="3200" b="1" dirty="0" err="1" smtClean="0"/>
              <a:t>Intelligence</a:t>
            </a:r>
            <a:endParaRPr lang="pt-BR" sz="3200" b="1" dirty="0"/>
          </a:p>
        </p:txBody>
      </p:sp>
      <p:sp>
        <p:nvSpPr>
          <p:cNvPr id="3" name="Espaço Reservado para Conteúdo 2"/>
          <p:cNvSpPr>
            <a:spLocks noGrp="1"/>
          </p:cNvSpPr>
          <p:nvPr>
            <p:ph idx="4294967295"/>
          </p:nvPr>
        </p:nvSpPr>
        <p:spPr>
          <a:xfrm>
            <a:off x="500034" y="1981200"/>
            <a:ext cx="8358246" cy="4114800"/>
          </a:xfrm>
          <a:prstGeom prst="rect">
            <a:avLst/>
          </a:prstGeom>
        </p:spPr>
        <p:txBody>
          <a:bodyPr/>
          <a:lstStyle/>
          <a:p>
            <a:pPr>
              <a:spcBef>
                <a:spcPts val="1200"/>
              </a:spcBef>
              <a:spcAft>
                <a:spcPts val="600"/>
              </a:spcAft>
            </a:pPr>
            <a:r>
              <a:rPr lang="pt-BR" sz="1700" dirty="0" smtClean="0"/>
              <a:t>BI engloba soluções de tecnologia destinadas a auxiliar a criação e o refinamento das estratégias e táticas de uma empresa. Não existe software de BI, mas sim solução de BI, que é montada com softwares, especializados ou não, e conhecimento do negócio.</a:t>
            </a:r>
          </a:p>
          <a:p>
            <a:pPr>
              <a:spcBef>
                <a:spcPts val="1200"/>
              </a:spcBef>
              <a:spcAft>
                <a:spcPts val="600"/>
              </a:spcAft>
            </a:pPr>
            <a:r>
              <a:rPr lang="pt-BR" sz="1700" dirty="0" smtClean="0"/>
              <a:t>O termo BI foi sugerido na década de 80 pelo </a:t>
            </a:r>
            <a:r>
              <a:rPr lang="pt-BR" sz="1700" i="1" dirty="0" err="1" smtClean="0"/>
              <a:t>Gartner</a:t>
            </a:r>
            <a:r>
              <a:rPr lang="pt-BR" sz="1700" i="1" dirty="0" smtClean="0"/>
              <a:t> </a:t>
            </a:r>
            <a:r>
              <a:rPr lang="pt-BR" sz="1700" i="1" dirty="0" err="1" smtClean="0"/>
              <a:t>Group</a:t>
            </a:r>
            <a:r>
              <a:rPr lang="pt-BR" sz="1700" i="1" dirty="0" smtClean="0"/>
              <a:t>.</a:t>
            </a:r>
            <a:endParaRPr lang="pt-BR" sz="1700" dirty="0" smtClean="0"/>
          </a:p>
          <a:p>
            <a:pPr>
              <a:spcBef>
                <a:spcPts val="1200"/>
              </a:spcBef>
              <a:spcAft>
                <a:spcPts val="600"/>
              </a:spcAft>
            </a:pPr>
            <a:r>
              <a:rPr lang="pt-BR" sz="1700" dirty="0" smtClean="0"/>
              <a:t>As informações geradas pelos sistemas de BI são extraídas de múltiplas fontes de dados, transformando tais dados em informações úteis para a organização.</a:t>
            </a:r>
          </a:p>
          <a:p>
            <a:pPr>
              <a:spcBef>
                <a:spcPts val="1200"/>
              </a:spcBef>
              <a:spcAft>
                <a:spcPts val="600"/>
              </a:spcAft>
            </a:pPr>
            <a:r>
              <a:rPr lang="pt-BR" sz="1700" dirty="0" smtClean="0"/>
              <a:t>A idéia básica de um sistema de BI consiste em cruzar informações vindas de sistemas ERP, CRM, de departamentos internos da empresa e de fontes externas como noticias ou Internet, tratar e formatar estes dados e consolidá-los em um único banco de dados.</a:t>
            </a:r>
          </a:p>
          <a:p>
            <a:pPr>
              <a:spcBef>
                <a:spcPts val="1200"/>
              </a:spcBef>
              <a:spcAft>
                <a:spcPts val="600"/>
              </a:spcAft>
            </a:pPr>
            <a:r>
              <a:rPr lang="pt-BR" sz="1700" dirty="0" smtClean="0"/>
              <a:t>Após serem armazenadas estas informações ficam disponíveis em </a:t>
            </a:r>
            <a:r>
              <a:rPr lang="pt-BR" sz="1700" i="1" dirty="0" err="1" smtClean="0"/>
              <a:t>DataWarehouses</a:t>
            </a:r>
            <a:r>
              <a:rPr lang="pt-BR" sz="1700" dirty="0" smtClean="0"/>
              <a:t> (Armazém de dados) ou </a:t>
            </a:r>
            <a:r>
              <a:rPr lang="pt-BR" sz="1700" i="1" dirty="0" err="1" smtClean="0"/>
              <a:t>DataMarts</a:t>
            </a:r>
            <a:r>
              <a:rPr lang="pt-BR" sz="1700" dirty="0" smtClean="0"/>
              <a:t> para consultas que visam embasar a tomada de decisão dos executivos da empresa.</a:t>
            </a:r>
          </a:p>
          <a:p>
            <a:pPr>
              <a:spcBef>
                <a:spcPts val="1200"/>
              </a:spcBef>
            </a:pPr>
            <a:endParaRPr lang="pt-BR"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aixaDeTexto 3"/>
          <p:cNvSpPr txBox="1"/>
          <p:nvPr/>
        </p:nvSpPr>
        <p:spPr>
          <a:xfrm>
            <a:off x="1500960" y="1988098"/>
            <a:ext cx="761747" cy="369332"/>
          </a:xfrm>
          <a:prstGeom prst="rect">
            <a:avLst/>
          </a:prstGeom>
          <a:noFill/>
        </p:spPr>
        <p:txBody>
          <a:bodyPr wrap="square" rtlCol="0">
            <a:spAutoFit/>
          </a:bodyPr>
          <a:lstStyle/>
          <a:p>
            <a:r>
              <a:rPr lang="pt-BR" dirty="0" smtClean="0"/>
              <a:t>SIAFI</a:t>
            </a:r>
            <a:endParaRPr lang="pt-BR" dirty="0"/>
          </a:p>
        </p:txBody>
      </p:sp>
      <p:sp>
        <p:nvSpPr>
          <p:cNvPr id="5" name="CaixaDeTexto 4"/>
          <p:cNvSpPr txBox="1"/>
          <p:nvPr/>
        </p:nvSpPr>
        <p:spPr>
          <a:xfrm>
            <a:off x="4715670" y="2786058"/>
            <a:ext cx="864339" cy="369332"/>
          </a:xfrm>
          <a:prstGeom prst="rect">
            <a:avLst/>
          </a:prstGeom>
          <a:noFill/>
        </p:spPr>
        <p:txBody>
          <a:bodyPr wrap="none" rtlCol="0">
            <a:spAutoFit/>
          </a:bodyPr>
          <a:lstStyle/>
          <a:p>
            <a:r>
              <a:rPr lang="pt-BR" dirty="0" smtClean="0"/>
              <a:t>SIAPE</a:t>
            </a:r>
            <a:endParaRPr lang="pt-BR" dirty="0"/>
          </a:p>
        </p:txBody>
      </p:sp>
      <p:sp>
        <p:nvSpPr>
          <p:cNvPr id="6" name="CaixaDeTexto 5"/>
          <p:cNvSpPr txBox="1"/>
          <p:nvPr/>
        </p:nvSpPr>
        <p:spPr>
          <a:xfrm>
            <a:off x="6501620" y="5357826"/>
            <a:ext cx="1069524" cy="369332"/>
          </a:xfrm>
          <a:prstGeom prst="rect">
            <a:avLst/>
          </a:prstGeom>
          <a:noFill/>
        </p:spPr>
        <p:txBody>
          <a:bodyPr wrap="none" rtlCol="0">
            <a:spAutoFit/>
          </a:bodyPr>
          <a:lstStyle/>
          <a:p>
            <a:r>
              <a:rPr lang="pt-BR" dirty="0" smtClean="0"/>
              <a:t>SICONV</a:t>
            </a:r>
            <a:endParaRPr lang="pt-BR" dirty="0"/>
          </a:p>
        </p:txBody>
      </p:sp>
      <p:sp>
        <p:nvSpPr>
          <p:cNvPr id="7" name="CaixaDeTexto 6"/>
          <p:cNvSpPr txBox="1"/>
          <p:nvPr/>
        </p:nvSpPr>
        <p:spPr>
          <a:xfrm>
            <a:off x="1358084" y="5786454"/>
            <a:ext cx="825867" cy="369332"/>
          </a:xfrm>
          <a:prstGeom prst="rect">
            <a:avLst/>
          </a:prstGeom>
          <a:noFill/>
        </p:spPr>
        <p:txBody>
          <a:bodyPr wrap="none" rtlCol="0">
            <a:spAutoFit/>
          </a:bodyPr>
          <a:lstStyle/>
          <a:p>
            <a:r>
              <a:rPr lang="pt-BR" dirty="0" smtClean="0"/>
              <a:t>SCDP</a:t>
            </a:r>
            <a:endParaRPr lang="pt-BR" dirty="0"/>
          </a:p>
        </p:txBody>
      </p:sp>
      <p:sp>
        <p:nvSpPr>
          <p:cNvPr id="8" name="CaixaDeTexto 7"/>
          <p:cNvSpPr txBox="1"/>
          <p:nvPr/>
        </p:nvSpPr>
        <p:spPr>
          <a:xfrm>
            <a:off x="4072728" y="1455271"/>
            <a:ext cx="736099" cy="369332"/>
          </a:xfrm>
          <a:prstGeom prst="rect">
            <a:avLst/>
          </a:prstGeom>
          <a:noFill/>
        </p:spPr>
        <p:txBody>
          <a:bodyPr wrap="none" rtlCol="0">
            <a:spAutoFit/>
          </a:bodyPr>
          <a:lstStyle/>
          <a:p>
            <a:r>
              <a:rPr lang="pt-BR" dirty="0" smtClean="0"/>
              <a:t>SIOP</a:t>
            </a:r>
            <a:endParaRPr lang="pt-BR" dirty="0"/>
          </a:p>
        </p:txBody>
      </p:sp>
      <p:sp>
        <p:nvSpPr>
          <p:cNvPr id="9" name="CaixaDeTexto 8"/>
          <p:cNvSpPr txBox="1"/>
          <p:nvPr/>
        </p:nvSpPr>
        <p:spPr>
          <a:xfrm>
            <a:off x="1358084" y="3714752"/>
            <a:ext cx="928459" cy="369332"/>
          </a:xfrm>
          <a:prstGeom prst="rect">
            <a:avLst/>
          </a:prstGeom>
          <a:noFill/>
        </p:spPr>
        <p:txBody>
          <a:bodyPr wrap="none" rtlCol="0">
            <a:spAutoFit/>
          </a:bodyPr>
          <a:lstStyle/>
          <a:p>
            <a:r>
              <a:rPr lang="pt-BR" dirty="0" smtClean="0"/>
              <a:t>SIORG</a:t>
            </a:r>
            <a:endParaRPr lang="pt-BR" dirty="0"/>
          </a:p>
        </p:txBody>
      </p:sp>
      <p:sp>
        <p:nvSpPr>
          <p:cNvPr id="10" name="CaixaDeTexto 9"/>
          <p:cNvSpPr txBox="1"/>
          <p:nvPr/>
        </p:nvSpPr>
        <p:spPr>
          <a:xfrm>
            <a:off x="3501224" y="3714752"/>
            <a:ext cx="748923" cy="369332"/>
          </a:xfrm>
          <a:prstGeom prst="rect">
            <a:avLst/>
          </a:prstGeom>
          <a:noFill/>
        </p:spPr>
        <p:txBody>
          <a:bodyPr wrap="none" rtlCol="0">
            <a:spAutoFit/>
          </a:bodyPr>
          <a:lstStyle/>
          <a:p>
            <a:r>
              <a:rPr lang="pt-BR" i="1" dirty="0" err="1" smtClean="0"/>
              <a:t>emec</a:t>
            </a:r>
            <a:endParaRPr lang="pt-BR" i="1" dirty="0"/>
          </a:p>
        </p:txBody>
      </p:sp>
      <p:sp>
        <p:nvSpPr>
          <p:cNvPr id="11" name="CaixaDeTexto 10"/>
          <p:cNvSpPr txBox="1"/>
          <p:nvPr/>
        </p:nvSpPr>
        <p:spPr>
          <a:xfrm>
            <a:off x="3858414" y="5429264"/>
            <a:ext cx="1184940" cy="369332"/>
          </a:xfrm>
          <a:prstGeom prst="rect">
            <a:avLst/>
          </a:prstGeom>
          <a:noFill/>
        </p:spPr>
        <p:txBody>
          <a:bodyPr wrap="none" rtlCol="0">
            <a:spAutoFit/>
          </a:bodyPr>
          <a:lstStyle/>
          <a:p>
            <a:r>
              <a:rPr lang="pt-BR" dirty="0" smtClean="0"/>
              <a:t>SIGPLAN</a:t>
            </a:r>
            <a:endParaRPr lang="pt-BR" dirty="0"/>
          </a:p>
        </p:txBody>
      </p:sp>
      <p:sp>
        <p:nvSpPr>
          <p:cNvPr id="12" name="Retângulo 11"/>
          <p:cNvSpPr/>
          <p:nvPr/>
        </p:nvSpPr>
        <p:spPr>
          <a:xfrm>
            <a:off x="6072992" y="2714620"/>
            <a:ext cx="864339" cy="369332"/>
          </a:xfrm>
          <a:prstGeom prst="rect">
            <a:avLst/>
          </a:prstGeom>
        </p:spPr>
        <p:txBody>
          <a:bodyPr wrap="none">
            <a:spAutoFit/>
          </a:bodyPr>
          <a:lstStyle/>
          <a:p>
            <a:r>
              <a:rPr lang="pt-BR" dirty="0" smtClean="0"/>
              <a:t>SI-PNI</a:t>
            </a:r>
            <a:endParaRPr lang="pt-BR" dirty="0"/>
          </a:p>
        </p:txBody>
      </p:sp>
      <p:sp>
        <p:nvSpPr>
          <p:cNvPr id="13" name="CaixaDeTexto 12"/>
          <p:cNvSpPr txBox="1"/>
          <p:nvPr/>
        </p:nvSpPr>
        <p:spPr>
          <a:xfrm>
            <a:off x="6501620" y="3286124"/>
            <a:ext cx="889987" cy="369332"/>
          </a:xfrm>
          <a:prstGeom prst="rect">
            <a:avLst/>
          </a:prstGeom>
          <a:noFill/>
        </p:spPr>
        <p:txBody>
          <a:bodyPr wrap="none" rtlCol="0">
            <a:spAutoFit/>
          </a:bodyPr>
          <a:lstStyle/>
          <a:p>
            <a:r>
              <a:rPr lang="pt-BR" dirty="0" smtClean="0"/>
              <a:t>SIASG</a:t>
            </a:r>
            <a:endParaRPr lang="pt-BR" dirty="0"/>
          </a:p>
        </p:txBody>
      </p:sp>
      <p:sp>
        <p:nvSpPr>
          <p:cNvPr id="14" name="CaixaDeTexto 13"/>
          <p:cNvSpPr txBox="1"/>
          <p:nvPr/>
        </p:nvSpPr>
        <p:spPr>
          <a:xfrm>
            <a:off x="4572794" y="1928802"/>
            <a:ext cx="1069524" cy="369332"/>
          </a:xfrm>
          <a:prstGeom prst="rect">
            <a:avLst/>
          </a:prstGeom>
          <a:noFill/>
        </p:spPr>
        <p:txBody>
          <a:bodyPr wrap="none" rtlCol="0">
            <a:spAutoFit/>
          </a:bodyPr>
          <a:lstStyle/>
          <a:p>
            <a:r>
              <a:rPr lang="pt-BR" dirty="0" smtClean="0"/>
              <a:t>SINGRA</a:t>
            </a:r>
            <a:endParaRPr lang="pt-BR" dirty="0"/>
          </a:p>
        </p:txBody>
      </p:sp>
      <p:sp>
        <p:nvSpPr>
          <p:cNvPr id="15" name="Retângulo 14"/>
          <p:cNvSpPr/>
          <p:nvPr/>
        </p:nvSpPr>
        <p:spPr>
          <a:xfrm>
            <a:off x="2571736" y="1643050"/>
            <a:ext cx="710451" cy="369332"/>
          </a:xfrm>
          <a:prstGeom prst="rect">
            <a:avLst/>
          </a:prstGeom>
        </p:spPr>
        <p:txBody>
          <a:bodyPr wrap="none">
            <a:spAutoFit/>
          </a:bodyPr>
          <a:lstStyle/>
          <a:p>
            <a:r>
              <a:rPr lang="pt-BR" dirty="0" smtClean="0"/>
              <a:t>SISP</a:t>
            </a:r>
            <a:endParaRPr lang="pt-BR" dirty="0"/>
          </a:p>
        </p:txBody>
      </p:sp>
      <p:sp>
        <p:nvSpPr>
          <p:cNvPr id="16" name="Retângulo 15"/>
          <p:cNvSpPr/>
          <p:nvPr/>
        </p:nvSpPr>
        <p:spPr>
          <a:xfrm>
            <a:off x="2506039" y="4143380"/>
            <a:ext cx="851515" cy="369332"/>
          </a:xfrm>
          <a:prstGeom prst="rect">
            <a:avLst/>
          </a:prstGeom>
        </p:spPr>
        <p:txBody>
          <a:bodyPr wrap="none">
            <a:spAutoFit/>
          </a:bodyPr>
          <a:lstStyle/>
          <a:p>
            <a:r>
              <a:rPr lang="pt-BR" dirty="0" smtClean="0"/>
              <a:t>SIEST</a:t>
            </a:r>
            <a:endParaRPr lang="pt-BR" dirty="0"/>
          </a:p>
        </p:txBody>
      </p:sp>
      <p:sp>
        <p:nvSpPr>
          <p:cNvPr id="17" name="Retângulo 16"/>
          <p:cNvSpPr/>
          <p:nvPr/>
        </p:nvSpPr>
        <p:spPr>
          <a:xfrm>
            <a:off x="4001290" y="4643446"/>
            <a:ext cx="902811" cy="369332"/>
          </a:xfrm>
          <a:prstGeom prst="rect">
            <a:avLst/>
          </a:prstGeom>
        </p:spPr>
        <p:txBody>
          <a:bodyPr wrap="none">
            <a:spAutoFit/>
          </a:bodyPr>
          <a:lstStyle/>
          <a:p>
            <a:r>
              <a:rPr lang="pt-BR" dirty="0" smtClean="0"/>
              <a:t>SIERG</a:t>
            </a:r>
            <a:endParaRPr lang="pt-BR" dirty="0"/>
          </a:p>
        </p:txBody>
      </p:sp>
      <p:sp>
        <p:nvSpPr>
          <p:cNvPr id="18" name="Retângulo 17"/>
          <p:cNvSpPr/>
          <p:nvPr/>
        </p:nvSpPr>
        <p:spPr>
          <a:xfrm>
            <a:off x="3442845" y="2428868"/>
            <a:ext cx="915635" cy="369332"/>
          </a:xfrm>
          <a:prstGeom prst="rect">
            <a:avLst/>
          </a:prstGeom>
        </p:spPr>
        <p:txBody>
          <a:bodyPr wrap="none">
            <a:spAutoFit/>
          </a:bodyPr>
          <a:lstStyle/>
          <a:p>
            <a:r>
              <a:rPr lang="pt-BR" dirty="0" smtClean="0"/>
              <a:t>SIDOR</a:t>
            </a:r>
            <a:endParaRPr lang="pt-BR" dirty="0"/>
          </a:p>
        </p:txBody>
      </p:sp>
      <p:sp>
        <p:nvSpPr>
          <p:cNvPr id="19" name="Retângulo 18"/>
          <p:cNvSpPr/>
          <p:nvPr/>
        </p:nvSpPr>
        <p:spPr>
          <a:xfrm>
            <a:off x="2501092" y="3059668"/>
            <a:ext cx="864339" cy="369332"/>
          </a:xfrm>
          <a:prstGeom prst="rect">
            <a:avLst/>
          </a:prstGeom>
        </p:spPr>
        <p:txBody>
          <a:bodyPr wrap="none">
            <a:spAutoFit/>
          </a:bodyPr>
          <a:lstStyle/>
          <a:p>
            <a:r>
              <a:rPr lang="pt-BR" dirty="0" smtClean="0"/>
              <a:t>SICAF</a:t>
            </a:r>
            <a:endParaRPr lang="pt-BR" dirty="0"/>
          </a:p>
        </p:txBody>
      </p:sp>
      <p:sp>
        <p:nvSpPr>
          <p:cNvPr id="20" name="Retângulo 19"/>
          <p:cNvSpPr/>
          <p:nvPr/>
        </p:nvSpPr>
        <p:spPr>
          <a:xfrm>
            <a:off x="1858150" y="4857760"/>
            <a:ext cx="1402948" cy="369332"/>
          </a:xfrm>
          <a:prstGeom prst="rect">
            <a:avLst/>
          </a:prstGeom>
        </p:spPr>
        <p:txBody>
          <a:bodyPr wrap="none">
            <a:spAutoFit/>
          </a:bodyPr>
          <a:lstStyle/>
          <a:p>
            <a:r>
              <a:rPr lang="pt-BR" dirty="0" smtClean="0"/>
              <a:t>SISCOMEX</a:t>
            </a:r>
            <a:endParaRPr lang="pt-BR" dirty="0"/>
          </a:p>
        </p:txBody>
      </p:sp>
      <p:sp>
        <p:nvSpPr>
          <p:cNvPr id="21" name="Retângulo 20"/>
          <p:cNvSpPr/>
          <p:nvPr/>
        </p:nvSpPr>
        <p:spPr>
          <a:xfrm>
            <a:off x="4715670" y="3786190"/>
            <a:ext cx="847220" cy="369332"/>
          </a:xfrm>
          <a:prstGeom prst="rect">
            <a:avLst/>
          </a:prstGeom>
        </p:spPr>
        <p:txBody>
          <a:bodyPr wrap="none">
            <a:spAutoFit/>
          </a:bodyPr>
          <a:lstStyle/>
          <a:p>
            <a:r>
              <a:rPr lang="pt-BR" dirty="0" smtClean="0"/>
              <a:t>SIAPA</a:t>
            </a:r>
            <a:endParaRPr lang="pt-BR" dirty="0"/>
          </a:p>
        </p:txBody>
      </p:sp>
      <p:sp>
        <p:nvSpPr>
          <p:cNvPr id="22" name="Retângulo 21"/>
          <p:cNvSpPr/>
          <p:nvPr/>
        </p:nvSpPr>
        <p:spPr>
          <a:xfrm>
            <a:off x="6086051" y="4214818"/>
            <a:ext cx="915635" cy="369332"/>
          </a:xfrm>
          <a:prstGeom prst="rect">
            <a:avLst/>
          </a:prstGeom>
        </p:spPr>
        <p:txBody>
          <a:bodyPr wrap="none">
            <a:spAutoFit/>
          </a:bodyPr>
          <a:lstStyle/>
          <a:p>
            <a:r>
              <a:rPr lang="pt-BR" dirty="0" smtClean="0"/>
              <a:t>SIMEC</a:t>
            </a:r>
            <a:endParaRPr lang="pt-BR" dirty="0"/>
          </a:p>
        </p:txBody>
      </p:sp>
      <p:sp>
        <p:nvSpPr>
          <p:cNvPr id="23" name="Retângulo 22"/>
          <p:cNvSpPr/>
          <p:nvPr/>
        </p:nvSpPr>
        <p:spPr>
          <a:xfrm>
            <a:off x="6001554" y="1928802"/>
            <a:ext cx="1500198" cy="369332"/>
          </a:xfrm>
          <a:prstGeom prst="rect">
            <a:avLst/>
          </a:prstGeom>
        </p:spPr>
        <p:txBody>
          <a:bodyPr wrap="square">
            <a:spAutoFit/>
          </a:bodyPr>
          <a:lstStyle/>
          <a:p>
            <a:r>
              <a:rPr lang="pt-BR" dirty="0" err="1" smtClean="0"/>
              <a:t>ComprasNet</a:t>
            </a:r>
            <a:r>
              <a:rPr lang="pt-BR" dirty="0" smtClean="0"/>
              <a:t> </a:t>
            </a:r>
            <a:endParaRPr lang="pt-BR" dirty="0"/>
          </a:p>
        </p:txBody>
      </p:sp>
      <p:cxnSp>
        <p:nvCxnSpPr>
          <p:cNvPr id="26" name="Conector reto 25"/>
          <p:cNvCxnSpPr/>
          <p:nvPr/>
        </p:nvCxnSpPr>
        <p:spPr>
          <a:xfrm>
            <a:off x="2358216" y="1929596"/>
            <a:ext cx="0" cy="271543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1429522" y="2357430"/>
            <a:ext cx="650085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2072464" y="3500438"/>
            <a:ext cx="435771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rot="5400000">
            <a:off x="1250927" y="3893347"/>
            <a:ext cx="435771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435122" y="5214950"/>
            <a:ext cx="400052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rot="5400000">
            <a:off x="3107521" y="3178173"/>
            <a:ext cx="2643206"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5859472" y="1673095"/>
            <a:ext cx="0" cy="35118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flipH="1">
            <a:off x="1285852" y="4643446"/>
            <a:ext cx="21431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rot="5400000">
            <a:off x="4935684" y="5583488"/>
            <a:ext cx="71438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1285852" y="4645034"/>
            <a:ext cx="0" cy="17137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960" y="1214422"/>
            <a:ext cx="8534400" cy="571504"/>
          </a:xfrm>
          <a:prstGeom prst="rect">
            <a:avLst/>
          </a:prstGeom>
        </p:spPr>
        <p:txBody>
          <a:bodyPr/>
          <a:lstStyle/>
          <a:p>
            <a:r>
              <a:rPr lang="pt-BR" sz="3200" b="1" dirty="0" err="1" smtClean="0"/>
              <a:t>Datawarehouse</a:t>
            </a:r>
            <a:r>
              <a:rPr lang="pt-BR" sz="3200" b="1" dirty="0" smtClean="0"/>
              <a:t> e </a:t>
            </a:r>
            <a:r>
              <a:rPr lang="pt-BR" sz="3200" b="1" dirty="0" err="1" smtClean="0"/>
              <a:t>Datamart</a:t>
            </a:r>
            <a:endParaRPr lang="pt-BR" sz="3200" b="1" dirty="0"/>
          </a:p>
        </p:txBody>
      </p:sp>
      <p:sp>
        <p:nvSpPr>
          <p:cNvPr id="6" name="Espaço Reservado para Conteúdo 5"/>
          <p:cNvSpPr>
            <a:spLocks noGrp="1"/>
          </p:cNvSpPr>
          <p:nvPr>
            <p:ph sz="half" idx="4294967295"/>
          </p:nvPr>
        </p:nvSpPr>
        <p:spPr>
          <a:xfrm>
            <a:off x="285720" y="1988840"/>
            <a:ext cx="4502304" cy="3659868"/>
          </a:xfrm>
          <a:prstGeom prst="rect">
            <a:avLst/>
          </a:prstGeom>
          <a:solidFill>
            <a:schemeClr val="accent1">
              <a:lumMod val="20000"/>
              <a:lumOff val="80000"/>
            </a:schemeClr>
          </a:solidFill>
        </p:spPr>
        <p:txBody>
          <a:bodyPr anchor="t"/>
          <a:lstStyle/>
          <a:p>
            <a:r>
              <a:rPr lang="pt-BR" sz="1600" dirty="0" smtClean="0"/>
              <a:t>Repositório de dados históricos, consolidados, não voláteis,  oriundos de bases diversas (internas ou externas), voltados para a tomada de decisão</a:t>
            </a:r>
          </a:p>
          <a:p>
            <a:r>
              <a:rPr lang="pt-BR" sz="1600" dirty="0" smtClean="0"/>
              <a:t>Dados integrados,  onde há “uma limpeza” prévia dos dados com vista a uma racionalização e normalização </a:t>
            </a:r>
          </a:p>
          <a:p>
            <a:r>
              <a:rPr lang="pt-BR" sz="1600" dirty="0" smtClean="0"/>
              <a:t>Dados não voláteis – somente para leitura – não se alteram</a:t>
            </a:r>
          </a:p>
          <a:p>
            <a:r>
              <a:rPr lang="pt-BR" sz="1600" dirty="0" smtClean="0"/>
              <a:t>DW não é um produto que se compra, mas sim um projeto que envolve a análise e implementação, com a participação de várias tecnologias. </a:t>
            </a:r>
          </a:p>
          <a:p>
            <a:endParaRPr lang="pt-BR" sz="1600" dirty="0" smtClean="0"/>
          </a:p>
          <a:p>
            <a:endParaRPr lang="pt-BR" sz="1600" dirty="0"/>
          </a:p>
        </p:txBody>
      </p:sp>
      <p:sp>
        <p:nvSpPr>
          <p:cNvPr id="8" name="Espaço Reservado para Conteúdo 7"/>
          <p:cNvSpPr>
            <a:spLocks noGrp="1"/>
          </p:cNvSpPr>
          <p:nvPr>
            <p:ph sz="half" idx="4294967295"/>
          </p:nvPr>
        </p:nvSpPr>
        <p:spPr>
          <a:xfrm>
            <a:off x="4788024" y="1926668"/>
            <a:ext cx="4104456" cy="4238636"/>
          </a:xfrm>
          <a:prstGeom prst="rect">
            <a:avLst/>
          </a:prstGeom>
        </p:spPr>
        <p:txBody>
          <a:bodyPr/>
          <a:lstStyle/>
          <a:p>
            <a:r>
              <a:rPr lang="pt-BR" sz="1800" b="1" dirty="0" err="1" smtClean="0"/>
              <a:t>Datamart</a:t>
            </a:r>
            <a:r>
              <a:rPr lang="pt-BR" sz="1800" dirty="0" smtClean="0"/>
              <a:t>  designa um subconjunto do </a:t>
            </a:r>
            <a:r>
              <a:rPr lang="pt-BR" sz="1800" dirty="0" err="1" smtClean="0"/>
              <a:t>datawarehouse</a:t>
            </a:r>
            <a:r>
              <a:rPr lang="pt-BR" sz="1800" dirty="0" smtClean="0"/>
              <a:t>.</a:t>
            </a:r>
          </a:p>
          <a:p>
            <a:r>
              <a:rPr lang="pt-BR" sz="1800" dirty="0" smtClean="0"/>
              <a:t>contém os dados para um setor específico da empresa. (departamento, setor, serviço, gama de produto, etc.).</a:t>
            </a:r>
          </a:p>
          <a:p>
            <a:pPr lvl="1"/>
            <a:r>
              <a:rPr lang="pt-BR" sz="1600" i="1" dirty="0" err="1" smtClean="0">
                <a:solidFill>
                  <a:srgbClr val="003399"/>
                </a:solidFill>
              </a:rPr>
              <a:t>DataMart</a:t>
            </a:r>
            <a:r>
              <a:rPr lang="pt-BR" sz="1600" i="1" dirty="0" smtClean="0">
                <a:solidFill>
                  <a:srgbClr val="003399"/>
                </a:solidFill>
              </a:rPr>
              <a:t> Marketing</a:t>
            </a:r>
          </a:p>
          <a:p>
            <a:pPr lvl="1"/>
            <a:r>
              <a:rPr lang="pt-BR" sz="1600" i="1" dirty="0" err="1" smtClean="0">
                <a:solidFill>
                  <a:srgbClr val="003399"/>
                </a:solidFill>
              </a:rPr>
              <a:t>DataMart</a:t>
            </a:r>
            <a:r>
              <a:rPr lang="pt-BR" sz="1600" i="1" dirty="0" smtClean="0">
                <a:solidFill>
                  <a:srgbClr val="003399"/>
                </a:solidFill>
              </a:rPr>
              <a:t> Comercial</a:t>
            </a:r>
          </a:p>
          <a:p>
            <a:r>
              <a:rPr lang="pt-BR" sz="1800" dirty="0" smtClean="0"/>
              <a:t>Delimitando a abrangência dos dados a uma área de negócio da empresa, o DW passa a se denominar data </a:t>
            </a:r>
            <a:r>
              <a:rPr lang="pt-BR" sz="1800" dirty="0" err="1" smtClean="0"/>
              <a:t>mart</a:t>
            </a:r>
            <a:r>
              <a:rPr lang="pt-BR" sz="1800" dirty="0" smtClean="0"/>
              <a:t>.</a:t>
            </a:r>
          </a:p>
          <a:p>
            <a:r>
              <a:rPr lang="pt-BR" sz="1800" dirty="0" smtClean="0"/>
              <a:t>É possível implementar um DW com vários </a:t>
            </a:r>
            <a:r>
              <a:rPr lang="pt-BR" sz="1800" i="1" dirty="0" err="1" smtClean="0"/>
              <a:t>datamarts</a:t>
            </a:r>
            <a:r>
              <a:rPr lang="pt-BR" sz="1800" i="1" dirty="0" smtClean="0"/>
              <a:t>.</a:t>
            </a:r>
            <a:endParaRPr lang="pt-BR" sz="1800"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51520" y="1412776"/>
            <a:ext cx="8534400" cy="758952"/>
          </a:xfrm>
          <a:prstGeom prst="rect">
            <a:avLst/>
          </a:prstGeom>
        </p:spPr>
        <p:txBody>
          <a:bodyPr/>
          <a:lstStyle/>
          <a:p>
            <a:r>
              <a:rPr lang="pt-BR" sz="3200" b="1" dirty="0" smtClean="0"/>
              <a:t>Data </a:t>
            </a:r>
            <a:r>
              <a:rPr lang="pt-BR" sz="3200" b="1" dirty="0" err="1" smtClean="0"/>
              <a:t>Mining</a:t>
            </a:r>
            <a:endParaRPr lang="pt-BR" sz="3200" b="1" dirty="0"/>
          </a:p>
        </p:txBody>
      </p:sp>
      <p:sp>
        <p:nvSpPr>
          <p:cNvPr id="3" name="Espaço Reservado para Conteúdo 2"/>
          <p:cNvSpPr>
            <a:spLocks noGrp="1"/>
          </p:cNvSpPr>
          <p:nvPr>
            <p:ph idx="4294967295"/>
          </p:nvPr>
        </p:nvSpPr>
        <p:spPr>
          <a:xfrm>
            <a:off x="316552" y="2060848"/>
            <a:ext cx="8503920" cy="3687902"/>
          </a:xfrm>
          <a:prstGeom prst="rect">
            <a:avLst/>
          </a:prstGeom>
        </p:spPr>
        <p:txBody>
          <a:bodyPr/>
          <a:lstStyle/>
          <a:p>
            <a:pPr>
              <a:spcBef>
                <a:spcPts val="600"/>
              </a:spcBef>
              <a:spcAft>
                <a:spcPts val="600"/>
              </a:spcAft>
            </a:pPr>
            <a:r>
              <a:rPr lang="pt-BR" sz="1800" dirty="0" smtClean="0"/>
              <a:t>“Data </a:t>
            </a:r>
            <a:r>
              <a:rPr lang="pt-BR" sz="1800" dirty="0" err="1" smtClean="0"/>
              <a:t>mining</a:t>
            </a:r>
            <a:r>
              <a:rPr lang="pt-BR" sz="1800" dirty="0" smtClean="0"/>
              <a:t> (mineração de dados), é o processo de extração de conhecimento de grandes bases de dados, convencionais ou não. </a:t>
            </a:r>
          </a:p>
          <a:p>
            <a:pPr>
              <a:spcBef>
                <a:spcPts val="600"/>
              </a:spcBef>
              <a:spcAft>
                <a:spcPts val="600"/>
              </a:spcAft>
            </a:pPr>
            <a:r>
              <a:rPr lang="pt-BR" sz="1800" dirty="0" smtClean="0"/>
              <a:t>Utiliza técnicas estatísticas e de inteligência artificial </a:t>
            </a:r>
            <a:r>
              <a:rPr lang="pt-BR" sz="1800" dirty="0" smtClean="0">
                <a:solidFill>
                  <a:srgbClr val="003399"/>
                </a:solidFill>
              </a:rPr>
              <a:t>(redes neurais, regras de indução, conjuntos difusos e lógica de predicados)</a:t>
            </a:r>
            <a:r>
              <a:rPr lang="pt-BR" sz="1800" dirty="0" smtClean="0"/>
              <a:t> que procuram relações de similaridade ou discordância entre dados. </a:t>
            </a:r>
          </a:p>
          <a:p>
            <a:pPr>
              <a:spcBef>
                <a:spcPts val="600"/>
              </a:spcBef>
              <a:spcAft>
                <a:spcPts val="600"/>
              </a:spcAft>
            </a:pPr>
            <a:r>
              <a:rPr lang="pt-BR" sz="1800" dirty="0" smtClean="0"/>
              <a:t>Seu objetivo é encontrar, automaticamente, padrões, anomalias e regras com o propósito de transformar dados, aparentemente ocultos, em informações úteis para a tomada de decisão e/ou avaliação de resultados. </a:t>
            </a:r>
          </a:p>
          <a:p>
            <a:pPr lvl="1">
              <a:spcBef>
                <a:spcPts val="600"/>
              </a:spcBef>
              <a:spcAft>
                <a:spcPts val="600"/>
              </a:spcAft>
              <a:buFontTx/>
              <a:buNone/>
            </a:pPr>
            <a:endParaRPr lang="pt-BR" sz="1800" dirty="0" smtClean="0"/>
          </a:p>
          <a:p>
            <a:pPr lvl="1">
              <a:spcBef>
                <a:spcPts val="600"/>
              </a:spcBef>
              <a:spcAft>
                <a:spcPts val="600"/>
              </a:spcAft>
              <a:buFontTx/>
              <a:buNone/>
            </a:pPr>
            <a:r>
              <a:rPr lang="pt-BR" sz="1800" i="1" dirty="0" smtClean="0"/>
              <a:t>Fernando S. Goulart Júnior &amp; Robson do Nascimento Fidalgo (1998</a:t>
            </a:r>
            <a:r>
              <a:rPr lang="pt-BR" sz="1800" i="1" dirty="0" smtClean="0"/>
              <a:t>).</a:t>
            </a:r>
            <a:endParaRPr lang="pt-BR" sz="1800" i="1" dirty="0" smtClean="0"/>
          </a:p>
          <a:p>
            <a:pPr>
              <a:spcBef>
                <a:spcPts val="600"/>
              </a:spcBef>
              <a:spcAft>
                <a:spcPts val="600"/>
              </a:spcAft>
            </a:pPr>
            <a:endParaRPr lang="pt-BR"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4098" descr="H:\aulas\data mining\monografia UFRJ\fig7.gif"/>
          <p:cNvPicPr>
            <a:picLocks noChangeAspect="1" noChangeArrowheads="1"/>
          </p:cNvPicPr>
          <p:nvPr/>
        </p:nvPicPr>
        <p:blipFill>
          <a:blip r:embed="rId3"/>
          <a:srcRect/>
          <a:stretch>
            <a:fillRect/>
          </a:stretch>
        </p:blipFill>
        <p:spPr bwMode="auto">
          <a:xfrm>
            <a:off x="3786182" y="2453939"/>
            <a:ext cx="5000660" cy="3498404"/>
          </a:xfrm>
          <a:prstGeom prst="rect">
            <a:avLst/>
          </a:prstGeom>
          <a:noFill/>
        </p:spPr>
      </p:pic>
      <p:graphicFrame>
        <p:nvGraphicFramePr>
          <p:cNvPr id="205830" name="Object 4102"/>
          <p:cNvGraphicFramePr>
            <a:graphicFrameLocks noChangeAspect="1"/>
          </p:cNvGraphicFramePr>
          <p:nvPr/>
        </p:nvGraphicFramePr>
        <p:xfrm>
          <a:off x="622316" y="1500174"/>
          <a:ext cx="6235700" cy="1612900"/>
        </p:xfrm>
        <a:graphic>
          <a:graphicData uri="http://schemas.openxmlformats.org/presentationml/2006/ole">
            <mc:AlternateContent xmlns:mc="http://schemas.openxmlformats.org/markup-compatibility/2006">
              <mc:Choice xmlns:v="urn:schemas-microsoft-com:vml" Requires="v">
                <p:oleObj spid="_x0000_s25610" name="Document" r:id="rId4" imgW="5866117" imgH="1489464" progId="Word.Document.8">
                  <p:embed/>
                </p:oleObj>
              </mc:Choice>
              <mc:Fallback>
                <p:oleObj name="Document" r:id="rId4" imgW="5866117" imgH="1489464"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16" y="1500174"/>
                        <a:ext cx="62357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831" name="Text Box 4103"/>
          <p:cNvSpPr txBox="1">
            <a:spLocks noChangeArrowheads="1"/>
          </p:cNvSpPr>
          <p:nvPr/>
        </p:nvSpPr>
        <p:spPr bwMode="auto">
          <a:xfrm>
            <a:off x="467544" y="5067181"/>
            <a:ext cx="4464496" cy="954107"/>
          </a:xfrm>
          <a:prstGeom prst="rect">
            <a:avLst/>
          </a:prstGeom>
          <a:solidFill>
            <a:schemeClr val="accent1">
              <a:lumMod val="20000"/>
              <a:lumOff val="80000"/>
            </a:schemeClr>
          </a:solidFill>
          <a:ln w="12700">
            <a:noFill/>
            <a:miter lim="800000"/>
            <a:headEnd type="none" w="sm" len="sm"/>
            <a:tailEnd type="none" w="sm" len="sm"/>
          </a:ln>
          <a:effectLst/>
        </p:spPr>
        <p:txBody>
          <a:bodyPr wrap="square">
            <a:spAutoFit/>
          </a:bodyPr>
          <a:lstStyle/>
          <a:p>
            <a:pPr>
              <a:buClr>
                <a:schemeClr val="tx2"/>
              </a:buClr>
              <a:buFontTx/>
              <a:buChar char="•"/>
            </a:pPr>
            <a:r>
              <a:rPr lang="pt-BR" b="1" dirty="0" smtClean="0"/>
              <a:t> Conclusões</a:t>
            </a:r>
            <a:r>
              <a:rPr lang="pt-BR" dirty="0"/>
              <a:t>:</a:t>
            </a:r>
            <a:endParaRPr lang="pt-BR" sz="2000" dirty="0"/>
          </a:p>
          <a:p>
            <a:pPr lvl="1">
              <a:buClr>
                <a:schemeClr val="tx2"/>
              </a:buClr>
              <a:buFontTx/>
              <a:buChar char="•"/>
            </a:pPr>
            <a:r>
              <a:rPr lang="pt-BR" dirty="0" smtClean="0"/>
              <a:t> Produtos </a:t>
            </a:r>
            <a:r>
              <a:rPr lang="pt-BR" dirty="0"/>
              <a:t>azuis são de alto </a:t>
            </a:r>
            <a:r>
              <a:rPr lang="pt-BR" dirty="0" smtClean="0"/>
              <a:t>lucro ou</a:t>
            </a:r>
            <a:endParaRPr lang="pt-BR" dirty="0"/>
          </a:p>
          <a:p>
            <a:pPr lvl="1">
              <a:buClr>
                <a:schemeClr val="tx2"/>
              </a:buClr>
              <a:buFontTx/>
              <a:buChar char="•"/>
            </a:pPr>
            <a:r>
              <a:rPr lang="pt-BR" dirty="0" smtClean="0"/>
              <a:t> São Paulo </a:t>
            </a:r>
            <a:r>
              <a:rPr lang="pt-BR" dirty="0"/>
              <a:t>é um lucro </a:t>
            </a:r>
            <a:r>
              <a:rPr lang="pt-BR" dirty="0" smtClean="0"/>
              <a:t>baixo.</a:t>
            </a:r>
            <a:endParaRPr lang="pt-BR" dirty="0"/>
          </a:p>
        </p:txBody>
      </p:sp>
      <p:grpSp>
        <p:nvGrpSpPr>
          <p:cNvPr id="2" name="Grupo 17"/>
          <p:cNvGrpSpPr/>
          <p:nvPr/>
        </p:nvGrpSpPr>
        <p:grpSpPr>
          <a:xfrm>
            <a:off x="5286380" y="1755752"/>
            <a:ext cx="214314" cy="428628"/>
            <a:chOff x="5181600" y="1752600"/>
            <a:chExt cx="152400" cy="609600"/>
          </a:xfrm>
        </p:grpSpPr>
        <p:sp>
          <p:nvSpPr>
            <p:cNvPr id="205833" name="Line 4105"/>
            <p:cNvSpPr>
              <a:spLocks noChangeShapeType="1"/>
            </p:cNvSpPr>
            <p:nvPr/>
          </p:nvSpPr>
          <p:spPr bwMode="auto">
            <a:xfrm>
              <a:off x="5334000" y="1752600"/>
              <a:ext cx="0" cy="609600"/>
            </a:xfrm>
            <a:prstGeom prst="line">
              <a:avLst/>
            </a:prstGeom>
            <a:noFill/>
            <a:ln w="38100">
              <a:solidFill>
                <a:srgbClr val="0000FF"/>
              </a:solidFill>
              <a:round/>
              <a:headEnd type="none" w="sm" len="sm"/>
              <a:tailEnd type="none" w="sm" len="sm"/>
            </a:ln>
            <a:effectLst/>
          </p:spPr>
          <p:txBody>
            <a:bodyPr wrap="none" anchor="ctr"/>
            <a:lstStyle/>
            <a:p>
              <a:endParaRPr lang="pt-BR"/>
            </a:p>
          </p:txBody>
        </p:sp>
        <p:sp>
          <p:nvSpPr>
            <p:cNvPr id="205834" name="Line 4106"/>
            <p:cNvSpPr>
              <a:spLocks noChangeShapeType="1"/>
            </p:cNvSpPr>
            <p:nvPr/>
          </p:nvSpPr>
          <p:spPr bwMode="auto">
            <a:xfrm flipH="1">
              <a:off x="5181600" y="1752600"/>
              <a:ext cx="152400" cy="0"/>
            </a:xfrm>
            <a:prstGeom prst="line">
              <a:avLst/>
            </a:prstGeom>
            <a:noFill/>
            <a:ln w="38100">
              <a:solidFill>
                <a:srgbClr val="0000FF"/>
              </a:solidFill>
              <a:round/>
              <a:headEnd type="none" w="sm" len="sm"/>
              <a:tailEnd type="triangle" w="sm" len="sm"/>
            </a:ln>
            <a:effectLst/>
          </p:spPr>
          <p:txBody>
            <a:bodyPr wrap="none" anchor="ctr"/>
            <a:lstStyle/>
            <a:p>
              <a:endParaRPr lang="pt-BR"/>
            </a:p>
          </p:txBody>
        </p:sp>
        <p:sp>
          <p:nvSpPr>
            <p:cNvPr id="205835" name="Line 4107"/>
            <p:cNvSpPr>
              <a:spLocks noChangeShapeType="1"/>
            </p:cNvSpPr>
            <p:nvPr/>
          </p:nvSpPr>
          <p:spPr bwMode="auto">
            <a:xfrm flipH="1">
              <a:off x="5181600" y="2362200"/>
              <a:ext cx="152400" cy="0"/>
            </a:xfrm>
            <a:prstGeom prst="line">
              <a:avLst/>
            </a:prstGeom>
            <a:noFill/>
            <a:ln w="38100">
              <a:solidFill>
                <a:srgbClr val="0000FF"/>
              </a:solidFill>
              <a:round/>
              <a:headEnd type="none" w="sm" len="sm"/>
              <a:tailEnd type="triangle" w="sm" len="sm"/>
            </a:ln>
            <a:effectLst/>
          </p:spPr>
          <p:txBody>
            <a:bodyPr wrap="none" anchor="ctr"/>
            <a:lstStyle/>
            <a:p>
              <a:endParaRPr lang="pt-BR"/>
            </a:p>
          </p:txBody>
        </p:sp>
      </p:grpSp>
      <p:grpSp>
        <p:nvGrpSpPr>
          <p:cNvPr id="3" name="Grupo 18"/>
          <p:cNvGrpSpPr/>
          <p:nvPr/>
        </p:nvGrpSpPr>
        <p:grpSpPr>
          <a:xfrm>
            <a:off x="5214942" y="1970066"/>
            <a:ext cx="571504" cy="449262"/>
            <a:chOff x="5181600" y="2095500"/>
            <a:chExt cx="304800" cy="520700"/>
          </a:xfrm>
        </p:grpSpPr>
        <p:sp>
          <p:nvSpPr>
            <p:cNvPr id="205837" name="Line 4109"/>
            <p:cNvSpPr>
              <a:spLocks noChangeShapeType="1"/>
            </p:cNvSpPr>
            <p:nvPr/>
          </p:nvSpPr>
          <p:spPr bwMode="auto">
            <a:xfrm>
              <a:off x="5486400" y="2095500"/>
              <a:ext cx="0" cy="520700"/>
            </a:xfrm>
            <a:prstGeom prst="line">
              <a:avLst/>
            </a:prstGeom>
            <a:noFill/>
            <a:ln w="38100">
              <a:solidFill>
                <a:srgbClr val="00B050"/>
              </a:solidFill>
              <a:round/>
              <a:headEnd type="none" w="sm" len="sm"/>
              <a:tailEnd type="none" w="sm" len="sm"/>
            </a:ln>
            <a:effectLst/>
          </p:spPr>
          <p:txBody>
            <a:bodyPr wrap="none" anchor="ctr"/>
            <a:lstStyle/>
            <a:p>
              <a:endParaRPr lang="pt-BR"/>
            </a:p>
          </p:txBody>
        </p:sp>
        <p:sp>
          <p:nvSpPr>
            <p:cNvPr id="205838" name="Line 4110"/>
            <p:cNvSpPr>
              <a:spLocks noChangeShapeType="1"/>
            </p:cNvSpPr>
            <p:nvPr/>
          </p:nvSpPr>
          <p:spPr bwMode="auto">
            <a:xfrm flipH="1">
              <a:off x="5181600" y="2095500"/>
              <a:ext cx="304800" cy="0"/>
            </a:xfrm>
            <a:prstGeom prst="line">
              <a:avLst/>
            </a:prstGeom>
            <a:noFill/>
            <a:ln w="38100">
              <a:solidFill>
                <a:srgbClr val="00B050"/>
              </a:solidFill>
              <a:round/>
              <a:headEnd type="none" w="sm" len="sm"/>
              <a:tailEnd type="triangle" w="sm" len="sm"/>
            </a:ln>
            <a:effectLst/>
          </p:spPr>
          <p:txBody>
            <a:bodyPr wrap="none" anchor="ctr"/>
            <a:lstStyle/>
            <a:p>
              <a:endParaRPr lang="pt-BR"/>
            </a:p>
          </p:txBody>
        </p:sp>
        <p:sp>
          <p:nvSpPr>
            <p:cNvPr id="205839" name="Line 4111"/>
            <p:cNvSpPr>
              <a:spLocks noChangeShapeType="1"/>
            </p:cNvSpPr>
            <p:nvPr/>
          </p:nvSpPr>
          <p:spPr bwMode="auto">
            <a:xfrm flipH="1">
              <a:off x="5181600" y="2603996"/>
              <a:ext cx="304800" cy="0"/>
            </a:xfrm>
            <a:prstGeom prst="line">
              <a:avLst/>
            </a:prstGeom>
            <a:noFill/>
            <a:ln w="38100">
              <a:solidFill>
                <a:srgbClr val="00B050"/>
              </a:solidFill>
              <a:round/>
              <a:headEnd type="none" w="sm" len="sm"/>
              <a:tailEnd type="triangle" w="sm" len="sm"/>
            </a:ln>
            <a:effectLst/>
          </p:spPr>
          <p:txBody>
            <a:bodyPr wrap="none" anchor="ctr"/>
            <a:lstStyle/>
            <a:p>
              <a:endParaRPr lang="pt-BR"/>
            </a:p>
          </p:txBody>
        </p:sp>
      </p:grpSp>
      <p:sp>
        <p:nvSpPr>
          <p:cNvPr id="20" name="CaixaDeTexto 19"/>
          <p:cNvSpPr txBox="1"/>
          <p:nvPr/>
        </p:nvSpPr>
        <p:spPr>
          <a:xfrm>
            <a:off x="6858016" y="3113074"/>
            <a:ext cx="714380" cy="400110"/>
          </a:xfrm>
          <a:prstGeom prst="rect">
            <a:avLst/>
          </a:prstGeom>
          <a:solidFill>
            <a:srgbClr val="00B0F0"/>
          </a:solidFill>
        </p:spPr>
        <p:txBody>
          <a:bodyPr wrap="square" rtlCol="0">
            <a:spAutoFit/>
          </a:bodyPr>
          <a:lstStyle/>
          <a:p>
            <a:r>
              <a:rPr lang="pt-BR" dirty="0" smtClean="0"/>
              <a:t>FER</a:t>
            </a:r>
            <a:endParaRPr lang="pt-BR" dirty="0"/>
          </a:p>
        </p:txBody>
      </p:sp>
      <p:sp>
        <p:nvSpPr>
          <p:cNvPr id="21" name="CaixaDeTexto 20"/>
          <p:cNvSpPr txBox="1"/>
          <p:nvPr/>
        </p:nvSpPr>
        <p:spPr>
          <a:xfrm>
            <a:off x="6858016" y="4856104"/>
            <a:ext cx="714380" cy="400110"/>
          </a:xfrm>
          <a:prstGeom prst="rect">
            <a:avLst/>
          </a:prstGeom>
          <a:solidFill>
            <a:srgbClr val="00B0F0"/>
          </a:solidFill>
        </p:spPr>
        <p:txBody>
          <a:bodyPr wrap="square" rtlCol="0">
            <a:spAutoFit/>
          </a:bodyPr>
          <a:lstStyle/>
          <a:p>
            <a:pPr algn="ctr"/>
            <a:r>
              <a:rPr lang="pt-BR" dirty="0" smtClean="0"/>
              <a:t>BIA</a:t>
            </a:r>
            <a:endParaRPr lang="pt-BR" dirty="0"/>
          </a:p>
        </p:txBody>
      </p:sp>
      <p:sp>
        <p:nvSpPr>
          <p:cNvPr id="22" name="CaixaDeTexto 21"/>
          <p:cNvSpPr txBox="1"/>
          <p:nvPr/>
        </p:nvSpPr>
        <p:spPr>
          <a:xfrm>
            <a:off x="6858016" y="3684578"/>
            <a:ext cx="714380" cy="400110"/>
          </a:xfrm>
          <a:prstGeom prst="rect">
            <a:avLst/>
          </a:prstGeom>
          <a:solidFill>
            <a:srgbClr val="00B0F0"/>
          </a:solidFill>
        </p:spPr>
        <p:txBody>
          <a:bodyPr wrap="square" rtlCol="0">
            <a:spAutoFit/>
          </a:bodyPr>
          <a:lstStyle/>
          <a:p>
            <a:pPr algn="ctr"/>
            <a:r>
              <a:rPr lang="pt-BR" dirty="0" smtClean="0"/>
              <a:t>BIA</a:t>
            </a:r>
            <a:endParaRPr lang="pt-BR" dirty="0"/>
          </a:p>
        </p:txBody>
      </p:sp>
      <p:sp>
        <p:nvSpPr>
          <p:cNvPr id="23" name="CaixaDeTexto 22"/>
          <p:cNvSpPr txBox="1"/>
          <p:nvPr/>
        </p:nvSpPr>
        <p:spPr>
          <a:xfrm>
            <a:off x="6858016" y="4327520"/>
            <a:ext cx="714380" cy="400110"/>
          </a:xfrm>
          <a:prstGeom prst="rect">
            <a:avLst/>
          </a:prstGeom>
          <a:solidFill>
            <a:srgbClr val="00B0F0"/>
          </a:solidFill>
        </p:spPr>
        <p:txBody>
          <a:bodyPr wrap="square" rtlCol="0">
            <a:spAutoFit/>
          </a:bodyPr>
          <a:lstStyle/>
          <a:p>
            <a:r>
              <a:rPr lang="pt-BR" dirty="0" smtClean="0"/>
              <a:t>SAN</a:t>
            </a:r>
            <a:endParaRPr lang="pt-BR" dirty="0"/>
          </a:p>
        </p:txBody>
      </p:sp>
      <p:sp>
        <p:nvSpPr>
          <p:cNvPr id="24" name="CaixaDeTexto 23"/>
          <p:cNvSpPr txBox="1"/>
          <p:nvPr/>
        </p:nvSpPr>
        <p:spPr>
          <a:xfrm>
            <a:off x="5643570" y="2613008"/>
            <a:ext cx="714380" cy="400110"/>
          </a:xfrm>
          <a:prstGeom prst="rect">
            <a:avLst/>
          </a:prstGeom>
          <a:solidFill>
            <a:srgbClr val="DFFFEF"/>
          </a:solidFill>
        </p:spPr>
        <p:txBody>
          <a:bodyPr wrap="square" rtlCol="0">
            <a:spAutoFit/>
          </a:bodyPr>
          <a:lstStyle/>
          <a:p>
            <a:pPr algn="ctr"/>
            <a:r>
              <a:rPr lang="pt-BR" dirty="0" smtClean="0"/>
              <a:t>SP</a:t>
            </a:r>
            <a:endParaRPr lang="pt-BR" dirty="0"/>
          </a:p>
        </p:txBody>
      </p:sp>
      <p:sp>
        <p:nvSpPr>
          <p:cNvPr id="26" name="CaixaDeTexto 25"/>
          <p:cNvSpPr txBox="1"/>
          <p:nvPr/>
        </p:nvSpPr>
        <p:spPr>
          <a:xfrm>
            <a:off x="5643570" y="3470264"/>
            <a:ext cx="714380" cy="400110"/>
          </a:xfrm>
          <a:prstGeom prst="rect">
            <a:avLst/>
          </a:prstGeom>
          <a:solidFill>
            <a:srgbClr val="DFFFEF"/>
          </a:solidFill>
        </p:spPr>
        <p:txBody>
          <a:bodyPr wrap="square" rtlCol="0">
            <a:spAutoFit/>
          </a:bodyPr>
          <a:lstStyle/>
          <a:p>
            <a:pPr algn="ctr"/>
            <a:r>
              <a:rPr lang="pt-BR" dirty="0" smtClean="0"/>
              <a:t>SC</a:t>
            </a:r>
            <a:endParaRPr lang="pt-BR" dirty="0"/>
          </a:p>
        </p:txBody>
      </p:sp>
      <p:sp>
        <p:nvSpPr>
          <p:cNvPr id="27" name="CaixaDeTexto 26"/>
          <p:cNvSpPr txBox="1"/>
          <p:nvPr/>
        </p:nvSpPr>
        <p:spPr>
          <a:xfrm>
            <a:off x="5643570" y="4541834"/>
            <a:ext cx="714380" cy="400110"/>
          </a:xfrm>
          <a:prstGeom prst="rect">
            <a:avLst/>
          </a:prstGeom>
          <a:solidFill>
            <a:srgbClr val="DFFFEF"/>
          </a:solidFill>
        </p:spPr>
        <p:txBody>
          <a:bodyPr wrap="square" rtlCol="0">
            <a:spAutoFit/>
          </a:bodyPr>
          <a:lstStyle/>
          <a:p>
            <a:pPr algn="ctr"/>
            <a:r>
              <a:rPr lang="pt-BR" dirty="0" smtClean="0"/>
              <a:t>RJ</a:t>
            </a:r>
            <a:endParaRPr lang="pt-BR"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5830"/>
                                        </p:tgtEl>
                                        <p:attrNameLst>
                                          <p:attrName>style.visibility</p:attrName>
                                        </p:attrNameLst>
                                      </p:cBhvr>
                                      <p:to>
                                        <p:strVal val="visible"/>
                                      </p:to>
                                    </p:set>
                                    <p:anim calcmode="lin" valueType="num">
                                      <p:cBhvr additive="base">
                                        <p:cTn id="7" dur="500" fill="hold"/>
                                        <p:tgtEl>
                                          <p:spTgt spid="205830"/>
                                        </p:tgtEl>
                                        <p:attrNameLst>
                                          <p:attrName>ppt_x</p:attrName>
                                        </p:attrNameLst>
                                      </p:cBhvr>
                                      <p:tavLst>
                                        <p:tav tm="0">
                                          <p:val>
                                            <p:strVal val="1+#ppt_w/2"/>
                                          </p:val>
                                        </p:tav>
                                        <p:tav tm="100000">
                                          <p:val>
                                            <p:strVal val="#ppt_x"/>
                                          </p:val>
                                        </p:tav>
                                      </p:tavLst>
                                    </p:anim>
                                    <p:anim calcmode="lin" valueType="num">
                                      <p:cBhvr additive="base">
                                        <p:cTn id="8" dur="500" fill="hold"/>
                                        <p:tgtEl>
                                          <p:spTgt spid="2058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5831"/>
                                        </p:tgtEl>
                                        <p:attrNameLst>
                                          <p:attrName>style.visibility</p:attrName>
                                        </p:attrNameLst>
                                      </p:cBhvr>
                                      <p:to>
                                        <p:strVal val="visible"/>
                                      </p:to>
                                    </p:set>
                                    <p:anim calcmode="lin" valueType="num">
                                      <p:cBhvr additive="base">
                                        <p:cTn id="13" dur="500" fill="hold"/>
                                        <p:tgtEl>
                                          <p:spTgt spid="205831"/>
                                        </p:tgtEl>
                                        <p:attrNameLst>
                                          <p:attrName>ppt_x</p:attrName>
                                        </p:attrNameLst>
                                      </p:cBhvr>
                                      <p:tavLst>
                                        <p:tav tm="0">
                                          <p:val>
                                            <p:strVal val="1+#ppt_w/2"/>
                                          </p:val>
                                        </p:tav>
                                        <p:tav tm="100000">
                                          <p:val>
                                            <p:strVal val="#ppt_x"/>
                                          </p:val>
                                        </p:tav>
                                      </p:tavLst>
                                    </p:anim>
                                    <p:anim calcmode="lin" valueType="num">
                                      <p:cBhvr additive="base">
                                        <p:cTn id="14" dur="500" fill="hold"/>
                                        <p:tgtEl>
                                          <p:spTgt spid="2058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5826"/>
                                        </p:tgtEl>
                                        <p:attrNameLst>
                                          <p:attrName>style.visibility</p:attrName>
                                        </p:attrNameLst>
                                      </p:cBhvr>
                                      <p:to>
                                        <p:strVal val="visible"/>
                                      </p:to>
                                    </p:set>
                                    <p:anim calcmode="lin" valueType="num">
                                      <p:cBhvr additive="base">
                                        <p:cTn id="19" dur="500" fill="hold"/>
                                        <p:tgtEl>
                                          <p:spTgt spid="205826"/>
                                        </p:tgtEl>
                                        <p:attrNameLst>
                                          <p:attrName>ppt_x</p:attrName>
                                        </p:attrNameLst>
                                      </p:cBhvr>
                                      <p:tavLst>
                                        <p:tav tm="0">
                                          <p:val>
                                            <p:strVal val="0-#ppt_w/2"/>
                                          </p:val>
                                        </p:tav>
                                        <p:tav tm="100000">
                                          <p:val>
                                            <p:strVal val="#ppt_x"/>
                                          </p:val>
                                        </p:tav>
                                      </p:tavLst>
                                    </p:anim>
                                    <p:anim calcmode="lin" valueType="num">
                                      <p:cBhvr additive="base">
                                        <p:cTn id="20" dur="500" fill="hold"/>
                                        <p:tgtEl>
                                          <p:spTgt spid="2058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7" name="Picture 5" descr="A:\logodipeqt.gif"/>
          <p:cNvPicPr preferRelativeResize="0">
            <a:picLocks noChangeArrowheads="1"/>
          </p:cNvPicPr>
          <p:nvPr/>
        </p:nvPicPr>
        <p:blipFill>
          <a:blip r:embed="rId2"/>
          <a:srcRect/>
          <a:stretch>
            <a:fillRect/>
          </a:stretch>
        </p:blipFill>
        <p:spPr bwMode="auto">
          <a:xfrm>
            <a:off x="8382000" y="0"/>
            <a:ext cx="762000" cy="838200"/>
          </a:xfrm>
          <a:prstGeom prst="rect">
            <a:avLst/>
          </a:prstGeom>
          <a:noFill/>
        </p:spPr>
      </p:pic>
      <p:sp>
        <p:nvSpPr>
          <p:cNvPr id="33800" name="Rectangle 8"/>
          <p:cNvSpPr>
            <a:spLocks noGrp="1" noChangeArrowheads="1"/>
          </p:cNvSpPr>
          <p:nvPr>
            <p:ph type="title" idx="4294967295"/>
          </p:nvPr>
        </p:nvSpPr>
        <p:spPr>
          <a:xfrm>
            <a:off x="357158" y="1455602"/>
            <a:ext cx="8534400" cy="758952"/>
          </a:xfrm>
          <a:prstGeom prst="rect">
            <a:avLst/>
          </a:prstGeom>
        </p:spPr>
        <p:txBody>
          <a:bodyPr/>
          <a:lstStyle/>
          <a:p>
            <a:r>
              <a:rPr lang="pt-BR" sz="3200" b="1" dirty="0" smtClean="0"/>
              <a:t>Data </a:t>
            </a:r>
            <a:r>
              <a:rPr lang="pt-BR" sz="3200" b="1" dirty="0" err="1" smtClean="0"/>
              <a:t>Mining</a:t>
            </a:r>
            <a:endParaRPr lang="pt-BR" sz="3200" b="1" dirty="0"/>
          </a:p>
        </p:txBody>
      </p:sp>
      <p:sp>
        <p:nvSpPr>
          <p:cNvPr id="33801" name="Rectangle 9"/>
          <p:cNvSpPr>
            <a:spLocks noGrp="1" noChangeArrowheads="1"/>
          </p:cNvSpPr>
          <p:nvPr>
            <p:ph type="body" idx="4294967295"/>
          </p:nvPr>
        </p:nvSpPr>
        <p:spPr>
          <a:xfrm>
            <a:off x="928662" y="2071678"/>
            <a:ext cx="7215238" cy="4100522"/>
          </a:xfrm>
          <a:prstGeom prst="rect">
            <a:avLst/>
          </a:prstGeom>
        </p:spPr>
        <p:txBody>
          <a:bodyPr/>
          <a:lstStyle/>
          <a:p>
            <a:r>
              <a:rPr lang="pt-BR" dirty="0"/>
              <a:t>Uma empresa utilizando </a:t>
            </a:r>
            <a:r>
              <a:rPr lang="pt-BR" dirty="0" smtClean="0"/>
              <a:t>DM é </a:t>
            </a:r>
            <a:r>
              <a:rPr lang="pt-BR" dirty="0"/>
              <a:t>capaz de:</a:t>
            </a:r>
          </a:p>
          <a:p>
            <a:pPr lvl="1">
              <a:lnSpc>
                <a:spcPct val="130000"/>
              </a:lnSpc>
              <a:buFont typeface="Wingdings" pitchFamily="2" charset="2"/>
              <a:buChar char="Ø"/>
            </a:pPr>
            <a:r>
              <a:rPr lang="pt-BR" sz="2000" dirty="0"/>
              <a:t>Criar parâmetros para entender o comportamento do consumidor; </a:t>
            </a:r>
          </a:p>
          <a:p>
            <a:pPr lvl="1">
              <a:lnSpc>
                <a:spcPct val="130000"/>
              </a:lnSpc>
              <a:buFont typeface="Wingdings" pitchFamily="2" charset="2"/>
              <a:buChar char="Ø"/>
            </a:pPr>
            <a:r>
              <a:rPr lang="pt-BR" sz="2000" dirty="0"/>
              <a:t>Identificar afinidades entre as escolhas de produtos e serviços; </a:t>
            </a:r>
          </a:p>
          <a:p>
            <a:pPr lvl="1">
              <a:lnSpc>
                <a:spcPct val="130000"/>
              </a:lnSpc>
              <a:buFont typeface="Wingdings" pitchFamily="2" charset="2"/>
              <a:buChar char="Ø"/>
            </a:pPr>
            <a:r>
              <a:rPr lang="pt-BR" sz="2000" dirty="0"/>
              <a:t>Prever hábitos de compras; </a:t>
            </a:r>
          </a:p>
          <a:p>
            <a:pPr lvl="1">
              <a:lnSpc>
                <a:spcPct val="130000"/>
              </a:lnSpc>
              <a:buFont typeface="Wingdings" pitchFamily="2" charset="2"/>
              <a:buChar char="Ø"/>
            </a:pPr>
            <a:r>
              <a:rPr lang="pt-BR" sz="2000" dirty="0"/>
              <a:t>Analisar comportamentos habituais para detectar fraudes</a:t>
            </a:r>
            <a:r>
              <a:rPr lang="pt-BR" sz="2000" dirty="0" smtClean="0"/>
              <a:t>.</a:t>
            </a:r>
            <a:endParaRPr lang="pt-B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801">
                                            <p:txEl>
                                              <p:pRg st="0" end="0"/>
                                            </p:txEl>
                                          </p:spTgt>
                                        </p:tgtEl>
                                        <p:attrNameLst>
                                          <p:attrName>style.visibility</p:attrName>
                                        </p:attrNameLst>
                                      </p:cBhvr>
                                      <p:to>
                                        <p:strVal val="visible"/>
                                      </p:to>
                                    </p:set>
                                    <p:animEffect transition="in" filter="randombar(horizontal)">
                                      <p:cBhvr>
                                        <p:cTn id="7" dur="500"/>
                                        <p:tgtEl>
                                          <p:spTgt spid="338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801">
                                            <p:txEl>
                                              <p:pRg st="1" end="1"/>
                                            </p:txEl>
                                          </p:spTgt>
                                        </p:tgtEl>
                                        <p:attrNameLst>
                                          <p:attrName>style.visibility</p:attrName>
                                        </p:attrNameLst>
                                      </p:cBhvr>
                                      <p:to>
                                        <p:strVal val="visible"/>
                                      </p:to>
                                    </p:set>
                                    <p:animEffect transition="in" filter="randombar(horizontal)">
                                      <p:cBhvr>
                                        <p:cTn id="12" dur="500"/>
                                        <p:tgtEl>
                                          <p:spTgt spid="338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801">
                                            <p:txEl>
                                              <p:pRg st="2" end="2"/>
                                            </p:txEl>
                                          </p:spTgt>
                                        </p:tgtEl>
                                        <p:attrNameLst>
                                          <p:attrName>style.visibility</p:attrName>
                                        </p:attrNameLst>
                                      </p:cBhvr>
                                      <p:to>
                                        <p:strVal val="visible"/>
                                      </p:to>
                                    </p:set>
                                    <p:animEffect transition="in" filter="randombar(horizontal)">
                                      <p:cBhvr>
                                        <p:cTn id="17" dur="500"/>
                                        <p:tgtEl>
                                          <p:spTgt spid="338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3801">
                                            <p:txEl>
                                              <p:pRg st="3" end="3"/>
                                            </p:txEl>
                                          </p:spTgt>
                                        </p:tgtEl>
                                        <p:attrNameLst>
                                          <p:attrName>style.visibility</p:attrName>
                                        </p:attrNameLst>
                                      </p:cBhvr>
                                      <p:to>
                                        <p:strVal val="visible"/>
                                      </p:to>
                                    </p:set>
                                    <p:animEffect transition="in" filter="randombar(horizontal)">
                                      <p:cBhvr>
                                        <p:cTn id="22" dur="500"/>
                                        <p:tgtEl>
                                          <p:spTgt spid="338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3801">
                                            <p:txEl>
                                              <p:pRg st="4" end="4"/>
                                            </p:txEl>
                                          </p:spTgt>
                                        </p:tgtEl>
                                        <p:attrNameLst>
                                          <p:attrName>style.visibility</p:attrName>
                                        </p:attrNameLst>
                                      </p:cBhvr>
                                      <p:to>
                                        <p:strVal val="visible"/>
                                      </p:to>
                                    </p:set>
                                    <p:animEffect transition="in" filter="randombar(horizontal)">
                                      <p:cBhvr>
                                        <p:cTn id="27" dur="500"/>
                                        <p:tgtEl>
                                          <p:spTgt spid="338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3568" y="1390458"/>
            <a:ext cx="7772400" cy="814406"/>
          </a:xfrm>
          <a:prstGeom prst="rect">
            <a:avLst/>
          </a:prstGeom>
        </p:spPr>
        <p:txBody>
          <a:bodyPr/>
          <a:lstStyle/>
          <a:p>
            <a:r>
              <a:rPr lang="pt-BR" sz="3200" b="1" dirty="0" smtClean="0"/>
              <a:t>Data </a:t>
            </a:r>
            <a:r>
              <a:rPr lang="pt-BR" sz="3200" b="1" dirty="0" err="1" smtClean="0"/>
              <a:t>mining</a:t>
            </a:r>
            <a:r>
              <a:rPr lang="pt-BR" sz="3200" b="1" dirty="0" smtClean="0"/>
              <a:t> X Data warehouse:</a:t>
            </a:r>
            <a:br>
              <a:rPr lang="pt-BR" sz="3200" b="1" dirty="0" smtClean="0"/>
            </a:br>
            <a:endParaRPr lang="pt-BR" sz="3200" b="1" dirty="0"/>
          </a:p>
        </p:txBody>
      </p:sp>
      <p:sp>
        <p:nvSpPr>
          <p:cNvPr id="39939" name="Rectangle 3"/>
          <p:cNvSpPr>
            <a:spLocks noGrp="1" noChangeArrowheads="1"/>
          </p:cNvSpPr>
          <p:nvPr>
            <p:ph type="body" idx="4294967295"/>
          </p:nvPr>
        </p:nvSpPr>
        <p:spPr>
          <a:xfrm>
            <a:off x="714348" y="2143116"/>
            <a:ext cx="8072494" cy="4319582"/>
          </a:xfrm>
          <a:prstGeom prst="rect">
            <a:avLst/>
          </a:prstGeom>
        </p:spPr>
        <p:txBody>
          <a:bodyPr/>
          <a:lstStyle/>
          <a:p>
            <a:pPr>
              <a:spcBef>
                <a:spcPts val="1200"/>
              </a:spcBef>
              <a:spcAft>
                <a:spcPts val="1200"/>
              </a:spcAft>
            </a:pPr>
            <a:r>
              <a:rPr lang="pt-BR" sz="2000" dirty="0" smtClean="0"/>
              <a:t>Data </a:t>
            </a:r>
            <a:r>
              <a:rPr lang="pt-BR" sz="2000" dirty="0" err="1"/>
              <a:t>mining</a:t>
            </a:r>
            <a:r>
              <a:rPr lang="pt-BR" sz="2000" dirty="0"/>
              <a:t> </a:t>
            </a:r>
            <a:r>
              <a:rPr lang="pt-BR" sz="2000" dirty="0">
                <a:sym typeface="Symbol" pitchFamily="18" charset="2"/>
              </a:rPr>
              <a:t> </a:t>
            </a:r>
            <a:r>
              <a:rPr lang="pt-BR" sz="2000" dirty="0">
                <a:solidFill>
                  <a:srgbClr val="003399"/>
                </a:solidFill>
                <a:sym typeface="Symbol" pitchFamily="18" charset="2"/>
              </a:rPr>
              <a:t>extração</a:t>
            </a:r>
            <a:r>
              <a:rPr lang="pt-BR" sz="2000" dirty="0">
                <a:sym typeface="Symbol" pitchFamily="18" charset="2"/>
              </a:rPr>
              <a:t> inteligente de </a:t>
            </a:r>
            <a:r>
              <a:rPr lang="pt-BR" sz="2000" dirty="0" smtClean="0">
                <a:sym typeface="Symbol" pitchFamily="18" charset="2"/>
              </a:rPr>
              <a:t>dados</a:t>
            </a:r>
          </a:p>
          <a:p>
            <a:pPr>
              <a:spcBef>
                <a:spcPts val="1200"/>
              </a:spcBef>
              <a:spcAft>
                <a:spcPts val="1200"/>
              </a:spcAft>
            </a:pPr>
            <a:r>
              <a:rPr lang="pt-BR" sz="2000" dirty="0" smtClean="0">
                <a:sym typeface="Symbol" pitchFamily="18" charset="2"/>
              </a:rPr>
              <a:t>Data </a:t>
            </a:r>
            <a:r>
              <a:rPr lang="pt-BR" sz="2000" dirty="0">
                <a:sym typeface="Symbol" pitchFamily="18" charset="2"/>
              </a:rPr>
              <a:t>warehouse </a:t>
            </a:r>
            <a:r>
              <a:rPr lang="pt-BR" sz="2000" dirty="0"/>
              <a:t> </a:t>
            </a:r>
            <a:r>
              <a:rPr lang="pt-BR" sz="2000" dirty="0">
                <a:sym typeface="Symbol" pitchFamily="18" charset="2"/>
              </a:rPr>
              <a:t> </a:t>
            </a:r>
            <a:r>
              <a:rPr lang="pt-BR" sz="2000" dirty="0">
                <a:solidFill>
                  <a:srgbClr val="003399"/>
                </a:solidFill>
                <a:sym typeface="Symbol" pitchFamily="18" charset="2"/>
              </a:rPr>
              <a:t>repositório</a:t>
            </a:r>
            <a:r>
              <a:rPr lang="pt-BR" sz="2000" dirty="0">
                <a:sym typeface="Symbol" pitchFamily="18" charset="2"/>
              </a:rPr>
              <a:t> centralizado de </a:t>
            </a:r>
            <a:r>
              <a:rPr lang="pt-BR" sz="2000" dirty="0" smtClean="0">
                <a:sym typeface="Symbol" pitchFamily="18" charset="2"/>
              </a:rPr>
              <a:t>dados</a:t>
            </a:r>
            <a:endParaRPr lang="pt-BR" sz="2000" dirty="0"/>
          </a:p>
          <a:p>
            <a:pPr>
              <a:spcBef>
                <a:spcPts val="1200"/>
              </a:spcBef>
              <a:spcAft>
                <a:spcPts val="1200"/>
              </a:spcAft>
            </a:pPr>
            <a:r>
              <a:rPr lang="pt-BR" sz="2000" dirty="0"/>
              <a:t>Data </a:t>
            </a:r>
            <a:r>
              <a:rPr lang="pt-BR" sz="2000" dirty="0" err="1"/>
              <a:t>mining</a:t>
            </a:r>
            <a:r>
              <a:rPr lang="pt-BR" sz="2000" dirty="0"/>
              <a:t> não é uma evolução do Data </a:t>
            </a:r>
            <a:r>
              <a:rPr lang="pt-BR" sz="2000" dirty="0" smtClean="0"/>
              <a:t>warehouse</a:t>
            </a:r>
            <a:endParaRPr lang="pt-BR" sz="2000" dirty="0"/>
          </a:p>
          <a:p>
            <a:pPr>
              <a:spcBef>
                <a:spcPts val="1200"/>
              </a:spcBef>
              <a:spcAft>
                <a:spcPts val="1200"/>
              </a:spcAft>
            </a:pPr>
            <a:r>
              <a:rPr lang="pt-BR" sz="2000" dirty="0"/>
              <a:t>Data </a:t>
            </a:r>
            <a:r>
              <a:rPr lang="pt-BR" sz="2000" dirty="0" err="1"/>
              <a:t>mining</a:t>
            </a:r>
            <a:r>
              <a:rPr lang="pt-BR" sz="2000" dirty="0"/>
              <a:t> não depende do Data warehouse, mas obtém-se melhores resultados quando aplicados em </a:t>
            </a:r>
            <a:r>
              <a:rPr lang="pt-BR" sz="2000" dirty="0" smtClean="0"/>
              <a:t>conjunto</a:t>
            </a:r>
            <a:endParaRPr lang="pt-BR" sz="2000" dirty="0"/>
          </a:p>
          <a:p>
            <a:pPr>
              <a:spcBef>
                <a:spcPts val="1200"/>
              </a:spcBef>
              <a:spcAft>
                <a:spcPts val="1200"/>
              </a:spcAft>
            </a:pPr>
            <a:r>
              <a:rPr lang="pt-BR" sz="2000" dirty="0" smtClean="0"/>
              <a:t>Data </a:t>
            </a:r>
            <a:r>
              <a:rPr lang="pt-BR" sz="2000" dirty="0"/>
              <a:t>Warehouse aliado a ferramentas estatísticas desempenham papel semelhante ao data </a:t>
            </a:r>
            <a:r>
              <a:rPr lang="pt-BR" sz="2000" dirty="0" err="1"/>
              <a:t>mining</a:t>
            </a:r>
            <a:r>
              <a:rPr lang="pt-BR" sz="2000" dirty="0"/>
              <a:t>, </a:t>
            </a:r>
            <a:r>
              <a:rPr lang="pt-BR" sz="2000" b="1" i="1" dirty="0">
                <a:solidFill>
                  <a:srgbClr val="003399"/>
                </a:solidFill>
              </a:rPr>
              <a:t>mas não descobrem novos padrões de </a:t>
            </a:r>
            <a:r>
              <a:rPr lang="pt-BR" sz="2000" b="1" i="1" dirty="0" smtClean="0">
                <a:solidFill>
                  <a:srgbClr val="003399"/>
                </a:solidFill>
              </a:rPr>
              <a:t>comportamento </a:t>
            </a:r>
            <a:r>
              <a:rPr lang="pt-BR" sz="2000" dirty="0" smtClean="0"/>
              <a:t>(a </a:t>
            </a:r>
            <a:r>
              <a:rPr lang="pt-BR" sz="2000" dirty="0"/>
              <a:t>não ser empiricamente</a:t>
            </a:r>
            <a:r>
              <a:rPr lang="pt-BR" sz="2000" dirty="0" smtClean="0"/>
              <a:t>)</a:t>
            </a:r>
            <a:endParaRPr lang="pt-BR" sz="1800" dirty="0"/>
          </a:p>
          <a:p>
            <a:pPr>
              <a:buFontTx/>
              <a:buNone/>
            </a:pPr>
            <a:endParaRPr lang="pt-BR" sz="1200" dirty="0"/>
          </a:p>
        </p:txBody>
      </p:sp>
      <p:pic>
        <p:nvPicPr>
          <p:cNvPr id="39941" name="Picture 5" descr="A:\logodipeqt.gif"/>
          <p:cNvPicPr preferRelativeResize="0">
            <a:picLocks noChangeArrowheads="1"/>
          </p:cNvPicPr>
          <p:nvPr/>
        </p:nvPicPr>
        <p:blipFill>
          <a:blip r:embed="rId2"/>
          <a:srcRect/>
          <a:stretch>
            <a:fillRect/>
          </a:stretch>
        </p:blipFill>
        <p:spPr bwMode="auto">
          <a:xfrm>
            <a:off x="8382000" y="0"/>
            <a:ext cx="762000" cy="838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randombar(horizontal)">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randombar(horizontal)">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randombar(horizontal)">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randombar(horizontal)">
                                      <p:cBhvr>
                                        <p:cTn id="22" dur="500"/>
                                        <p:tgtEl>
                                          <p:spTgt spid="3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randombar(horizontal)">
                                      <p:cBhvr>
                                        <p:cTn id="27"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p:cNvPicPr>
            <a:picLocks noChangeAspect="1" noChangeArrowheads="1"/>
          </p:cNvPicPr>
          <p:nvPr/>
        </p:nvPicPr>
        <p:blipFill>
          <a:blip r:embed="rId2"/>
          <a:srcRect/>
          <a:stretch>
            <a:fillRect/>
          </a:stretch>
        </p:blipFill>
        <p:spPr bwMode="auto">
          <a:xfrm>
            <a:off x="857224" y="4929198"/>
            <a:ext cx="1500198" cy="1500198"/>
          </a:xfrm>
          <a:prstGeom prst="rect">
            <a:avLst/>
          </a:prstGeom>
          <a:noFill/>
          <a:ln w="9525">
            <a:noFill/>
            <a:miter lim="800000"/>
            <a:headEnd/>
            <a:tailEnd/>
          </a:ln>
          <a:effectLst/>
        </p:spPr>
      </p:pic>
      <p:sp>
        <p:nvSpPr>
          <p:cNvPr id="6" name="Título 5"/>
          <p:cNvSpPr>
            <a:spLocks noGrp="1"/>
          </p:cNvSpPr>
          <p:nvPr>
            <p:ph type="title" idx="4294967295"/>
          </p:nvPr>
        </p:nvSpPr>
        <p:spPr>
          <a:xfrm>
            <a:off x="214282" y="1229888"/>
            <a:ext cx="3071834" cy="758952"/>
          </a:xfrm>
          <a:prstGeom prst="rect">
            <a:avLst/>
          </a:prstGeom>
        </p:spPr>
        <p:txBody>
          <a:bodyPr/>
          <a:lstStyle/>
          <a:p>
            <a:r>
              <a:rPr lang="pt-BR" sz="2800" dirty="0" smtClean="0"/>
              <a:t>Ferramentas OLAP</a:t>
            </a:r>
            <a:br>
              <a:rPr lang="pt-BR" sz="2800" dirty="0" smtClean="0"/>
            </a:br>
            <a:r>
              <a:rPr lang="pt-BR" sz="1600" dirty="0" smtClean="0"/>
              <a:t>Online </a:t>
            </a:r>
            <a:r>
              <a:rPr lang="pt-BR" sz="1600" dirty="0" err="1" smtClean="0"/>
              <a:t>analytical</a:t>
            </a:r>
            <a:r>
              <a:rPr lang="pt-BR" sz="1600" dirty="0" smtClean="0"/>
              <a:t> </a:t>
            </a:r>
            <a:r>
              <a:rPr lang="pt-BR" sz="1600" dirty="0" err="1" smtClean="0"/>
              <a:t>processing</a:t>
            </a:r>
            <a:endParaRPr lang="pt-BR" sz="2800" dirty="0"/>
          </a:p>
        </p:txBody>
      </p:sp>
      <p:sp>
        <p:nvSpPr>
          <p:cNvPr id="7" name="Espaço Reservado para Conteúdo 6"/>
          <p:cNvSpPr>
            <a:spLocks noGrp="1"/>
          </p:cNvSpPr>
          <p:nvPr>
            <p:ph sz="half" idx="4294967295"/>
          </p:nvPr>
        </p:nvSpPr>
        <p:spPr>
          <a:xfrm>
            <a:off x="3319176" y="1484784"/>
            <a:ext cx="5573304" cy="4680520"/>
          </a:xfrm>
          <a:prstGeom prst="rect">
            <a:avLst/>
          </a:prstGeom>
          <a:solidFill>
            <a:schemeClr val="tx2">
              <a:lumMod val="20000"/>
              <a:lumOff val="80000"/>
            </a:schemeClr>
          </a:solidFill>
        </p:spPr>
        <p:txBody>
          <a:bodyPr/>
          <a:lstStyle/>
          <a:p>
            <a:pPr>
              <a:spcBef>
                <a:spcPts val="1200"/>
              </a:spcBef>
              <a:spcAft>
                <a:spcPts val="600"/>
              </a:spcAft>
            </a:pPr>
            <a:r>
              <a:rPr lang="pt-BR" sz="1600" dirty="0" smtClean="0"/>
              <a:t>Permite aos analistas de negócios, gerentes e executivos visualizar dados corporativos de forma rápida, flexível, consistente e principalmente interativa.</a:t>
            </a:r>
          </a:p>
          <a:p>
            <a:pPr>
              <a:spcBef>
                <a:spcPts val="1200"/>
              </a:spcBef>
              <a:spcAft>
                <a:spcPts val="600"/>
              </a:spcAft>
            </a:pPr>
            <a:r>
              <a:rPr lang="pt-BR" sz="1600" dirty="0" smtClean="0"/>
              <a:t> Propicia análise dinâmica e multidimensional dos dados consolidados de uma organização</a:t>
            </a:r>
          </a:p>
          <a:p>
            <a:pPr>
              <a:spcBef>
                <a:spcPts val="1200"/>
              </a:spcBef>
              <a:spcAft>
                <a:spcPts val="600"/>
              </a:spcAft>
            </a:pPr>
            <a:r>
              <a:rPr lang="pt-BR" sz="1600" dirty="0" smtClean="0"/>
              <a:t>sintetiza informações corporativas por meio de visões comparativas e personalizadas, análises históricas, projeções e elaborações de cenários.</a:t>
            </a:r>
          </a:p>
          <a:p>
            <a:pPr>
              <a:spcBef>
                <a:spcPts val="1200"/>
              </a:spcBef>
              <a:spcAft>
                <a:spcPts val="600"/>
              </a:spcAft>
            </a:pPr>
            <a:r>
              <a:rPr lang="pt-BR" sz="1600" dirty="0" smtClean="0"/>
              <a:t>trabalha com a idéia de cubo, onde cada cubo é uma estrutura que organiza os dados em um formato multidimensional que facilita visualização e análise.</a:t>
            </a:r>
          </a:p>
          <a:p>
            <a:pPr>
              <a:spcBef>
                <a:spcPts val="1200"/>
              </a:spcBef>
              <a:spcAft>
                <a:spcPts val="600"/>
              </a:spcAft>
            </a:pPr>
            <a:r>
              <a:rPr lang="pt-BR" sz="1600" dirty="0" smtClean="0"/>
              <a:t>Quando há a necessidade de uma análise multidimensional</a:t>
            </a:r>
          </a:p>
          <a:p>
            <a:pPr>
              <a:spcBef>
                <a:spcPts val="1200"/>
              </a:spcBef>
              <a:spcAft>
                <a:spcPts val="600"/>
              </a:spcAft>
            </a:pPr>
            <a:r>
              <a:rPr lang="pt-BR" sz="1600" dirty="0" smtClean="0"/>
              <a:t>É interativo. O analista pode jogar um valor para simular algo, testar hipóteses, etc...</a:t>
            </a:r>
            <a:endParaRPr lang="pt-BR" sz="1600" dirty="0"/>
          </a:p>
        </p:txBody>
      </p:sp>
      <p:pic>
        <p:nvPicPr>
          <p:cNvPr id="26626" name="Picture 2"/>
          <p:cNvPicPr>
            <a:picLocks noChangeAspect="1" noChangeArrowheads="1"/>
          </p:cNvPicPr>
          <p:nvPr/>
        </p:nvPicPr>
        <p:blipFill>
          <a:blip r:embed="rId3"/>
          <a:srcRect/>
          <a:stretch>
            <a:fillRect/>
          </a:stretch>
        </p:blipFill>
        <p:spPr bwMode="auto">
          <a:xfrm>
            <a:off x="642910" y="2000240"/>
            <a:ext cx="2000247" cy="1843365"/>
          </a:xfrm>
          <a:prstGeom prst="rect">
            <a:avLst/>
          </a:prstGeom>
          <a:noFill/>
          <a:ln w="9525">
            <a:noFill/>
            <a:miter lim="800000"/>
            <a:headEnd/>
            <a:tailEnd/>
          </a:ln>
          <a:effectLst/>
        </p:spPr>
      </p:pic>
      <p:sp>
        <p:nvSpPr>
          <p:cNvPr id="10" name="Fluxograma: Disco magnético 9"/>
          <p:cNvSpPr/>
          <p:nvPr/>
        </p:nvSpPr>
        <p:spPr>
          <a:xfrm>
            <a:off x="714348" y="6000768"/>
            <a:ext cx="1857388" cy="642942"/>
          </a:xfrm>
          <a:prstGeom prst="flowChartMagneticDisk">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t>ERP</a:t>
            </a:r>
            <a:endParaRPr lang="pt-BR" sz="3600" b="1" dirty="0"/>
          </a:p>
        </p:txBody>
      </p:sp>
      <p:pic>
        <p:nvPicPr>
          <p:cNvPr id="26629" name="Picture 5"/>
          <p:cNvPicPr>
            <a:picLocks noChangeAspect="1" noChangeArrowheads="1"/>
          </p:cNvPicPr>
          <p:nvPr/>
        </p:nvPicPr>
        <p:blipFill>
          <a:blip r:embed="rId4"/>
          <a:srcRect/>
          <a:stretch>
            <a:fillRect/>
          </a:stretch>
        </p:blipFill>
        <p:spPr bwMode="auto">
          <a:xfrm rot="10800000">
            <a:off x="642910" y="3643314"/>
            <a:ext cx="1928810" cy="15109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sz="quarter" idx="4294967295"/>
          </p:nvPr>
        </p:nvSpPr>
        <p:spPr>
          <a:xfrm>
            <a:off x="642910" y="1664141"/>
            <a:ext cx="7858153" cy="4429155"/>
          </a:xfrm>
          <a:prstGeom prst="rect">
            <a:avLst/>
          </a:prstGeom>
        </p:spPr>
        <p:txBody>
          <a:bodyPr/>
          <a:lstStyle/>
          <a:p>
            <a:r>
              <a:rPr lang="pt-BR" sz="1800" dirty="0" smtClean="0"/>
              <a:t>a diferença básica entre OLAP e Data </a:t>
            </a:r>
            <a:r>
              <a:rPr lang="pt-BR" sz="1800" dirty="0" err="1" smtClean="0"/>
              <a:t>Mining</a:t>
            </a:r>
            <a:r>
              <a:rPr lang="pt-BR" sz="1800" dirty="0" smtClean="0"/>
              <a:t> está na maneira como a exploração dos dados é realizada. </a:t>
            </a:r>
          </a:p>
          <a:p>
            <a:endParaRPr lang="pt-BR" sz="1800" dirty="0" smtClean="0"/>
          </a:p>
          <a:p>
            <a:r>
              <a:rPr lang="pt-BR" sz="1800" dirty="0" smtClean="0"/>
              <a:t>Na análise OLAP, a exploração é feita através da verificação, isto é, o analista conhece a questão, testar uma hipótese e a ferramenta para refutá-la ou confirmá-la. </a:t>
            </a:r>
          </a:p>
          <a:p>
            <a:r>
              <a:rPr lang="pt-BR" sz="1800" dirty="0" smtClean="0"/>
              <a:t>Com o Data </a:t>
            </a:r>
            <a:r>
              <a:rPr lang="pt-BR" sz="1800" dirty="0" err="1" smtClean="0"/>
              <a:t>Mining</a:t>
            </a:r>
            <a:r>
              <a:rPr lang="pt-BR" sz="1800" dirty="0" smtClean="0"/>
              <a:t>, a questão é total ou parcialmente desconhecida e a ferramenta é utilizada para a busca de conhecimento.</a:t>
            </a:r>
            <a:endParaRPr lang="pt-BR" sz="1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idx="4294967295"/>
          </p:nvPr>
        </p:nvSpPr>
        <p:spPr>
          <a:xfrm>
            <a:off x="285720" y="1157880"/>
            <a:ext cx="8534400" cy="758952"/>
          </a:xfrm>
          <a:prstGeom prst="rect">
            <a:avLst/>
          </a:prstGeom>
        </p:spPr>
        <p:txBody>
          <a:bodyPr/>
          <a:lstStyle/>
          <a:p>
            <a:r>
              <a:rPr lang="pt-BR" sz="2800" b="1" dirty="0" smtClean="0"/>
              <a:t>Business </a:t>
            </a:r>
            <a:r>
              <a:rPr lang="pt-BR" sz="2800" b="1" dirty="0" err="1" smtClean="0"/>
              <a:t>Intelligence</a:t>
            </a:r>
            <a:endParaRPr lang="pt-BR" sz="2800" b="1" dirty="0"/>
          </a:p>
        </p:txBody>
      </p:sp>
      <p:grpSp>
        <p:nvGrpSpPr>
          <p:cNvPr id="11" name="Grupo 10"/>
          <p:cNvGrpSpPr/>
          <p:nvPr/>
        </p:nvGrpSpPr>
        <p:grpSpPr>
          <a:xfrm>
            <a:off x="642910" y="1643050"/>
            <a:ext cx="7929618" cy="4362450"/>
            <a:chOff x="642910" y="2214554"/>
            <a:chExt cx="7929618" cy="4362450"/>
          </a:xfrm>
        </p:grpSpPr>
        <p:pic>
          <p:nvPicPr>
            <p:cNvPr id="467969" name="Picture 1"/>
            <p:cNvPicPr>
              <a:picLocks noChangeAspect="1" noChangeArrowheads="1"/>
            </p:cNvPicPr>
            <p:nvPr/>
          </p:nvPicPr>
          <p:blipFill>
            <a:blip r:embed="rId2"/>
            <a:srcRect/>
            <a:stretch>
              <a:fillRect/>
            </a:stretch>
          </p:blipFill>
          <p:spPr bwMode="auto">
            <a:xfrm>
              <a:off x="1200178" y="2214554"/>
              <a:ext cx="7372350" cy="4362450"/>
            </a:xfrm>
            <a:prstGeom prst="rect">
              <a:avLst/>
            </a:prstGeom>
            <a:noFill/>
            <a:ln w="9525">
              <a:noFill/>
              <a:miter lim="800000"/>
              <a:headEnd/>
              <a:tailEnd/>
            </a:ln>
            <a:effectLst/>
          </p:spPr>
        </p:pic>
        <p:sp>
          <p:nvSpPr>
            <p:cNvPr id="5" name="CaixaDeTexto 4"/>
            <p:cNvSpPr txBox="1"/>
            <p:nvPr/>
          </p:nvSpPr>
          <p:spPr>
            <a:xfrm>
              <a:off x="1214205" y="3028890"/>
              <a:ext cx="513282" cy="307777"/>
            </a:xfrm>
            <a:prstGeom prst="rect">
              <a:avLst/>
            </a:prstGeom>
            <a:noFill/>
          </p:spPr>
          <p:txBody>
            <a:bodyPr wrap="none" rtlCol="0">
              <a:spAutoFit/>
            </a:bodyPr>
            <a:lstStyle/>
            <a:p>
              <a:r>
                <a:rPr lang="pt-BR" sz="1400" dirty="0" smtClean="0"/>
                <a:t>ERP</a:t>
              </a:r>
              <a:endParaRPr lang="pt-BR" sz="1400" dirty="0"/>
            </a:p>
          </p:txBody>
        </p:sp>
        <p:sp>
          <p:nvSpPr>
            <p:cNvPr id="8" name="CaixaDeTexto 7"/>
            <p:cNvSpPr txBox="1"/>
            <p:nvPr/>
          </p:nvSpPr>
          <p:spPr>
            <a:xfrm>
              <a:off x="1142070" y="3886146"/>
              <a:ext cx="585417" cy="307777"/>
            </a:xfrm>
            <a:prstGeom prst="rect">
              <a:avLst/>
            </a:prstGeom>
            <a:noFill/>
          </p:spPr>
          <p:txBody>
            <a:bodyPr wrap="none" rtlCol="0">
              <a:spAutoFit/>
            </a:bodyPr>
            <a:lstStyle/>
            <a:p>
              <a:r>
                <a:rPr lang="pt-BR" sz="1400" dirty="0" smtClean="0"/>
                <a:t>CRM</a:t>
              </a:r>
              <a:endParaRPr lang="pt-BR" sz="1400" dirty="0"/>
            </a:p>
          </p:txBody>
        </p:sp>
        <p:sp>
          <p:nvSpPr>
            <p:cNvPr id="9" name="CaixaDeTexto 8"/>
            <p:cNvSpPr txBox="1"/>
            <p:nvPr/>
          </p:nvSpPr>
          <p:spPr>
            <a:xfrm>
              <a:off x="642910" y="4691730"/>
              <a:ext cx="1084577" cy="523220"/>
            </a:xfrm>
            <a:prstGeom prst="rect">
              <a:avLst/>
            </a:prstGeom>
            <a:noFill/>
          </p:spPr>
          <p:txBody>
            <a:bodyPr wrap="square" rtlCol="0">
              <a:spAutoFit/>
            </a:bodyPr>
            <a:lstStyle/>
            <a:p>
              <a:pPr algn="r"/>
              <a:r>
                <a:rPr lang="pt-BR" sz="1400" dirty="0" smtClean="0"/>
                <a:t>Fontes</a:t>
              </a:r>
            </a:p>
            <a:p>
              <a:pPr algn="r"/>
              <a:r>
                <a:rPr lang="pt-BR" sz="1400" dirty="0" smtClean="0"/>
                <a:t>Internas</a:t>
              </a:r>
              <a:endParaRPr lang="pt-BR" sz="1400" dirty="0"/>
            </a:p>
          </p:txBody>
        </p:sp>
        <p:sp>
          <p:nvSpPr>
            <p:cNvPr id="10" name="CaixaDeTexto 9"/>
            <p:cNvSpPr txBox="1"/>
            <p:nvPr/>
          </p:nvSpPr>
          <p:spPr>
            <a:xfrm>
              <a:off x="642910" y="5477548"/>
              <a:ext cx="1084577" cy="523220"/>
            </a:xfrm>
            <a:prstGeom prst="rect">
              <a:avLst/>
            </a:prstGeom>
            <a:noFill/>
          </p:spPr>
          <p:txBody>
            <a:bodyPr wrap="square" rtlCol="0">
              <a:spAutoFit/>
            </a:bodyPr>
            <a:lstStyle/>
            <a:p>
              <a:pPr algn="r"/>
              <a:r>
                <a:rPr lang="pt-BR" sz="1400" dirty="0" smtClean="0"/>
                <a:t>Fontes</a:t>
              </a:r>
            </a:p>
            <a:p>
              <a:pPr algn="r"/>
              <a:r>
                <a:rPr lang="pt-BR" sz="1400" dirty="0" smtClean="0"/>
                <a:t>Externas</a:t>
              </a:r>
              <a:endParaRPr lang="pt-BR" sz="1400" dirty="0"/>
            </a:p>
          </p:txBody>
        </p:sp>
      </p:grpSp>
      <p:sp>
        <p:nvSpPr>
          <p:cNvPr id="13" name="CaixaDeTexto 12"/>
          <p:cNvSpPr txBox="1"/>
          <p:nvPr/>
        </p:nvSpPr>
        <p:spPr>
          <a:xfrm>
            <a:off x="428595" y="5997188"/>
            <a:ext cx="4321999" cy="600164"/>
          </a:xfrm>
          <a:prstGeom prst="rect">
            <a:avLst/>
          </a:prstGeom>
          <a:noFill/>
        </p:spPr>
        <p:txBody>
          <a:bodyPr wrap="square" rtlCol="0">
            <a:spAutoFit/>
          </a:bodyPr>
          <a:lstStyle/>
          <a:p>
            <a:r>
              <a:rPr lang="pt-BR" sz="1100" b="1" dirty="0" smtClean="0"/>
              <a:t>Adaptado de:</a:t>
            </a:r>
          </a:p>
          <a:p>
            <a:r>
              <a:rPr lang="pt-BR" sz="1100" b="1" dirty="0" smtClean="0"/>
              <a:t>http://www.academictutorials.com/data-warehousing/data-warehousing-overview.asp</a:t>
            </a:r>
            <a:endParaRPr lang="pt-BR" sz="1100" b="1" dirty="0"/>
          </a:p>
        </p:txBody>
      </p:sp>
      <p:sp>
        <p:nvSpPr>
          <p:cNvPr id="14" name="Retângulo 13"/>
          <p:cNvSpPr/>
          <p:nvPr/>
        </p:nvSpPr>
        <p:spPr>
          <a:xfrm>
            <a:off x="4286248" y="4077072"/>
            <a:ext cx="928694"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642910" y="1736149"/>
            <a:ext cx="7858153" cy="4429155"/>
          </a:xfrm>
          <a:prstGeom prst="rect">
            <a:avLst/>
          </a:prstGeom>
        </p:spPr>
        <p:txBody>
          <a:bodyPr/>
          <a:lstStyle/>
          <a:p>
            <a:r>
              <a:rPr lang="pt-BR" sz="2400" dirty="0" smtClean="0"/>
              <a:t>Gestão estratégica  e SISTEMAS de INFORMAÇÃO.</a:t>
            </a:r>
          </a:p>
          <a:p>
            <a:r>
              <a:rPr lang="pt-BR" sz="2400" dirty="0" smtClean="0"/>
              <a:t>O Desafio é saber usar estes recursos e ferramentas. Fazer com que estes sistemas de informação sejam aplicados da melhor maneira, para alcançar os objetivos da administração pública.</a:t>
            </a:r>
          </a:p>
          <a:p>
            <a:endParaRPr lang="pt-BR" sz="1600" dirty="0" smtClean="0"/>
          </a:p>
          <a:p>
            <a:r>
              <a:rPr lang="pt-BR" sz="2000" dirty="0" smtClean="0"/>
              <a:t>Alguns conceitos como </a:t>
            </a:r>
            <a:r>
              <a:rPr lang="pt-BR" sz="2000" b="1" dirty="0" smtClean="0"/>
              <a:t>Gestão do Conhecimento (GC), </a:t>
            </a:r>
            <a:r>
              <a:rPr lang="pt-BR" sz="2000" b="1" dirty="0" err="1" smtClean="0"/>
              <a:t>Balanced</a:t>
            </a:r>
            <a:r>
              <a:rPr lang="pt-BR" sz="2000" b="1" dirty="0" smtClean="0"/>
              <a:t> </a:t>
            </a:r>
            <a:r>
              <a:rPr lang="pt-BR" sz="2000" b="1" dirty="0" err="1" smtClean="0"/>
              <a:t>Scorecard</a:t>
            </a:r>
            <a:r>
              <a:rPr lang="pt-BR" sz="2000" b="1" dirty="0" smtClean="0"/>
              <a:t> (BSC) e Alinhamento Estratégico </a:t>
            </a:r>
            <a:r>
              <a:rPr lang="pt-BR" sz="2000" dirty="0" smtClean="0"/>
              <a:t>extrapolam as aplicações convencionais de TI, criando um rol de processos que fundem aplicações de TI com macro estratégias que buscam maximizar a rede de serviços das organizações.</a:t>
            </a:r>
            <a:endParaRPr lang="pt-BR"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642910" y="1520125"/>
            <a:ext cx="7858153" cy="4429155"/>
          </a:xfrm>
          <a:prstGeom prst="rect">
            <a:avLst/>
          </a:prstGeom>
        </p:spPr>
        <p:txBody>
          <a:bodyPr/>
          <a:lstStyle/>
          <a:p>
            <a:r>
              <a:rPr lang="pt-BR" sz="2000" dirty="0" smtClean="0"/>
              <a:t>A GC busca compreender e desenvolver técnicas e metodologias que possam ampliar as experiências, as habilidade e as competências dos colaboradores, das organizações e da sociedade. </a:t>
            </a:r>
          </a:p>
          <a:p>
            <a:r>
              <a:rPr lang="pt-BR" sz="2000" dirty="0" smtClean="0"/>
              <a:t>Nesse contexto, a TI é fundamental como instrumento de captação e de disseminação da informação.</a:t>
            </a:r>
          </a:p>
          <a:p>
            <a:r>
              <a:rPr lang="pt-BR" sz="2000" dirty="0" smtClean="0"/>
              <a:t>Desse modo, as organizações que aplicam a GC possuem preocupação com a transformação de dados em informação e, posteriormente, em conhecimento, objetivando o seu compartilhamento com os colaboradores.</a:t>
            </a:r>
          </a:p>
          <a:p>
            <a:r>
              <a:rPr lang="pt-BR" sz="2000" b="1" dirty="0" smtClean="0"/>
              <a:t>conhecimento tácito e conhecimento explícito. O conhecimento tácito é pessoal, informal, específico ao contexto e, assim, difícil de ser formulado e comunicado. O conhecimento explícito, ou “codificado”, refere-se ao conhecimento que é possível de ser transmitido em linguagem formal e sistemática.</a:t>
            </a:r>
            <a:endParaRPr lang="pt-B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755576" y="2233365"/>
            <a:ext cx="7858153" cy="3571899"/>
          </a:xfrm>
          <a:prstGeom prst="rect">
            <a:avLst/>
          </a:prstGeom>
          <a:ln>
            <a:noFill/>
          </a:ln>
        </p:spPr>
        <p:txBody>
          <a:bodyPr/>
          <a:lstStyle/>
          <a:p>
            <a:r>
              <a:rPr lang="pt-BR" sz="2000" dirty="0" smtClean="0"/>
              <a:t>Sistemas e Processos de Informação;</a:t>
            </a:r>
          </a:p>
          <a:p>
            <a:r>
              <a:rPr lang="pt-BR" sz="2000" dirty="0" smtClean="0"/>
              <a:t>Compreensão do que é um sistema;</a:t>
            </a:r>
          </a:p>
          <a:p>
            <a:r>
              <a:rPr lang="pt-BR" sz="2000" dirty="0" smtClean="0"/>
              <a:t>conjunto de partes, componentes, que interagem entre si, de forma ordenada, a fim de atingir um objetivo comum (STAIR, 1998; LAUDON; LAUDON, 2004);</a:t>
            </a:r>
          </a:p>
          <a:p>
            <a:r>
              <a:rPr lang="pt-BR" sz="2000" dirty="0" smtClean="0"/>
              <a:t>Que para isso devem haver normas, regras, políticas para que possam interagir harmonicamente em torno de um objetivo;</a:t>
            </a:r>
          </a:p>
          <a:p>
            <a:r>
              <a:rPr lang="pt-BR" sz="2000" dirty="0" smtClean="0"/>
              <a:t>É importante salientar que as coisas mudam, movimentam e com isso as regras também devem mudar, adaptar, </a:t>
            </a:r>
            <a:r>
              <a:rPr lang="pt-BR" sz="2000" dirty="0" err="1" smtClean="0"/>
              <a:t>etc</a:t>
            </a:r>
            <a:r>
              <a:rPr lang="pt-BR" sz="2000" dirty="0" smtClean="0"/>
              <a:t> ...</a:t>
            </a:r>
            <a:endParaRPr lang="pt-BR" sz="2000" dirty="0"/>
          </a:p>
        </p:txBody>
      </p:sp>
      <p:sp>
        <p:nvSpPr>
          <p:cNvPr id="5" name="CaixaDeTexto 4"/>
          <p:cNvSpPr txBox="1"/>
          <p:nvPr/>
        </p:nvSpPr>
        <p:spPr>
          <a:xfrm>
            <a:off x="755576" y="1588730"/>
            <a:ext cx="7848872" cy="400110"/>
          </a:xfrm>
          <a:prstGeom prst="rect">
            <a:avLst/>
          </a:prstGeom>
          <a:noFill/>
          <a:ln>
            <a:noFill/>
          </a:ln>
        </p:spPr>
        <p:txBody>
          <a:bodyPr wrap="square" rtlCol="0">
            <a:spAutoFit/>
          </a:bodyPr>
          <a:lstStyle/>
          <a:p>
            <a:pPr algn="ctr"/>
            <a:r>
              <a:rPr lang="pt-BR" sz="2000" b="1" dirty="0" smtClean="0"/>
              <a:t>Unidade 1</a:t>
            </a:r>
            <a:endParaRPr lang="pt-BR" sz="20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642910" y="1556792"/>
            <a:ext cx="7858153" cy="4429155"/>
          </a:xfrm>
          <a:prstGeom prst="rect">
            <a:avLst/>
          </a:prstGeom>
        </p:spPr>
        <p:txBody>
          <a:bodyPr/>
          <a:lstStyle/>
          <a:p>
            <a:r>
              <a:rPr lang="pt-BR" sz="2200" dirty="0" smtClean="0"/>
              <a:t>conhecimento tácito e o conhecimento explícito não são entidades totalmente separadas, e sim complementares, pois interagem mutuamente e realizam trocas nas atividades criativas dos seres humanos. </a:t>
            </a:r>
          </a:p>
          <a:p>
            <a:r>
              <a:rPr lang="pt-BR" sz="2200" dirty="0" smtClean="0"/>
              <a:t>É difícil registrar o conhecimento tácito a fim de torná-lo explícito, esse processo, quando alcançado, é denominado de </a:t>
            </a:r>
            <a:r>
              <a:rPr lang="pt-BR" sz="2200" dirty="0" err="1" smtClean="0"/>
              <a:t>externalização</a:t>
            </a:r>
            <a:r>
              <a:rPr lang="pt-BR" sz="2200" dirty="0" smtClean="0"/>
              <a:t>. </a:t>
            </a:r>
          </a:p>
          <a:p>
            <a:r>
              <a:rPr lang="pt-BR" sz="2200" dirty="0" smtClean="0"/>
              <a:t>A </a:t>
            </a:r>
            <a:r>
              <a:rPr lang="pt-BR" sz="2200" dirty="0" err="1" smtClean="0"/>
              <a:t>externalização</a:t>
            </a:r>
            <a:r>
              <a:rPr lang="pt-BR" sz="2200" dirty="0" smtClean="0"/>
              <a:t> caracteriza-se por um processo de transcrição do conhecimento intangível em palpável, onde o conhecimento tácito se torna explícito, expresso por metáforas, analogias, conceitos, hipóteses ou modelos. </a:t>
            </a:r>
          </a:p>
          <a:p>
            <a:r>
              <a:rPr lang="pt-BR" sz="2200" dirty="0" smtClean="0"/>
              <a:t>A interação propicia o conhecimento fluir... ser </a:t>
            </a:r>
            <a:r>
              <a:rPr lang="pt-BR" sz="2200" dirty="0" err="1" smtClean="0"/>
              <a:t>externalizado</a:t>
            </a:r>
            <a:r>
              <a:rPr lang="pt-BR" sz="2200" dirty="0" smtClean="0"/>
              <a:t>.</a:t>
            </a:r>
            <a:endParaRPr lang="pt-BR" sz="2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ço Reservado para Conteúdo 22"/>
          <p:cNvSpPr>
            <a:spLocks noGrp="1"/>
          </p:cNvSpPr>
          <p:nvPr>
            <p:ph sz="quarter" idx="4294967295"/>
          </p:nvPr>
        </p:nvSpPr>
        <p:spPr>
          <a:xfrm>
            <a:off x="301752" y="1484784"/>
            <a:ext cx="5270380" cy="2071702"/>
          </a:xfrm>
          <a:prstGeom prst="rect">
            <a:avLst/>
          </a:prstGeom>
          <a:noFill/>
        </p:spPr>
        <p:txBody>
          <a:bodyPr>
            <a:noAutofit/>
          </a:bodyPr>
          <a:lstStyle/>
          <a:p>
            <a:pPr>
              <a:spcBef>
                <a:spcPts val="600"/>
              </a:spcBef>
              <a:spcAft>
                <a:spcPts val="0"/>
              </a:spcAft>
            </a:pPr>
            <a:r>
              <a:rPr lang="pt-BR" sz="1600" dirty="0" smtClean="0"/>
              <a:t>A qualidade da decisão depende diretamente da:</a:t>
            </a:r>
          </a:p>
          <a:p>
            <a:pPr lvl="1">
              <a:spcBef>
                <a:spcPts val="600"/>
              </a:spcBef>
              <a:spcAft>
                <a:spcPts val="0"/>
              </a:spcAft>
            </a:pPr>
            <a:r>
              <a:rPr lang="pt-BR" sz="1600" dirty="0" smtClean="0"/>
              <a:t>Qualidade dos dados</a:t>
            </a:r>
          </a:p>
          <a:p>
            <a:pPr lvl="1">
              <a:spcBef>
                <a:spcPts val="600"/>
              </a:spcBef>
              <a:spcAft>
                <a:spcPts val="0"/>
              </a:spcAft>
            </a:pPr>
            <a:r>
              <a:rPr lang="pt-BR" sz="1600" dirty="0" smtClean="0"/>
              <a:t>Qualidade do processamento</a:t>
            </a:r>
          </a:p>
          <a:p>
            <a:pPr lvl="1">
              <a:spcBef>
                <a:spcPts val="600"/>
              </a:spcBef>
              <a:spcAft>
                <a:spcPts val="0"/>
              </a:spcAft>
            </a:pPr>
            <a:r>
              <a:rPr lang="pt-BR" sz="1600" dirty="0" smtClean="0"/>
              <a:t>Regras associadas para a interpretação dos dados</a:t>
            </a:r>
          </a:p>
          <a:p>
            <a:pPr>
              <a:spcBef>
                <a:spcPts val="600"/>
              </a:spcBef>
              <a:spcAft>
                <a:spcPts val="0"/>
              </a:spcAft>
            </a:pPr>
            <a:r>
              <a:rPr lang="pt-BR" sz="1600" dirty="0" smtClean="0"/>
              <a:t>Para interpretar a informação e decidir, se faz uso do </a:t>
            </a:r>
            <a:r>
              <a:rPr lang="pt-BR" sz="1600" i="1" dirty="0" smtClean="0"/>
              <a:t>conhecimento</a:t>
            </a:r>
          </a:p>
          <a:p>
            <a:pPr>
              <a:spcBef>
                <a:spcPts val="600"/>
              </a:spcBef>
              <a:spcAft>
                <a:spcPts val="0"/>
              </a:spcAft>
            </a:pPr>
            <a:r>
              <a:rPr lang="pt-BR" sz="1600" dirty="0" smtClean="0"/>
              <a:t>Ao inserimos este conhecimento no processamento, aumenta-se o valor potencial da informação, tornando o </a:t>
            </a:r>
            <a:r>
              <a:rPr lang="pt-BR" sz="1600" i="1" dirty="0" smtClean="0"/>
              <a:t>processo de tomada de decisão mais simples</a:t>
            </a:r>
          </a:p>
        </p:txBody>
      </p:sp>
      <p:grpSp>
        <p:nvGrpSpPr>
          <p:cNvPr id="2" name="Grupo 8"/>
          <p:cNvGrpSpPr/>
          <p:nvPr/>
        </p:nvGrpSpPr>
        <p:grpSpPr>
          <a:xfrm>
            <a:off x="642910" y="4357694"/>
            <a:ext cx="3929090" cy="1785950"/>
            <a:chOff x="2357422" y="4000503"/>
            <a:chExt cx="4643470" cy="2071703"/>
          </a:xfrm>
        </p:grpSpPr>
        <p:pic>
          <p:nvPicPr>
            <p:cNvPr id="10" name="Picture 3" descr="image001"/>
            <p:cNvPicPr>
              <a:picLocks noChangeAspect="1" noChangeArrowheads="1"/>
            </p:cNvPicPr>
            <p:nvPr/>
          </p:nvPicPr>
          <p:blipFill>
            <a:blip r:embed="rId2" cstate="print"/>
            <a:srcRect/>
            <a:stretch>
              <a:fillRect/>
            </a:stretch>
          </p:blipFill>
          <p:spPr bwMode="auto">
            <a:xfrm>
              <a:off x="2357422" y="4000503"/>
              <a:ext cx="4643470" cy="1721466"/>
            </a:xfrm>
            <a:prstGeom prst="rect">
              <a:avLst/>
            </a:prstGeom>
            <a:noFill/>
            <a:ln w="9525">
              <a:solidFill>
                <a:schemeClr val="tx2">
                  <a:lumMod val="75000"/>
                </a:schemeClr>
              </a:solidFill>
              <a:miter lim="800000"/>
              <a:headEnd/>
              <a:tailEnd/>
            </a:ln>
          </p:spPr>
        </p:pic>
        <p:grpSp>
          <p:nvGrpSpPr>
            <p:cNvPr id="3" name="Grupo 10"/>
            <p:cNvGrpSpPr/>
            <p:nvPr/>
          </p:nvGrpSpPr>
          <p:grpSpPr>
            <a:xfrm>
              <a:off x="2357422" y="4861236"/>
              <a:ext cx="4643470" cy="1210970"/>
              <a:chOff x="2571736" y="5274692"/>
              <a:chExt cx="3571900" cy="505179"/>
            </a:xfrm>
          </p:grpSpPr>
          <p:cxnSp>
            <p:nvCxnSpPr>
              <p:cNvPr id="12" name="Forma 11"/>
              <p:cNvCxnSpPr>
                <a:stCxn id="10" idx="3"/>
                <a:endCxn id="10" idx="1"/>
              </p:cNvCxnSpPr>
              <p:nvPr/>
            </p:nvCxnSpPr>
            <p:spPr bwMode="auto">
              <a:xfrm flipH="1">
                <a:off x="2571736" y="5274692"/>
                <a:ext cx="3571900" cy="1010"/>
              </a:xfrm>
              <a:prstGeom prst="bentConnector5">
                <a:avLst>
                  <a:gd name="adj1" fmla="val -5424"/>
                  <a:gd name="adj2" fmla="val 49958249"/>
                  <a:gd name="adj3" fmla="val 105424"/>
                </a:avLst>
              </a:prstGeom>
              <a:ln>
                <a:solidFill>
                  <a:schemeClr val="tx2">
                    <a:lumMod val="75000"/>
                  </a:schemeClr>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13" name="CaixaDeTexto 12"/>
              <p:cNvSpPr txBox="1"/>
              <p:nvPr/>
            </p:nvSpPr>
            <p:spPr>
              <a:xfrm>
                <a:off x="3911199" y="5633765"/>
                <a:ext cx="914856" cy="146106"/>
              </a:xfrm>
              <a:prstGeom prst="rect">
                <a:avLst/>
              </a:prstGeom>
              <a:noFill/>
            </p:spPr>
            <p:txBody>
              <a:bodyPr wrap="none" rtlCol="0">
                <a:spAutoFit/>
              </a:bodyPr>
              <a:lstStyle/>
              <a:p>
                <a:r>
                  <a:rPr lang="pt-BR" sz="1100" dirty="0" smtClean="0">
                    <a:effectLst>
                      <a:outerShdw blurRad="38100" dist="38100" dir="2700000" algn="tl">
                        <a:srgbClr val="000000">
                          <a:alpha val="43137"/>
                        </a:srgbClr>
                      </a:outerShdw>
                    </a:effectLst>
                    <a:latin typeface="Arial Narrow" pitchFamily="34" charset="0"/>
                  </a:rPr>
                  <a:t>REFINAMENTO</a:t>
                </a:r>
                <a:endParaRPr lang="pt-BR" sz="1100" dirty="0">
                  <a:effectLst>
                    <a:outerShdw blurRad="38100" dist="38100" dir="2700000" algn="tl">
                      <a:srgbClr val="000000">
                        <a:alpha val="43137"/>
                      </a:srgbClr>
                    </a:outerShdw>
                  </a:effectLst>
                  <a:latin typeface="Arial Narrow" pitchFamily="34" charset="0"/>
                </a:endParaRPr>
              </a:p>
            </p:txBody>
          </p:sp>
        </p:grpSp>
        <p:sp>
          <p:nvSpPr>
            <p:cNvPr id="16" name="CaixaDeTexto 15"/>
            <p:cNvSpPr txBox="1"/>
            <p:nvPr/>
          </p:nvSpPr>
          <p:spPr>
            <a:xfrm>
              <a:off x="3774074" y="4652370"/>
              <a:ext cx="1622845" cy="715163"/>
            </a:xfrm>
            <a:prstGeom prst="rect">
              <a:avLst/>
            </a:prstGeom>
            <a:noFill/>
          </p:spPr>
          <p:txBody>
            <a:bodyPr wrap="square" rtlCol="0">
              <a:spAutoFit/>
            </a:bodyPr>
            <a:lstStyle/>
            <a:p>
              <a:pPr algn="ctr"/>
              <a:r>
                <a:rPr lang="pt-BR" sz="1400" b="1" i="1" dirty="0" smtClean="0">
                  <a:solidFill>
                    <a:schemeClr val="bg1"/>
                  </a:solidFill>
                </a:rPr>
                <a:t>regras – técnicas</a:t>
              </a:r>
            </a:p>
            <a:p>
              <a:pPr algn="ctr"/>
              <a:r>
                <a:rPr lang="pt-BR" sz="1400" b="1" i="1" dirty="0" smtClean="0">
                  <a:solidFill>
                    <a:schemeClr val="bg1"/>
                  </a:solidFill>
                </a:rPr>
                <a:t>experiência</a:t>
              </a:r>
              <a:endParaRPr lang="pt-BR" sz="1400" b="1" i="1" dirty="0">
                <a:solidFill>
                  <a:schemeClr val="bg1"/>
                </a:solidFill>
              </a:endParaRPr>
            </a:p>
          </p:txBody>
        </p:sp>
      </p:grpSp>
      <p:sp>
        <p:nvSpPr>
          <p:cNvPr id="11" name="Retângulo 10"/>
          <p:cNvSpPr/>
          <p:nvPr/>
        </p:nvSpPr>
        <p:spPr>
          <a:xfrm>
            <a:off x="5652120" y="1700808"/>
            <a:ext cx="3096344" cy="30003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rgbClr val="FF0000"/>
              </a:buClr>
              <a:buFont typeface="Wingdings" pitchFamily="2" charset="2"/>
              <a:buChar char="Ø"/>
            </a:pPr>
            <a:r>
              <a:rPr lang="pt-BR" sz="1600" b="1" i="1" dirty="0" smtClean="0">
                <a:solidFill>
                  <a:schemeClr val="tx1"/>
                </a:solidFill>
                <a:latin typeface="Calibri" pitchFamily="34" charset="0"/>
              </a:rPr>
              <a:t>  Em </a:t>
            </a:r>
            <a:r>
              <a:rPr lang="pt-BR" sz="1600" b="1" i="1" dirty="0" err="1" smtClean="0">
                <a:solidFill>
                  <a:schemeClr val="tx1"/>
                </a:solidFill>
                <a:latin typeface="Calibri" pitchFamily="34" charset="0"/>
              </a:rPr>
              <a:t>Floripa</a:t>
            </a:r>
            <a:r>
              <a:rPr lang="pt-BR" sz="1600" b="1" i="1" dirty="0" smtClean="0">
                <a:solidFill>
                  <a:schemeClr val="tx1"/>
                </a:solidFill>
                <a:latin typeface="Calibri" pitchFamily="34" charset="0"/>
              </a:rPr>
              <a:t>, no dia 25 de junho de 2010. É inverno!</a:t>
            </a:r>
          </a:p>
          <a:p>
            <a:pPr lvl="1">
              <a:buClr>
                <a:srgbClr val="FF0000"/>
              </a:buClr>
            </a:pPr>
            <a:endParaRPr lang="pt-BR" sz="1600" b="1" i="1" dirty="0" smtClean="0">
              <a:solidFill>
                <a:schemeClr val="tx1"/>
              </a:solidFill>
              <a:latin typeface="Calibri" pitchFamily="34" charset="0"/>
            </a:endParaRPr>
          </a:p>
          <a:p>
            <a:pPr lvl="1">
              <a:buClr>
                <a:srgbClr val="FF0000"/>
              </a:buClr>
              <a:buFont typeface="Wingdings" pitchFamily="2" charset="2"/>
              <a:buChar char="Ø"/>
            </a:pPr>
            <a:r>
              <a:rPr lang="pt-BR" sz="1600" b="1" i="1" dirty="0" smtClean="0">
                <a:solidFill>
                  <a:schemeClr val="tx1"/>
                </a:solidFill>
                <a:latin typeface="Calibri" pitchFamily="34" charset="0"/>
              </a:rPr>
              <a:t> Às 10h17 está com uma temperatura de 15ºC, com sol, céu claro e com vento sul.</a:t>
            </a:r>
          </a:p>
          <a:p>
            <a:pPr lvl="1">
              <a:buClr>
                <a:srgbClr val="FF0000"/>
              </a:buClr>
              <a:buFont typeface="Wingdings" pitchFamily="2" charset="2"/>
              <a:buChar char="Ø"/>
            </a:pPr>
            <a:r>
              <a:rPr lang="pt-BR" sz="1600" b="1" i="1" dirty="0" smtClean="0">
                <a:solidFill>
                  <a:schemeClr val="tx1"/>
                </a:solidFill>
                <a:latin typeface="Calibri" pitchFamily="34" charset="0"/>
              </a:rPr>
              <a:t> Aconselho vocês a levarem um casaco e evitarem friagem.</a:t>
            </a:r>
          </a:p>
          <a:p>
            <a:pPr lvl="1">
              <a:buClr>
                <a:srgbClr val="FF0000"/>
              </a:buClr>
            </a:pPr>
            <a:endParaRPr lang="pt-BR" sz="1600" b="1" i="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642910" y="1556792"/>
            <a:ext cx="7858153" cy="4429155"/>
          </a:xfrm>
          <a:prstGeom prst="rect">
            <a:avLst/>
          </a:prstGeom>
        </p:spPr>
        <p:txBody>
          <a:bodyPr/>
          <a:lstStyle/>
          <a:p>
            <a:r>
              <a:rPr lang="pt-BR" sz="2000" i="1" dirty="0" smtClean="0"/>
              <a:t>quanto vale o conhecimento? Quais as formas “materializadas” de conhecimento na organização?</a:t>
            </a:r>
          </a:p>
          <a:p>
            <a:r>
              <a:rPr lang="pt-BR" sz="2000" dirty="0" smtClean="0"/>
              <a:t>a importância de se utilizar a capacidade intelectual como nova força criativa na organização. As organizações (públicas ou privadas) estão priorizando cada vez mais o conhecimento tácito, as habilidades e as experiências dos colaboradores.</a:t>
            </a:r>
          </a:p>
          <a:p>
            <a:r>
              <a:rPr lang="pt-BR" sz="2000" dirty="0" smtClean="0"/>
              <a:t>capital intelectual é caracterizado pela tentativa de avaliar os recursos intangíveis da empresa, ou seja, bens que não estão disponíveis fisicamente na empresa, englobando marcas e patentes, valores respeitados pela sociedade, o conhecimento e a capacidade de aprendizado que as pessoas de uma empresa potencialmente possuem.</a:t>
            </a:r>
            <a:endParaRPr lang="pt-BR"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642910" y="1571612"/>
            <a:ext cx="7858153" cy="4429155"/>
          </a:xfrm>
          <a:prstGeom prst="rect">
            <a:avLst/>
          </a:prstGeom>
        </p:spPr>
        <p:txBody>
          <a:bodyPr/>
          <a:lstStyle/>
          <a:p>
            <a:r>
              <a:rPr lang="pt-BR" sz="2000" dirty="0" smtClean="0"/>
              <a:t>A busca por esse tipo de capital de valor imensurável é vista ainda como um trabalho árduo e de grande resistência, pois não é possível a organização quantificar o valor das competências de seus funcionários, tão pouco informar a valorização ou a depreciação das habilidades intelectuais que futuramente poderão ser desenvolvidas, nem quanto os colaboradores poderão absorver de conhecimento em treinamentos por ela oferecidos.</a:t>
            </a:r>
            <a:br>
              <a:rPr lang="pt-BR" sz="2000" dirty="0" smtClean="0"/>
            </a:br>
            <a:endParaRPr lang="pt-BR" sz="1100" dirty="0" smtClean="0"/>
          </a:p>
          <a:p>
            <a:r>
              <a:rPr lang="pt-BR" sz="2000" dirty="0" smtClean="0"/>
              <a:t>Grande parte do valor patrimonial da organização está concentrada no CI, mas </a:t>
            </a:r>
            <a:r>
              <a:rPr lang="pt-BR" sz="2000" dirty="0" err="1" smtClean="0"/>
              <a:t>frequentemente</a:t>
            </a:r>
            <a:r>
              <a:rPr lang="pt-BR" sz="2000" dirty="0" smtClean="0"/>
              <a:t> ocorre de este não ser devidamente registrado. O CI, esse bem intangível, possui, para o mercado, um valor superior aos patrimônios físicos, pois, nesse caso, o que não se quantifica conta muito.</a:t>
            </a:r>
            <a:endParaRPr lang="pt-BR"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642910" y="1571612"/>
            <a:ext cx="7858153" cy="4429155"/>
          </a:xfrm>
          <a:prstGeom prst="rect">
            <a:avLst/>
          </a:prstGeom>
        </p:spPr>
        <p:txBody>
          <a:bodyPr/>
          <a:lstStyle/>
          <a:p>
            <a:r>
              <a:rPr lang="pt-BR" sz="2000" dirty="0" smtClean="0"/>
              <a:t>A matéria-prima intelectual deve ser capturada e tratada afim de produzir ativos de maior valor para a organização. Na era do conhecimento, os ativos intangíveis proporcionam, para aqueles que sabem utilizá-los, um grande diferencial. </a:t>
            </a:r>
            <a:br>
              <a:rPr lang="pt-BR" sz="2000" dirty="0" smtClean="0"/>
            </a:br>
            <a:endParaRPr lang="pt-BR" sz="2000" dirty="0" smtClean="0"/>
          </a:p>
          <a:p>
            <a:r>
              <a:rPr lang="pt-BR" sz="2000" dirty="0" smtClean="0"/>
              <a:t>Além disso, as organizações estão priorizando mais a capacidade intelectual dos funcionários do que a força física deles. É a partir dessas novas exigências que a elaboração na forma de produção tem como principal recurso estratégico o conhecimento, isto é, os ativos intangíveis que são compostos de informação, de propriedade intelectual, de experiências e de CI coletivo, que constituem a matéria-prima utilizada nessa nova economia, gerando riquezas, inovações e renovação nas organizações (STEWART, 1997).</a:t>
            </a:r>
            <a:endParaRPr lang="pt-BR"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a:srcRect/>
          <a:stretch>
            <a:fillRect/>
          </a:stretch>
        </p:blipFill>
        <p:spPr bwMode="auto">
          <a:xfrm>
            <a:off x="611560" y="1604151"/>
            <a:ext cx="8016742" cy="4129105"/>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395536" y="1484784"/>
            <a:ext cx="8352928" cy="5005219"/>
          </a:xfrm>
          <a:prstGeom prst="rect">
            <a:avLst/>
          </a:prstGeom>
        </p:spPr>
        <p:txBody>
          <a:bodyPr/>
          <a:lstStyle/>
          <a:p>
            <a:pPr marL="176213" indent="-176213">
              <a:spcBef>
                <a:spcPts val="600"/>
              </a:spcBef>
            </a:pPr>
            <a:r>
              <a:rPr lang="pt-BR" sz="1800" dirty="0" err="1" smtClean="0"/>
              <a:t>Balanced</a:t>
            </a:r>
            <a:r>
              <a:rPr lang="pt-BR" sz="1800" dirty="0" smtClean="0"/>
              <a:t> </a:t>
            </a:r>
            <a:r>
              <a:rPr lang="pt-BR" sz="1800" dirty="0" err="1" smtClean="0"/>
              <a:t>Scorecard</a:t>
            </a:r>
            <a:r>
              <a:rPr lang="pt-BR" sz="1800" dirty="0" smtClean="0"/>
              <a:t> (BSC) é objeto de interesse de estudos tanto da área de Estratégia quanto da área de TI. </a:t>
            </a:r>
          </a:p>
          <a:p>
            <a:pPr marL="176213" indent="-176213">
              <a:spcBef>
                <a:spcPts val="600"/>
              </a:spcBef>
            </a:pPr>
            <a:r>
              <a:rPr lang="pt-BR" sz="1800" dirty="0" smtClean="0"/>
              <a:t>O que o BSC propõe é uma forma sistemática de medir a eficácia das estratégias organizacionais que, uma vez implementadas, deverão conduzir a organização rumo à sua visão. E essa eficácia (ou ineficácia) tem de ser percebida em tempo real. </a:t>
            </a:r>
          </a:p>
          <a:p>
            <a:pPr marL="176213" indent="-176213">
              <a:spcBef>
                <a:spcPts val="600"/>
              </a:spcBef>
            </a:pPr>
            <a:r>
              <a:rPr lang="pt-BR" sz="1800" dirty="0" smtClean="0"/>
              <a:t>Se a organização está caminhando na direção errada, o gestor tem de tomar conhecimento disso a tempo de promover correções de rota. </a:t>
            </a:r>
          </a:p>
          <a:p>
            <a:pPr marL="176213" indent="-176213">
              <a:spcBef>
                <a:spcPts val="600"/>
              </a:spcBef>
            </a:pPr>
            <a:r>
              <a:rPr lang="pt-BR" sz="1800" dirty="0" smtClean="0"/>
              <a:t>Contudo, para que o monitoramento do “sucesso” da estratégia possa ocorrer em tempo real, ele necessita do suporte dos </a:t>
            </a:r>
            <a:r>
              <a:rPr lang="pt-BR" sz="1800" dirty="0" err="1" smtClean="0"/>
              <a:t>SIs</a:t>
            </a:r>
            <a:r>
              <a:rPr lang="pt-BR" sz="1800" dirty="0" smtClean="0"/>
              <a:t> e de todos os recursos associados a fim de que possam ser extraídos os diversos indicadores que permitem avaliar o sucesso de cada meta estratégica. </a:t>
            </a:r>
          </a:p>
          <a:p>
            <a:pPr marL="176213" indent="-176213">
              <a:spcBef>
                <a:spcPts val="600"/>
              </a:spcBef>
            </a:pPr>
            <a:r>
              <a:rPr lang="pt-BR" sz="1800" dirty="0" smtClean="0"/>
              <a:t>O BSC, como uma ferramenta de acompanhamento de desempenho estratégico, diferencia-se dos instrumentos convencionais, primeiro porque busca acompanhar os resultados durante todo o processo e não apenas no fim – </a:t>
            </a:r>
            <a:r>
              <a:rPr lang="pt-BR" sz="1800" b="1" dirty="0" smtClean="0"/>
              <a:t>AVALIAÇÃO FORMATIVA </a:t>
            </a:r>
            <a:r>
              <a:rPr lang="pt-BR" sz="1800" dirty="0" smtClean="0"/>
              <a:t>-  exigindo uma malha de </a:t>
            </a:r>
            <a:r>
              <a:rPr lang="pt-BR" sz="1800" dirty="0" err="1" smtClean="0"/>
              <a:t>SIs</a:t>
            </a:r>
            <a:r>
              <a:rPr lang="pt-BR" sz="1800" dirty="0" smtClean="0"/>
              <a:t> que garanta dados consistentes em tempo real.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354878" y="1556792"/>
            <a:ext cx="8321578" cy="4429155"/>
          </a:xfrm>
          <a:prstGeom prst="rect">
            <a:avLst/>
          </a:prstGeom>
        </p:spPr>
        <p:txBody>
          <a:bodyPr/>
          <a:lstStyle/>
          <a:p>
            <a:r>
              <a:rPr lang="pt-BR" sz="2000" dirty="0" smtClean="0"/>
              <a:t>Conforme descrevemos, as quatro perspectivas do BSC demandam grande número de indicadores e para cada indicador existe uma regra para calcular os dados; por exemplo, para verificar o indicador financeiro “Lucro Operacional” é preciso calcular o total de custos operacionais, o total de receita operacional e a diferença entre os dois. Esse processo deve ser feito minuto a minuto para garantir que o gestor possa adotar ações sempre que o lucro operacional diminuir. </a:t>
            </a:r>
            <a:br>
              <a:rPr lang="pt-BR" sz="2000" dirty="0" smtClean="0"/>
            </a:br>
            <a:endParaRPr lang="pt-BR" sz="2000" dirty="0" smtClean="0"/>
          </a:p>
          <a:p>
            <a:r>
              <a:rPr lang="pt-BR" sz="2000" dirty="0" smtClean="0"/>
              <a:t>O monitoramento minuto a minuto torna o sistema de BSC completamente dependente de um sistema de informação computadorizado e, uma vez que os indicadores são compostos de unidades de informação mais elementares extraídas de diversas bases, é necessário o emprego de sistemas de BI envolvendo DW e Data </a:t>
            </a:r>
            <a:r>
              <a:rPr lang="pt-BR" sz="2000" dirty="0" err="1" smtClean="0"/>
              <a:t>Mining</a:t>
            </a:r>
            <a:r>
              <a:rPr lang="pt-BR" sz="2000" dirty="0" smtClean="0"/>
              <a:t>.</a:t>
            </a:r>
            <a:endParaRPr lang="pt-BR"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539552" y="1571612"/>
            <a:ext cx="8105554" cy="4377667"/>
          </a:xfrm>
          <a:prstGeom prst="rect">
            <a:avLst/>
          </a:prstGeom>
        </p:spPr>
        <p:txBody>
          <a:bodyPr/>
          <a:lstStyle/>
          <a:p>
            <a:r>
              <a:rPr lang="pt-BR" sz="1800" dirty="0"/>
              <a:t>Em segundo lugar, o BSC vai além de indicadores financeiros costumeiros, sendo adequado ao setor público, pois procura acompanhar outras medidas não econômicas, mas que refletem a médio e a longo prazo a melhoria no nível de serviço da organização, a exemplo de indicadores de aprendizado e de satisfação do usuário.</a:t>
            </a:r>
          </a:p>
          <a:p>
            <a:endParaRPr lang="pt-BR" sz="1800" dirty="0"/>
          </a:p>
          <a:p>
            <a:r>
              <a:rPr lang="pt-BR" sz="1800" dirty="0" smtClean="0"/>
              <a:t>Até </a:t>
            </a:r>
            <a:r>
              <a:rPr lang="pt-BR" sz="1800" dirty="0" smtClean="0"/>
              <a:t>aqui verificamos como a TI oferece suporte a macro estratégias como a GC, o CI e o BSC; diante disso, surge uma nova indagação: como podemos verificar se de fato os esforços e os investimentos empreendidos na área de TI atendem ou atenderão às expectativas da organização? A resposta a essa indagação iremos conhecer na próxima seção.</a:t>
            </a:r>
          </a:p>
          <a:p>
            <a:endParaRPr lang="pt-BR" sz="1800" dirty="0" smtClean="0"/>
          </a:p>
          <a:p>
            <a:r>
              <a:rPr lang="pt-BR" sz="1800" dirty="0" smtClean="0"/>
              <a:t>Alinhamento entre Estratégia de Negócio e Estratégia de TI.</a:t>
            </a:r>
            <a:endParaRPr lang="pt-BR" sz="1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428596" y="1571612"/>
            <a:ext cx="8286808" cy="4429155"/>
          </a:xfrm>
          <a:prstGeom prst="rect">
            <a:avLst/>
          </a:prstGeom>
        </p:spPr>
        <p:txBody>
          <a:bodyPr/>
          <a:lstStyle/>
          <a:p>
            <a:pPr>
              <a:spcBef>
                <a:spcPts val="0"/>
              </a:spcBef>
              <a:spcAft>
                <a:spcPts val="1200"/>
              </a:spcAft>
            </a:pPr>
            <a:r>
              <a:rPr lang="pt-BR" sz="2000" dirty="0" smtClean="0"/>
              <a:t>GC é a capacidade de uma organização de criar novo conhecimento, de difundi-lo internamente e de incorporá-lo a produtos, serviços e sistemas. </a:t>
            </a:r>
          </a:p>
          <a:p>
            <a:pPr>
              <a:spcBef>
                <a:spcPts val="0"/>
              </a:spcBef>
              <a:spcAft>
                <a:spcPts val="1200"/>
              </a:spcAft>
            </a:pPr>
            <a:r>
              <a:rPr lang="pt-BR" sz="2000" dirty="0" smtClean="0"/>
              <a:t>O CI é caracterizado pela tentativa de avaliar os recursos intangíveis da organização, ou seja, os bens que não estão disponíveis fisicamente, como as marcas e as patentes, os valores respeitados pela sociedade e o conhecimento e a capacidade de aprendizado que as pessoas de uma organização potencialmente possuem. </a:t>
            </a:r>
          </a:p>
          <a:p>
            <a:pPr>
              <a:spcBef>
                <a:spcPts val="0"/>
              </a:spcBef>
              <a:spcAft>
                <a:spcPts val="1200"/>
              </a:spcAft>
            </a:pPr>
            <a:r>
              <a:rPr lang="pt-BR" sz="2000" dirty="0" smtClean="0"/>
              <a:t>O que o BSC propõe é uma forma sistemática de medir a eficácia das estratégias organizacionais e considera quatro perspectivas: financeira, cliente, processos e aprendizagem e crescimento. </a:t>
            </a:r>
          </a:p>
          <a:p>
            <a:pPr>
              <a:spcBef>
                <a:spcPts val="0"/>
              </a:spcBef>
              <a:spcAft>
                <a:spcPts val="1200"/>
              </a:spcAft>
            </a:pPr>
            <a:r>
              <a:rPr lang="pt-BR" sz="2000" dirty="0" smtClean="0"/>
              <a:t>O alinhamento estratégico avalia o grau de coesão e de coerência entre a estratégia de negócio e a estratégia de TI e considera aspectos de estrutura e de organização da TI.</a:t>
            </a:r>
            <a:endParaRPr lang="pt-B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4294967295"/>
          </p:nvPr>
        </p:nvSpPr>
        <p:spPr>
          <a:xfrm>
            <a:off x="395536" y="1412776"/>
            <a:ext cx="8424936" cy="4680520"/>
          </a:xfrm>
          <a:prstGeom prst="rect">
            <a:avLst/>
          </a:prstGeom>
          <a:ln>
            <a:noFill/>
          </a:ln>
        </p:spPr>
        <p:txBody>
          <a:bodyPr/>
          <a:lstStyle/>
          <a:p>
            <a:pPr marL="88900" indent="-88900" algn="just"/>
            <a:r>
              <a:rPr lang="pt-BR" sz="1600" dirty="0" smtClean="0"/>
              <a:t>Os sistemas podem ser classificados de inúmeras formas, as quais não são mutuamente excludentes. As principais classificações de acordo com </a:t>
            </a:r>
            <a:r>
              <a:rPr lang="pt-BR" sz="1600" dirty="0" err="1" smtClean="0"/>
              <a:t>Stair</a:t>
            </a:r>
            <a:r>
              <a:rPr lang="pt-BR" sz="1600" dirty="0" smtClean="0"/>
              <a:t> (1998) e </a:t>
            </a:r>
            <a:r>
              <a:rPr lang="pt-BR" sz="1600" dirty="0" err="1" smtClean="0"/>
              <a:t>Laudon</a:t>
            </a:r>
            <a:r>
              <a:rPr lang="pt-BR" sz="1600" dirty="0" smtClean="0"/>
              <a:t> e </a:t>
            </a:r>
            <a:r>
              <a:rPr lang="pt-BR" sz="1600" dirty="0" err="1" smtClean="0"/>
              <a:t>Laudon</a:t>
            </a:r>
            <a:r>
              <a:rPr lang="pt-BR" sz="1600" dirty="0" smtClean="0"/>
              <a:t> (2004): </a:t>
            </a:r>
          </a:p>
          <a:p>
            <a:pPr marL="88900" indent="-88900" algn="just"/>
            <a:r>
              <a:rPr lang="pt-BR" sz="1600" b="1" dirty="0" smtClean="0"/>
              <a:t>Aberto e fechado: </a:t>
            </a:r>
            <a:r>
              <a:rPr lang="pt-BR" sz="1600" dirty="0" smtClean="0"/>
              <a:t>sistemas abertos são aqueles que possuem elevado grau de interação com o ambiente. As organizações assim como os seres vivos necessitam interagir com o meio externo, realizando trocas de recursos e de informações em todos os níveis da organização. Os sistemas fechados são o oposto; contudo, vale ressalvarmos que não é possível a existência de um sistema completamente fechado, o que ocorre são graus diferentes de interação. Um sistema de uma organização militar tende a ser mais fechado do que um sistema de uma instituição bancária. </a:t>
            </a:r>
          </a:p>
          <a:p>
            <a:pPr marL="88900" indent="-88900" algn="just"/>
            <a:r>
              <a:rPr lang="pt-BR" sz="1600" b="1" dirty="0" smtClean="0"/>
              <a:t>Adaptável e não adaptável: </a:t>
            </a:r>
            <a:r>
              <a:rPr lang="pt-BR" sz="1600" dirty="0" smtClean="0"/>
              <a:t>os sistemas adaptáveis são aqueles que respondem adaptativamente às mudanças do ambiente por meio de um monitoramento contínuo. Os não adaptáveis não </a:t>
            </a:r>
            <a:r>
              <a:rPr lang="pt-BR" sz="1600" dirty="0" err="1" smtClean="0"/>
              <a:t>preveem</a:t>
            </a:r>
            <a:r>
              <a:rPr lang="pt-BR" sz="1600" dirty="0" smtClean="0"/>
              <a:t> mudanças significativas diante das alterações do ambiente. No contexto organizacional, as organizações vistas como sistemas não adaptáveis normalmente não sobrevivem às turbulências do ambiente de negócio. </a:t>
            </a:r>
          </a:p>
          <a:p>
            <a:pPr marL="88900" indent="-88900" algn="just"/>
            <a:r>
              <a:rPr lang="pt-BR" sz="1600" b="1" dirty="0" smtClean="0"/>
              <a:t>Sistemas permanentes e temporários: </a:t>
            </a:r>
            <a:r>
              <a:rPr lang="pt-BR" sz="1600" dirty="0" smtClean="0"/>
              <a:t>os sistemas permanentes são sistemas sem prazo predeterminado para deixar de existir. De maneira geral, uma organização, ao ser fundada, não estabelece um horizonte de vida. Os sistemas temporários têm um tempo de operação pré-definido, por exemplo, um sistema composto de pessoas e de recursos para executar um projeto específico. </a:t>
            </a:r>
            <a:endParaRPr lang="pt-B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526956" y="2973406"/>
            <a:ext cx="1357322" cy="121444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pt-BR" dirty="0" smtClean="0">
                <a:solidFill>
                  <a:schemeClr val="tx1"/>
                </a:solidFill>
              </a:rPr>
              <a:t>Farinha</a:t>
            </a:r>
          </a:p>
          <a:p>
            <a:pPr algn="ctr"/>
            <a:r>
              <a:rPr lang="pt-BR" dirty="0" smtClean="0">
                <a:solidFill>
                  <a:schemeClr val="tx1"/>
                </a:solidFill>
              </a:rPr>
              <a:t>Açúcar</a:t>
            </a:r>
          </a:p>
          <a:p>
            <a:pPr algn="ctr"/>
            <a:r>
              <a:rPr lang="pt-BR" dirty="0" smtClean="0">
                <a:solidFill>
                  <a:schemeClr val="tx1"/>
                </a:solidFill>
              </a:rPr>
              <a:t>Ovos</a:t>
            </a:r>
          </a:p>
          <a:p>
            <a:pPr algn="ctr"/>
            <a:r>
              <a:rPr lang="pt-BR" dirty="0" smtClean="0">
                <a:solidFill>
                  <a:schemeClr val="tx1"/>
                </a:solidFill>
              </a:rPr>
              <a:t>Chocolate</a:t>
            </a:r>
          </a:p>
        </p:txBody>
      </p:sp>
      <p:sp>
        <p:nvSpPr>
          <p:cNvPr id="5" name="Elipse 4"/>
          <p:cNvSpPr/>
          <p:nvPr/>
        </p:nvSpPr>
        <p:spPr>
          <a:xfrm>
            <a:off x="3708483" y="2509059"/>
            <a:ext cx="2071702" cy="2143140"/>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pt-BR" dirty="0" smtClean="0"/>
              <a:t>Mistura</a:t>
            </a:r>
          </a:p>
          <a:p>
            <a:pPr algn="ctr"/>
            <a:r>
              <a:rPr lang="pt-BR" dirty="0" smtClean="0"/>
              <a:t>Bate</a:t>
            </a:r>
          </a:p>
          <a:p>
            <a:pPr algn="ctr"/>
            <a:r>
              <a:rPr lang="pt-BR" dirty="0" smtClean="0"/>
              <a:t>Leva ao Forno</a:t>
            </a:r>
            <a:endParaRPr lang="pt-BR" dirty="0"/>
          </a:p>
        </p:txBody>
      </p:sp>
      <p:sp>
        <p:nvSpPr>
          <p:cNvPr id="7" name="Retângulo 6"/>
          <p:cNvSpPr/>
          <p:nvPr/>
        </p:nvSpPr>
        <p:spPr>
          <a:xfrm>
            <a:off x="6599054" y="2973406"/>
            <a:ext cx="1357322" cy="121444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pt-BR" dirty="0" smtClean="0">
                <a:solidFill>
                  <a:schemeClr val="tx1"/>
                </a:solidFill>
              </a:rPr>
              <a:t>Bolo</a:t>
            </a:r>
          </a:p>
        </p:txBody>
      </p:sp>
      <p:cxnSp>
        <p:nvCxnSpPr>
          <p:cNvPr id="9" name="Conector de seta reta 8"/>
          <p:cNvCxnSpPr>
            <a:stCxn id="4" idx="3"/>
          </p:cNvCxnSpPr>
          <p:nvPr/>
        </p:nvCxnSpPr>
        <p:spPr>
          <a:xfrm>
            <a:off x="2955716" y="3580629"/>
            <a:ext cx="71438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a:off x="5813236" y="3580629"/>
            <a:ext cx="71438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ector angulado 11"/>
          <p:cNvCxnSpPr>
            <a:stCxn id="7" idx="2"/>
            <a:endCxn id="4" idx="2"/>
          </p:cNvCxnSpPr>
          <p:nvPr/>
        </p:nvCxnSpPr>
        <p:spPr>
          <a:xfrm rot="5400000">
            <a:off x="4741666" y="1651803"/>
            <a:ext cx="1588" cy="5072098"/>
          </a:xfrm>
          <a:prstGeom prst="bentConnector3">
            <a:avLst>
              <a:gd name="adj1" fmla="val 96081390"/>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4241600" y="5295141"/>
            <a:ext cx="95417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pt-BR" dirty="0" smtClean="0"/>
              <a:t>Vendas</a:t>
            </a:r>
            <a:endParaRPr lang="pt-BR" dirty="0"/>
          </a:p>
        </p:txBody>
      </p:sp>
      <p:sp>
        <p:nvSpPr>
          <p:cNvPr id="15" name="CaixaDeTexto 14"/>
          <p:cNvSpPr txBox="1"/>
          <p:nvPr/>
        </p:nvSpPr>
        <p:spPr>
          <a:xfrm>
            <a:off x="1812708" y="2580497"/>
            <a:ext cx="704039" cy="276999"/>
          </a:xfrm>
          <a:prstGeom prst="rect">
            <a:avLst/>
          </a:prstGeom>
          <a:noFill/>
        </p:spPr>
        <p:txBody>
          <a:bodyPr wrap="none" rtlCol="0">
            <a:spAutoFit/>
          </a:bodyPr>
          <a:lstStyle/>
          <a:p>
            <a:r>
              <a:rPr lang="pt-BR" sz="1200" i="1" dirty="0" smtClean="0"/>
              <a:t>entrada</a:t>
            </a:r>
            <a:endParaRPr lang="pt-BR" sz="1200" i="1" dirty="0"/>
          </a:p>
        </p:txBody>
      </p:sp>
      <p:sp>
        <p:nvSpPr>
          <p:cNvPr id="16" name="CaixaDeTexto 15"/>
          <p:cNvSpPr txBox="1"/>
          <p:nvPr/>
        </p:nvSpPr>
        <p:spPr>
          <a:xfrm>
            <a:off x="4098724" y="2151869"/>
            <a:ext cx="1233030" cy="276999"/>
          </a:xfrm>
          <a:prstGeom prst="rect">
            <a:avLst/>
          </a:prstGeom>
          <a:noFill/>
        </p:spPr>
        <p:txBody>
          <a:bodyPr wrap="none" rtlCol="0">
            <a:spAutoFit/>
          </a:bodyPr>
          <a:lstStyle/>
          <a:p>
            <a:r>
              <a:rPr lang="pt-BR" sz="1200" i="1" dirty="0" smtClean="0"/>
              <a:t>processamento</a:t>
            </a:r>
            <a:endParaRPr lang="pt-BR" sz="1200" i="1" dirty="0"/>
          </a:p>
        </p:txBody>
      </p:sp>
      <p:sp>
        <p:nvSpPr>
          <p:cNvPr id="17" name="CaixaDeTexto 16"/>
          <p:cNvSpPr txBox="1"/>
          <p:nvPr/>
        </p:nvSpPr>
        <p:spPr>
          <a:xfrm>
            <a:off x="6956244" y="2651935"/>
            <a:ext cx="559769" cy="276999"/>
          </a:xfrm>
          <a:prstGeom prst="rect">
            <a:avLst/>
          </a:prstGeom>
          <a:noFill/>
        </p:spPr>
        <p:txBody>
          <a:bodyPr wrap="none" rtlCol="0">
            <a:spAutoFit/>
          </a:bodyPr>
          <a:lstStyle/>
          <a:p>
            <a:r>
              <a:rPr lang="pt-BR" sz="1200" i="1" dirty="0" smtClean="0"/>
              <a:t>saída</a:t>
            </a:r>
            <a:endParaRPr lang="pt-BR" sz="1200" i="1" dirty="0"/>
          </a:p>
        </p:txBody>
      </p:sp>
      <p:sp>
        <p:nvSpPr>
          <p:cNvPr id="18" name="CaixaDeTexto 17"/>
          <p:cNvSpPr txBox="1"/>
          <p:nvPr/>
        </p:nvSpPr>
        <p:spPr>
          <a:xfrm>
            <a:off x="4366667" y="5795207"/>
            <a:ext cx="806631" cy="276999"/>
          </a:xfrm>
          <a:prstGeom prst="rect">
            <a:avLst/>
          </a:prstGeom>
          <a:noFill/>
        </p:spPr>
        <p:txBody>
          <a:bodyPr wrap="none" rtlCol="0">
            <a:spAutoFit/>
          </a:bodyPr>
          <a:lstStyle/>
          <a:p>
            <a:r>
              <a:rPr lang="pt-BR" sz="1200" i="1" dirty="0" smtClean="0"/>
              <a:t>feedback</a:t>
            </a:r>
            <a:endParaRPr lang="pt-BR" sz="1200" i="1" dirty="0"/>
          </a:p>
        </p:txBody>
      </p:sp>
      <p:sp>
        <p:nvSpPr>
          <p:cNvPr id="19" name="CaixaDeTexto 18"/>
          <p:cNvSpPr txBox="1"/>
          <p:nvPr/>
        </p:nvSpPr>
        <p:spPr>
          <a:xfrm>
            <a:off x="1282432" y="1817811"/>
            <a:ext cx="2159566"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pt-BR" dirty="0" smtClean="0"/>
              <a:t>Modelo de Sistema</a:t>
            </a: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sz="half" idx="4294967295"/>
          </p:nvPr>
        </p:nvSpPr>
        <p:spPr>
          <a:xfrm>
            <a:off x="621642" y="2216264"/>
            <a:ext cx="4238389" cy="1932816"/>
          </a:xfrm>
          <a:prstGeom prst="rect">
            <a:avLst/>
          </a:prstGeom>
          <a:ln>
            <a:noFill/>
          </a:ln>
        </p:spPr>
        <p:txBody>
          <a:bodyPr>
            <a:normAutofit fontScale="92500"/>
          </a:bodyPr>
          <a:lstStyle/>
          <a:p>
            <a:pPr marL="0" indent="0">
              <a:buNone/>
            </a:pPr>
            <a:r>
              <a:rPr lang="pt-BR" sz="2000" dirty="0" smtClean="0">
                <a:latin typeface="Calibri" pitchFamily="34" charset="0"/>
              </a:rPr>
              <a:t>Fatos brutos que não foram organizados, processados, relacionados, avaliados ou interpretados, representando apenas partes isoladas de eventos, situações ou ocorrências</a:t>
            </a:r>
          </a:p>
          <a:p>
            <a:pPr marL="0" indent="0">
              <a:buNone/>
            </a:pPr>
            <a:r>
              <a:rPr lang="pt-BR" sz="2000" dirty="0" smtClean="0">
                <a:latin typeface="Calibri" pitchFamily="34" charset="0"/>
              </a:rPr>
              <a:t>Ex: </a:t>
            </a:r>
          </a:p>
        </p:txBody>
      </p:sp>
      <p:sp>
        <p:nvSpPr>
          <p:cNvPr id="7" name="Espaço Reservado para Conteúdo 6"/>
          <p:cNvSpPr>
            <a:spLocks noGrp="1"/>
          </p:cNvSpPr>
          <p:nvPr>
            <p:ph sz="half" idx="4294967295"/>
          </p:nvPr>
        </p:nvSpPr>
        <p:spPr>
          <a:xfrm>
            <a:off x="4929190" y="2151666"/>
            <a:ext cx="3857652" cy="2357454"/>
          </a:xfrm>
          <a:prstGeom prst="rect">
            <a:avLst/>
          </a:prstGeom>
        </p:spPr>
        <p:txBody>
          <a:bodyPr>
            <a:noAutofit/>
          </a:bodyPr>
          <a:lstStyle/>
          <a:p>
            <a:r>
              <a:rPr lang="pt-BR" sz="1900" dirty="0" smtClean="0">
                <a:latin typeface="Calibri" pitchFamily="34" charset="0"/>
              </a:rPr>
              <a:t>Serve para a tomada de decisão;</a:t>
            </a:r>
          </a:p>
          <a:p>
            <a:r>
              <a:rPr lang="pt-BR" sz="1900" dirty="0" smtClean="0">
                <a:latin typeface="Calibri" pitchFamily="34" charset="0"/>
              </a:rPr>
              <a:t>Resulta de algum tipo de relacionamento, avaliação, interpretação ou organização de dados;</a:t>
            </a:r>
          </a:p>
          <a:p>
            <a:r>
              <a:rPr lang="pt-BR" sz="1900" dirty="0" smtClean="0">
                <a:latin typeface="Calibri" pitchFamily="34" charset="0"/>
              </a:rPr>
              <a:t>Conjunto de dados tratados com valor para decisão</a:t>
            </a:r>
          </a:p>
          <a:p>
            <a:r>
              <a:rPr lang="pt-BR" sz="1900" dirty="0" err="1" smtClean="0">
                <a:latin typeface="Calibri" pitchFamily="34" charset="0"/>
              </a:rPr>
              <a:t>Ex</a:t>
            </a:r>
            <a:r>
              <a:rPr lang="pt-BR" sz="1900" dirty="0" smtClean="0">
                <a:latin typeface="Calibri" pitchFamily="34" charset="0"/>
              </a:rPr>
              <a:t>: </a:t>
            </a:r>
          </a:p>
        </p:txBody>
      </p:sp>
      <p:sp>
        <p:nvSpPr>
          <p:cNvPr id="9" name="CaixaDeTexto 8"/>
          <p:cNvSpPr txBox="1"/>
          <p:nvPr/>
        </p:nvSpPr>
        <p:spPr>
          <a:xfrm>
            <a:off x="621643" y="3789040"/>
            <a:ext cx="2571768" cy="2492990"/>
          </a:xfrm>
          <a:prstGeom prst="rect">
            <a:avLst/>
          </a:prstGeom>
          <a:noFill/>
        </p:spPr>
        <p:txBody>
          <a:bodyPr wrap="square" rtlCol="0">
            <a:spAutoFit/>
          </a:bodyPr>
          <a:lstStyle/>
          <a:p>
            <a:pPr lvl="1">
              <a:spcBef>
                <a:spcPts val="600"/>
              </a:spcBef>
              <a:buClr>
                <a:srgbClr val="FF0000"/>
              </a:buClr>
              <a:buFont typeface="Wingdings" pitchFamily="2" charset="2"/>
              <a:buChar char="Ø"/>
            </a:pPr>
            <a:r>
              <a:rPr lang="pt-BR" i="1" dirty="0" smtClean="0">
                <a:latin typeface="Arial" pitchFamily="34" charset="0"/>
                <a:cs typeface="Arial" pitchFamily="34" charset="0"/>
              </a:rPr>
              <a:t>  15ºC</a:t>
            </a:r>
          </a:p>
          <a:p>
            <a:pPr lvl="1">
              <a:spcBef>
                <a:spcPts val="600"/>
              </a:spcBef>
              <a:buClr>
                <a:srgbClr val="FF0000"/>
              </a:buClr>
              <a:buFont typeface="Wingdings" pitchFamily="2" charset="2"/>
              <a:buChar char="Ø"/>
            </a:pPr>
            <a:r>
              <a:rPr lang="pt-BR" i="1" dirty="0" smtClean="0">
                <a:latin typeface="Arial" pitchFamily="34" charset="0"/>
                <a:cs typeface="Arial" pitchFamily="34" charset="0"/>
              </a:rPr>
              <a:t>  25/06/2010</a:t>
            </a:r>
          </a:p>
          <a:p>
            <a:pPr lvl="1">
              <a:spcBef>
                <a:spcPts val="600"/>
              </a:spcBef>
              <a:buClr>
                <a:srgbClr val="FF0000"/>
              </a:buClr>
              <a:buFont typeface="Wingdings" pitchFamily="2" charset="2"/>
              <a:buChar char="Ø"/>
            </a:pPr>
            <a:r>
              <a:rPr lang="pt-BR" i="1" dirty="0" smtClean="0">
                <a:latin typeface="Arial" pitchFamily="34" charset="0"/>
                <a:cs typeface="Arial" pitchFamily="34" charset="0"/>
              </a:rPr>
              <a:t>  </a:t>
            </a:r>
            <a:r>
              <a:rPr lang="pt-BR" i="1" dirty="0" err="1" smtClean="0">
                <a:latin typeface="Arial" pitchFamily="34" charset="0"/>
                <a:cs typeface="Arial" pitchFamily="34" charset="0"/>
              </a:rPr>
              <a:t>Floripa</a:t>
            </a:r>
            <a:r>
              <a:rPr lang="pt-BR" i="1" dirty="0" smtClean="0">
                <a:latin typeface="Arial" pitchFamily="34" charset="0"/>
                <a:cs typeface="Arial" pitchFamily="34" charset="0"/>
              </a:rPr>
              <a:t>/SC</a:t>
            </a:r>
          </a:p>
          <a:p>
            <a:pPr lvl="1">
              <a:spcBef>
                <a:spcPts val="600"/>
              </a:spcBef>
              <a:buClr>
                <a:srgbClr val="FF0000"/>
              </a:buClr>
              <a:buFont typeface="Wingdings" pitchFamily="2" charset="2"/>
              <a:buChar char="Ø"/>
            </a:pPr>
            <a:r>
              <a:rPr lang="pt-BR" i="1" dirty="0" smtClean="0">
                <a:latin typeface="Arial" pitchFamily="34" charset="0"/>
                <a:cs typeface="Arial" pitchFamily="34" charset="0"/>
              </a:rPr>
              <a:t>  10h17</a:t>
            </a:r>
          </a:p>
          <a:p>
            <a:pPr lvl="1">
              <a:spcBef>
                <a:spcPts val="600"/>
              </a:spcBef>
              <a:buClr>
                <a:srgbClr val="FF0000"/>
              </a:buClr>
              <a:buFont typeface="Wingdings" pitchFamily="2" charset="2"/>
              <a:buChar char="Ø"/>
            </a:pPr>
            <a:r>
              <a:rPr lang="pt-BR" i="1" dirty="0" smtClean="0">
                <a:latin typeface="Arial" pitchFamily="34" charset="0"/>
                <a:cs typeface="Arial" pitchFamily="34" charset="0"/>
              </a:rPr>
              <a:t>  Céu claro</a:t>
            </a:r>
          </a:p>
          <a:p>
            <a:pPr lvl="1">
              <a:spcBef>
                <a:spcPts val="600"/>
              </a:spcBef>
              <a:buClr>
                <a:srgbClr val="FF0000"/>
              </a:buClr>
              <a:buFont typeface="Wingdings" pitchFamily="2" charset="2"/>
              <a:buChar char="Ø"/>
            </a:pPr>
            <a:r>
              <a:rPr lang="pt-BR" i="1" dirty="0" smtClean="0">
                <a:latin typeface="Arial" pitchFamily="34" charset="0"/>
                <a:cs typeface="Arial" pitchFamily="34" charset="0"/>
              </a:rPr>
              <a:t>  Vento Sul</a:t>
            </a:r>
          </a:p>
          <a:p>
            <a:pPr lvl="1">
              <a:spcBef>
                <a:spcPts val="600"/>
              </a:spcBef>
              <a:buClr>
                <a:srgbClr val="FF0000"/>
              </a:buClr>
              <a:buFont typeface="Wingdings" pitchFamily="2" charset="2"/>
              <a:buChar char="Ø"/>
            </a:pPr>
            <a:r>
              <a:rPr lang="pt-BR" i="1" dirty="0" smtClean="0">
                <a:latin typeface="Arial" pitchFamily="34" charset="0"/>
                <a:cs typeface="Arial" pitchFamily="34" charset="0"/>
              </a:rPr>
              <a:t>  Sol</a:t>
            </a:r>
          </a:p>
        </p:txBody>
      </p:sp>
      <p:sp>
        <p:nvSpPr>
          <p:cNvPr id="10" name="Retângulo 9"/>
          <p:cNvSpPr/>
          <p:nvPr/>
        </p:nvSpPr>
        <p:spPr>
          <a:xfrm>
            <a:off x="5148064" y="4305636"/>
            <a:ext cx="3672408" cy="1571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rgbClr val="FF0000"/>
              </a:buClr>
              <a:buFont typeface="Wingdings" pitchFamily="2" charset="2"/>
              <a:buChar char="Ø"/>
            </a:pPr>
            <a:r>
              <a:rPr lang="pt-BR" i="1" dirty="0" smtClean="0">
                <a:solidFill>
                  <a:schemeClr val="tx1"/>
                </a:solidFill>
                <a:latin typeface="Arial" pitchFamily="34" charset="0"/>
                <a:cs typeface="Arial" pitchFamily="34" charset="0"/>
              </a:rPr>
              <a:t>  Em </a:t>
            </a:r>
            <a:r>
              <a:rPr lang="pt-BR" i="1" dirty="0" err="1" smtClean="0">
                <a:solidFill>
                  <a:schemeClr val="tx1"/>
                </a:solidFill>
                <a:latin typeface="Arial" pitchFamily="34" charset="0"/>
                <a:cs typeface="Arial" pitchFamily="34" charset="0"/>
              </a:rPr>
              <a:t>Floripa</a:t>
            </a:r>
            <a:r>
              <a:rPr lang="pt-BR" i="1" dirty="0" smtClean="0">
                <a:solidFill>
                  <a:schemeClr val="tx1"/>
                </a:solidFill>
                <a:latin typeface="Arial" pitchFamily="34" charset="0"/>
                <a:cs typeface="Arial" pitchFamily="34" charset="0"/>
              </a:rPr>
              <a:t>, no dia 25 de junho de 2010. Às 10h17 estava com uma temperatura de 15ºC, com sol, céu claro e com vento sul.</a:t>
            </a:r>
            <a:endParaRPr lang="pt-BR" i="1" dirty="0">
              <a:solidFill>
                <a:schemeClr val="tx1"/>
              </a:solidFill>
              <a:latin typeface="Arial" pitchFamily="34" charset="0"/>
              <a:cs typeface="Arial" pitchFamily="34" charset="0"/>
            </a:endParaRPr>
          </a:p>
        </p:txBody>
      </p:sp>
      <p:sp>
        <p:nvSpPr>
          <p:cNvPr id="8" name="Título 1"/>
          <p:cNvSpPr txBox="1">
            <a:spLocks/>
          </p:cNvSpPr>
          <p:nvPr/>
        </p:nvSpPr>
        <p:spPr>
          <a:xfrm>
            <a:off x="4932040" y="1556792"/>
            <a:ext cx="3816425" cy="504056"/>
          </a:xfrm>
          <a:prstGeom prst="rect">
            <a:avLst/>
          </a:prstGeom>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smtClean="0">
                <a:ln>
                  <a:noFill/>
                </a:ln>
                <a:effectLst/>
                <a:uLnTx/>
                <a:uFillTx/>
                <a:latin typeface="Arial" pitchFamily="34" charset="0"/>
                <a:ea typeface="+mj-ea"/>
                <a:cs typeface="Arial" pitchFamily="34" charset="0"/>
              </a:rPr>
              <a:t>Informação</a:t>
            </a:r>
            <a:endParaRPr kumimoji="0" lang="pt-BR" sz="28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11" name="Título 1"/>
          <p:cNvSpPr txBox="1">
            <a:spLocks/>
          </p:cNvSpPr>
          <p:nvPr/>
        </p:nvSpPr>
        <p:spPr>
          <a:xfrm>
            <a:off x="467545" y="1556792"/>
            <a:ext cx="4320480" cy="504056"/>
          </a:xfrm>
          <a:prstGeom prst="rect">
            <a:avLst/>
          </a:prstGeom>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smtClean="0">
                <a:ln>
                  <a:noFill/>
                </a:ln>
                <a:effectLst/>
                <a:uLnTx/>
                <a:uFillTx/>
                <a:latin typeface="Arial" pitchFamily="34" charset="0"/>
                <a:ea typeface="+mj-ea"/>
                <a:cs typeface="Arial" pitchFamily="34" charset="0"/>
              </a:rPr>
              <a:t>Dado               </a:t>
            </a:r>
            <a:endParaRPr kumimoji="0" lang="pt-BR" sz="28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3" name="Retângulo 2"/>
          <p:cNvSpPr/>
          <p:nvPr/>
        </p:nvSpPr>
        <p:spPr>
          <a:xfrm>
            <a:off x="467545" y="2132856"/>
            <a:ext cx="4320480" cy="43204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4947893" y="2132856"/>
            <a:ext cx="3800572" cy="37318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0"/>
          <p:cNvSpPr>
            <a:spLocks noGrp="1"/>
          </p:cNvSpPr>
          <p:nvPr>
            <p:ph sz="half" idx="4294967295"/>
          </p:nvPr>
        </p:nvSpPr>
        <p:spPr>
          <a:xfrm>
            <a:off x="683568" y="1700808"/>
            <a:ext cx="7816382" cy="4139414"/>
          </a:xfrm>
          <a:prstGeom prst="rect">
            <a:avLst/>
          </a:prstGeom>
          <a:noFill/>
          <a:ln>
            <a:noFill/>
          </a:ln>
        </p:spPr>
        <p:txBody>
          <a:bodyPr>
            <a:noAutofit/>
          </a:bodyPr>
          <a:lstStyle/>
          <a:p>
            <a:pPr marL="363538" indent="-274638" algn="just">
              <a:spcBef>
                <a:spcPts val="600"/>
              </a:spcBef>
            </a:pPr>
            <a:r>
              <a:rPr lang="pt-BR" sz="2800" b="1" dirty="0" smtClean="0">
                <a:latin typeface="Arial" pitchFamily="34" charset="0"/>
                <a:cs typeface="Arial" pitchFamily="34" charset="0"/>
              </a:rPr>
              <a:t>Conhecimento</a:t>
            </a:r>
          </a:p>
          <a:p>
            <a:pPr marL="363538" lvl="1" indent="-274638" algn="just">
              <a:spcBef>
                <a:spcPts val="600"/>
              </a:spcBef>
              <a:buClr>
                <a:srgbClr val="C00000"/>
              </a:buClr>
              <a:buFont typeface="Wingdings" pitchFamily="2" charset="2"/>
              <a:buChar char="Ø"/>
            </a:pPr>
            <a:r>
              <a:rPr lang="pt-BR" sz="1800" dirty="0" smtClean="0">
                <a:latin typeface="Arial" pitchFamily="34" charset="0"/>
                <a:cs typeface="Arial" pitchFamily="34" charset="0"/>
              </a:rPr>
              <a:t>Capacidade de estabelecer relações;</a:t>
            </a:r>
          </a:p>
          <a:p>
            <a:pPr marL="363538" lvl="1" indent="-274638" algn="just">
              <a:spcBef>
                <a:spcPts val="600"/>
              </a:spcBef>
              <a:buClr>
                <a:srgbClr val="C00000"/>
              </a:buClr>
              <a:buFont typeface="Wingdings" pitchFamily="2" charset="2"/>
              <a:buChar char="Ø"/>
            </a:pPr>
            <a:r>
              <a:rPr lang="pt-BR" sz="1800" dirty="0" smtClean="0">
                <a:latin typeface="Arial" pitchFamily="34" charset="0"/>
                <a:cs typeface="Arial" pitchFamily="34" charset="0"/>
              </a:rPr>
              <a:t>Fruto da experiência, do aprendizado e da técnica aplicada a determinado problema ou atividade. </a:t>
            </a:r>
          </a:p>
          <a:p>
            <a:pPr marL="363538" lvl="1" indent="-274638" algn="just">
              <a:spcBef>
                <a:spcPts val="600"/>
              </a:spcBef>
              <a:buClr>
                <a:srgbClr val="C00000"/>
              </a:buClr>
              <a:buFont typeface="Wingdings" pitchFamily="2" charset="2"/>
              <a:buChar char="Ø"/>
            </a:pPr>
            <a:r>
              <a:rPr lang="pt-BR" sz="1800" b="1" i="1" dirty="0" smtClean="0">
                <a:latin typeface="Arial" pitchFamily="34" charset="0"/>
                <a:cs typeface="Arial" pitchFamily="34" charset="0"/>
              </a:rPr>
              <a:t>Ex: leva um casaco!!!</a:t>
            </a:r>
            <a:endParaRPr lang="pt-BR" sz="1800" dirty="0" smtClean="0">
              <a:latin typeface="Arial" pitchFamily="34" charset="0"/>
              <a:cs typeface="Arial" pitchFamily="34" charset="0"/>
            </a:endParaRPr>
          </a:p>
          <a:p>
            <a:pPr marL="363538" indent="-274638" algn="just">
              <a:spcBef>
                <a:spcPts val="600"/>
              </a:spcBef>
              <a:buNone/>
            </a:pPr>
            <a:endParaRPr lang="pt-BR" sz="1200" dirty="0" smtClean="0">
              <a:latin typeface="Arial" pitchFamily="34" charset="0"/>
              <a:cs typeface="Arial" pitchFamily="34" charset="0"/>
            </a:endParaRPr>
          </a:p>
          <a:p>
            <a:pPr marL="363538" indent="-274638" algn="just">
              <a:spcBef>
                <a:spcPts val="600"/>
              </a:spcBef>
            </a:pPr>
            <a:r>
              <a:rPr lang="pt-BR" sz="2800" b="1" dirty="0" smtClean="0">
                <a:latin typeface="Arial" pitchFamily="34" charset="0"/>
                <a:cs typeface="Arial" pitchFamily="34" charset="0"/>
              </a:rPr>
              <a:t>Sabedoria</a:t>
            </a:r>
          </a:p>
          <a:p>
            <a:pPr marL="363538" lvl="1" indent="-274638" algn="just">
              <a:spcBef>
                <a:spcPts val="600"/>
              </a:spcBef>
              <a:buClr>
                <a:srgbClr val="C00000"/>
              </a:buClr>
              <a:buFont typeface="Wingdings" pitchFamily="2" charset="2"/>
              <a:buChar char="Ø"/>
            </a:pPr>
            <a:r>
              <a:rPr lang="pt-BR" sz="1800" dirty="0" smtClean="0">
                <a:latin typeface="Arial" pitchFamily="34" charset="0"/>
                <a:cs typeface="Arial" pitchFamily="34" charset="0"/>
              </a:rPr>
              <a:t>Capacidade de utilizar adequadamente e de maneira ampla os conhecimentos adquiridos;</a:t>
            </a:r>
          </a:p>
          <a:p>
            <a:pPr marL="363538" lvl="1" indent="-274638" algn="just">
              <a:spcBef>
                <a:spcPts val="600"/>
              </a:spcBef>
              <a:buClr>
                <a:srgbClr val="C00000"/>
              </a:buClr>
              <a:buFont typeface="Wingdings" pitchFamily="2" charset="2"/>
              <a:buChar char="Ø"/>
            </a:pPr>
            <a:r>
              <a:rPr lang="pt-BR" sz="1800" dirty="0" smtClean="0">
                <a:latin typeface="Arial" pitchFamily="34" charset="0"/>
                <a:cs typeface="Arial" pitchFamily="34" charset="0"/>
              </a:rPr>
              <a:t>Saber viver!!!!</a:t>
            </a:r>
          </a:p>
          <a:p>
            <a:pPr marL="363538" lvl="1" indent="-274638" algn="just">
              <a:spcBef>
                <a:spcPts val="600"/>
              </a:spcBef>
              <a:buClr>
                <a:srgbClr val="C00000"/>
              </a:buClr>
              <a:buFont typeface="Wingdings" pitchFamily="2" charset="2"/>
              <a:buChar char="Ø"/>
            </a:pPr>
            <a:r>
              <a:rPr lang="pt-BR" sz="1800" b="1" i="1" dirty="0" smtClean="0">
                <a:latin typeface="Arial" pitchFamily="34" charset="0"/>
                <a:cs typeface="Arial" pitchFamily="34" charset="0"/>
              </a:rPr>
              <a:t>Ex: Evite pegar friagem - olha o </a:t>
            </a:r>
            <a:r>
              <a:rPr lang="pt-BR" sz="1800" b="1" i="1" dirty="0" err="1" smtClean="0">
                <a:latin typeface="Arial" pitchFamily="34" charset="0"/>
                <a:cs typeface="Arial" pitchFamily="34" charset="0"/>
              </a:rPr>
              <a:t>pianço</a:t>
            </a:r>
            <a:r>
              <a:rPr lang="pt-BR" sz="1800" b="1" i="1" dirty="0" smtClean="0">
                <a:latin typeface="Arial" pitchFamily="34" charset="0"/>
                <a:cs typeface="Arial" pitchFamily="34" charset="0"/>
              </a:rPr>
              <a:t>!!!</a:t>
            </a:r>
            <a:endParaRPr lang="pt-BR" sz="18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1923</TotalTime>
  <Words>5197</Words>
  <Application>Microsoft Office PowerPoint</Application>
  <PresentationFormat>Apresentação na tela (4:3)</PresentationFormat>
  <Paragraphs>467</Paragraphs>
  <Slides>59</Slides>
  <Notes>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59</vt:i4>
      </vt:variant>
    </vt:vector>
  </HeadingPairs>
  <TitlesOfParts>
    <vt:vector size="61" baseType="lpstr">
      <vt:lpstr>Tema do Office</vt:lpstr>
      <vt:lpstr>Document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Sistemas de Informação e Comunicação no Setor Público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Sistemas ERP - Evolução </vt:lpstr>
      <vt:lpstr>Apresentação do PowerPoint</vt:lpstr>
      <vt:lpstr>Características</vt:lpstr>
      <vt:lpstr>Apresentação do PowerPoint</vt:lpstr>
      <vt:lpstr>Apresentação do PowerPoint</vt:lpstr>
      <vt:lpstr>Fatores Críticos</vt:lpstr>
      <vt:lpstr>Apresentação do PowerPoint</vt:lpstr>
      <vt:lpstr>Apresentação do PowerPoint</vt:lpstr>
      <vt:lpstr>Apresentação do PowerPoint</vt:lpstr>
      <vt:lpstr>Apresentação do PowerPoint</vt:lpstr>
      <vt:lpstr>Apresentação do PowerPoint</vt:lpstr>
      <vt:lpstr>Tipos de CRM</vt:lpstr>
      <vt:lpstr>Tipos de CRM</vt:lpstr>
      <vt:lpstr>CRM envolve</vt:lpstr>
      <vt:lpstr>Tipos de CRM</vt:lpstr>
      <vt:lpstr>Apresentação do PowerPoint</vt:lpstr>
      <vt:lpstr>Evolução do Commerce</vt:lpstr>
      <vt:lpstr>Comércio Eletrônico Era da Internet</vt:lpstr>
      <vt:lpstr>Apresentação do PowerPoint</vt:lpstr>
      <vt:lpstr>Complexidade</vt:lpstr>
      <vt:lpstr>Business Intelligence</vt:lpstr>
      <vt:lpstr>Datawarehouse e Datamart</vt:lpstr>
      <vt:lpstr>Data Mining</vt:lpstr>
      <vt:lpstr>Apresentação do PowerPoint</vt:lpstr>
      <vt:lpstr>Data Mining</vt:lpstr>
      <vt:lpstr>Data mining X Data warehouse: </vt:lpstr>
      <vt:lpstr>Ferramentas OLAP Online analytical processing</vt:lpstr>
      <vt:lpstr>Apresentação do PowerPoint</vt:lpstr>
      <vt:lpstr>Business Intelligence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thesta</dc:creator>
  <cp:lastModifiedBy>Thesta</cp:lastModifiedBy>
  <cp:revision>628</cp:revision>
  <dcterms:created xsi:type="dcterms:W3CDTF">2009-10-28T18:28:43Z</dcterms:created>
  <dcterms:modified xsi:type="dcterms:W3CDTF">2011-08-19T13:32:59Z</dcterms:modified>
</cp:coreProperties>
</file>