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2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70" r:id="rId10"/>
    <p:sldId id="260" r:id="rId11"/>
    <p:sldId id="283" r:id="rId12"/>
    <p:sldId id="261" r:id="rId13"/>
    <p:sldId id="271" r:id="rId14"/>
    <p:sldId id="272" r:id="rId15"/>
    <p:sldId id="273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87" d="100"/>
          <a:sy n="187" d="100"/>
        </p:scale>
        <p:origin x="-16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811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2585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1162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1473770" y="3147989"/>
            <a:ext cx="6676495" cy="2098661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pt-BR" sz="4000" dirty="0" smtClean="0"/>
              <a:t>Gestão da Regulação</a:t>
            </a:r>
          </a:p>
          <a:p>
            <a:pPr marL="0" indent="0" algn="ctr">
              <a:buNone/>
            </a:pPr>
            <a:r>
              <a:rPr lang="pt-BR" sz="2400" dirty="0" smtClean="0"/>
              <a:t>Prof</a:t>
            </a:r>
            <a:r>
              <a:rPr lang="pt-BR" sz="2400" dirty="0" smtClean="0"/>
              <a:t>. André Luís da Silva Leite</a:t>
            </a:r>
            <a:endParaRPr lang="pt-BR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1270024" y="1668119"/>
            <a:ext cx="7416776" cy="375172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 smtClean="0"/>
              <a:t>Falhas de Mercado</a:t>
            </a:r>
          </a:p>
          <a:p>
            <a:pPr lvl="1"/>
            <a:r>
              <a:rPr lang="pt-BR" sz="2400" dirty="0" err="1" smtClean="0"/>
              <a:t>Externalidades</a:t>
            </a:r>
            <a:endParaRPr lang="pt-BR" sz="2400" dirty="0" smtClean="0"/>
          </a:p>
          <a:p>
            <a:pPr lvl="1"/>
            <a:r>
              <a:rPr lang="pt-BR" sz="2400" dirty="0" smtClean="0"/>
              <a:t>Assimetria de informações</a:t>
            </a:r>
          </a:p>
          <a:p>
            <a:pPr lvl="1"/>
            <a:r>
              <a:rPr lang="pt-BR" sz="2400" dirty="0" smtClean="0"/>
              <a:t>Assédio Moral</a:t>
            </a:r>
          </a:p>
          <a:p>
            <a:pPr lvl="1"/>
            <a:r>
              <a:rPr lang="pt-BR" sz="2400" dirty="0" smtClean="0"/>
              <a:t>Economias de Escala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r>
              <a:rPr lang="pt-BR" dirty="0" smtClean="0"/>
              <a:t>	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Formas</a:t>
            </a:r>
            <a:r>
              <a:rPr lang="en-US" b="1" dirty="0" smtClean="0"/>
              <a:t> de regulação de </a:t>
            </a:r>
            <a:r>
              <a:rPr lang="en-US" b="1" dirty="0" err="1" smtClean="0"/>
              <a:t>preços</a:t>
            </a:r>
            <a:r>
              <a:rPr lang="en-US" b="1" dirty="0" smtClean="0"/>
              <a:t> </a:t>
            </a:r>
          </a:p>
          <a:p>
            <a:pPr lvl="1"/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taxa</a:t>
            </a:r>
            <a:r>
              <a:rPr lang="en-US" dirty="0" smtClean="0"/>
              <a:t> de </a:t>
            </a:r>
            <a:r>
              <a:rPr lang="en-US" dirty="0" err="1" smtClean="0"/>
              <a:t>retorno</a:t>
            </a:r>
            <a:r>
              <a:rPr lang="en-US" dirty="0" smtClean="0"/>
              <a:t>; </a:t>
            </a:r>
          </a:p>
          <a:p>
            <a:pPr lvl="1"/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preço-teto</a:t>
            </a:r>
            <a:r>
              <a:rPr lang="en-US" dirty="0" smtClean="0"/>
              <a:t> (</a:t>
            </a:r>
            <a:r>
              <a:rPr lang="en-US" i="1" dirty="0" smtClean="0"/>
              <a:t>price cap); </a:t>
            </a:r>
          </a:p>
          <a:p>
            <a:pPr lvl="1"/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desdobramento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tarifa</a:t>
            </a:r>
            <a:r>
              <a:rPr lang="en-US" dirty="0" smtClean="0"/>
              <a:t>;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fixação</a:t>
            </a:r>
            <a:r>
              <a:rPr lang="en-US" dirty="0" smtClean="0"/>
              <a:t> do </a:t>
            </a:r>
            <a:r>
              <a:rPr lang="en-US" dirty="0" err="1" smtClean="0"/>
              <a:t>preço</a:t>
            </a:r>
            <a:r>
              <a:rPr lang="en-US" dirty="0" smtClean="0"/>
              <a:t> de </a:t>
            </a:r>
            <a:r>
              <a:rPr lang="en-US" dirty="0" err="1" smtClean="0"/>
              <a:t>pico</a:t>
            </a:r>
            <a:r>
              <a:rPr lang="en-US" dirty="0" smtClean="0"/>
              <a:t> (</a:t>
            </a:r>
            <a:r>
              <a:rPr lang="en-US" i="1" dirty="0" smtClean="0"/>
              <a:t>peak-load). </a:t>
            </a: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r>
              <a:rPr lang="pt-BR" dirty="0" smtClean="0"/>
              <a:t>	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572657" y="1602171"/>
            <a:ext cx="8229600" cy="411451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Caraterísticas</a:t>
            </a:r>
            <a:r>
              <a:rPr lang="en-US" b="1" dirty="0" smtClean="0"/>
              <a:t> dos Bens </a:t>
            </a:r>
            <a:r>
              <a:rPr lang="en-US" b="1" dirty="0" err="1" smtClean="0"/>
              <a:t>Públicos</a:t>
            </a:r>
            <a:r>
              <a:rPr lang="en-US" b="1" dirty="0" smtClean="0"/>
              <a:t> </a:t>
            </a:r>
          </a:p>
          <a:p>
            <a:pPr marL="457200" lvl="1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quanto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consumo</a:t>
            </a:r>
            <a:r>
              <a:rPr lang="en-US" dirty="0" smtClean="0"/>
              <a:t> (</a:t>
            </a:r>
            <a:r>
              <a:rPr lang="en-US" dirty="0" err="1" smtClean="0"/>
              <a:t>rivalidade</a:t>
            </a:r>
            <a:r>
              <a:rPr lang="en-US" dirty="0" smtClean="0"/>
              <a:t>); </a:t>
            </a:r>
            <a:endParaRPr lang="en-US" dirty="0" smtClean="0"/>
          </a:p>
          <a:p>
            <a:pPr marL="447675" lvl="1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N</a:t>
            </a:r>
            <a:r>
              <a:rPr lang="en-US" dirty="0" err="1" smtClean="0"/>
              <a:t>ão</a:t>
            </a:r>
            <a:r>
              <a:rPr lang="en-US" dirty="0" smtClean="0"/>
              <a:t> </a:t>
            </a:r>
            <a:r>
              <a:rPr lang="en-US" dirty="0" err="1" smtClean="0"/>
              <a:t>rival</a:t>
            </a:r>
            <a:r>
              <a:rPr lang="en-US" dirty="0" err="1" smtClean="0"/>
              <a:t>:</a:t>
            </a:r>
            <a:r>
              <a:rPr lang="en-US" dirty="0" err="1" smtClean="0"/>
              <a:t>quanto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oferta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excludabilidade</a:t>
            </a:r>
            <a:r>
              <a:rPr lang="en-US" dirty="0" smtClean="0"/>
              <a:t>);</a:t>
            </a:r>
            <a:r>
              <a:rPr lang="en-US" dirty="0" smtClean="0"/>
              <a:t> </a:t>
            </a:r>
          </a:p>
          <a:p>
            <a:pPr marL="447675" lvl="1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exclusivo</a:t>
            </a:r>
            <a:r>
              <a:rPr lang="en-US" dirty="0" smtClean="0"/>
              <a:t>:  Bens </a:t>
            </a:r>
            <a:r>
              <a:rPr lang="en-US" dirty="0" err="1" smtClean="0"/>
              <a:t>Públicos-Típicos</a:t>
            </a:r>
            <a:r>
              <a:rPr lang="en-US" dirty="0" smtClean="0"/>
              <a:t>, </a:t>
            </a:r>
            <a:r>
              <a:rPr lang="en-US" dirty="0" smtClean="0"/>
              <a:t>Bens </a:t>
            </a:r>
            <a:r>
              <a:rPr lang="en-US" dirty="0" err="1" smtClean="0"/>
              <a:t>quase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, </a:t>
            </a:r>
            <a:r>
              <a:rPr lang="en-US" dirty="0" smtClean="0"/>
              <a:t>Bens </a:t>
            </a:r>
            <a:r>
              <a:rPr lang="en-US" dirty="0" err="1" smtClean="0"/>
              <a:t>Clube</a:t>
            </a:r>
            <a:r>
              <a:rPr lang="en-US" dirty="0" smtClean="0"/>
              <a:t> (de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restrito</a:t>
            </a:r>
            <a:r>
              <a:rPr lang="en-US" dirty="0" smtClean="0"/>
              <a:t>), </a:t>
            </a:r>
            <a:r>
              <a:rPr lang="en-US" dirty="0" smtClean="0"/>
              <a:t>Bens </a:t>
            </a:r>
            <a:r>
              <a:rPr lang="en-US" dirty="0" err="1" smtClean="0"/>
              <a:t>tipicamente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/>
              <a:t>.</a:t>
            </a:r>
            <a:endParaRPr lang="pt-BR" dirty="0" smtClean="0"/>
          </a:p>
          <a:p>
            <a:pPr marL="457200" lvl="1" indent="0">
              <a:buNone/>
            </a:pPr>
            <a:endParaRPr lang="pt-B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05151" y="1650972"/>
            <a:ext cx="7783521" cy="64519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600" b="1" dirty="0"/>
              <a:t>Origens da...(Cont.)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30444" y="2567284"/>
            <a:ext cx="7756355" cy="362163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b="1" dirty="0"/>
              <a:t>1 </a:t>
            </a:r>
            <a:r>
              <a:rPr lang="pt-BR" b="1" dirty="0" smtClean="0"/>
              <a:t>Teoria </a:t>
            </a:r>
            <a:r>
              <a:rPr lang="pt-BR" b="1" dirty="0"/>
              <a:t>do interesse público</a:t>
            </a:r>
          </a:p>
          <a:p>
            <a:pPr marL="457200" lvl="1" indent="0">
              <a:buNone/>
            </a:pPr>
            <a:r>
              <a:rPr lang="pt-BR" dirty="0" smtClean="0"/>
              <a:t>- conceito </a:t>
            </a:r>
            <a:r>
              <a:rPr lang="pt-BR" dirty="0"/>
              <a:t>de interesse </a:t>
            </a:r>
            <a:r>
              <a:rPr lang="pt-BR" dirty="0" smtClean="0"/>
              <a:t>público.</a:t>
            </a:r>
          </a:p>
          <a:p>
            <a:pPr marL="457200" lvl="1" indent="0">
              <a:buNone/>
            </a:pPr>
            <a:endParaRPr lang="pt-BR" sz="1050" dirty="0"/>
          </a:p>
          <a:p>
            <a:pPr marL="0" indent="0">
              <a:buNone/>
            </a:pPr>
            <a:r>
              <a:rPr lang="pt-BR" b="1" dirty="0"/>
              <a:t>2 </a:t>
            </a:r>
            <a:r>
              <a:rPr lang="pt-BR" b="1" dirty="0" smtClean="0"/>
              <a:t>Desvios </a:t>
            </a:r>
            <a:r>
              <a:rPr lang="pt-BR" b="1" dirty="0"/>
              <a:t>do interesse público</a:t>
            </a:r>
          </a:p>
          <a:p>
            <a:pPr marL="457200" lvl="1" indent="0">
              <a:buNone/>
            </a:pPr>
            <a:r>
              <a:rPr lang="pt-BR" dirty="0" smtClean="0"/>
              <a:t>- venalidade</a:t>
            </a:r>
            <a:r>
              <a:rPr lang="pt-BR" dirty="0"/>
              <a:t>;</a:t>
            </a:r>
          </a:p>
          <a:p>
            <a:pPr marL="457200" lvl="1" indent="0">
              <a:buNone/>
            </a:pPr>
            <a:r>
              <a:rPr lang="pt-BR" dirty="0" smtClean="0"/>
              <a:t>- incompetência</a:t>
            </a:r>
            <a:r>
              <a:rPr lang="pt-BR" dirty="0"/>
              <a:t>;</a:t>
            </a:r>
          </a:p>
          <a:p>
            <a:pPr marL="457200" lvl="1" indent="0">
              <a:buNone/>
            </a:pPr>
            <a:r>
              <a:rPr lang="pt-BR" dirty="0" smtClean="0"/>
              <a:t>- captura.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13114" y="2162970"/>
            <a:ext cx="7973685" cy="340042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b="1" dirty="0"/>
              <a:t>Teorias com base no interesse público</a:t>
            </a:r>
          </a:p>
          <a:p>
            <a:pPr lvl="1"/>
            <a:r>
              <a:rPr lang="pt-BR" dirty="0"/>
              <a:t>sociologia e política </a:t>
            </a:r>
            <a:r>
              <a:rPr lang="pt-BR" dirty="0">
                <a:ea typeface="Times New Roman" pitchFamily="-84" charset="0"/>
                <a:cs typeface="Times New Roman" pitchFamily="-84" charset="0"/>
              </a:rPr>
              <a:t>=&gt; grupos de interesse privado;</a:t>
            </a:r>
          </a:p>
          <a:p>
            <a:pPr lvl="1"/>
            <a:r>
              <a:rPr lang="pt-BR" dirty="0">
                <a:ea typeface="Times New Roman" pitchFamily="-84" charset="0"/>
                <a:cs typeface="Times New Roman" pitchFamily="-84" charset="0"/>
              </a:rPr>
              <a:t>teoria econômica da regulação =&gt; seus efeitos</a:t>
            </a:r>
          </a:p>
          <a:p>
            <a:pPr lvl="1"/>
            <a:r>
              <a:rPr lang="pt-BR" dirty="0"/>
              <a:t>teoria do </a:t>
            </a:r>
            <a:r>
              <a:rPr lang="pt-BR" dirty="0" err="1"/>
              <a:t>decisor</a:t>
            </a:r>
            <a:r>
              <a:rPr lang="pt-BR" dirty="0"/>
              <a:t> </a:t>
            </a:r>
            <a:r>
              <a:rPr lang="pt-BR" dirty="0" err="1"/>
              <a:t>maximizador</a:t>
            </a:r>
            <a:r>
              <a:rPr lang="pt-BR" dirty="0"/>
              <a:t> de benefícios</a:t>
            </a:r>
          </a:p>
          <a:p>
            <a:pPr lvl="2"/>
            <a:r>
              <a:rPr lang="pt-BR" dirty="0"/>
              <a:t>Escolhas racionais do </a:t>
            </a:r>
            <a:r>
              <a:rPr lang="pt-BR" dirty="0" err="1"/>
              <a:t>decisor</a:t>
            </a:r>
            <a:r>
              <a:rPr lang="pt-BR" dirty="0"/>
              <a:t>;</a:t>
            </a:r>
          </a:p>
          <a:p>
            <a:pPr lvl="2"/>
            <a:r>
              <a:rPr lang="pt-BR" dirty="0"/>
              <a:t>Enfoque organizacional (processual).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40572" y="1277602"/>
            <a:ext cx="8229600" cy="6451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600" b="1" dirty="0" smtClean="0"/>
              <a:t>Origens da...(Cont.)</a:t>
            </a:r>
            <a:endParaRPr lang="pt-BR" sz="3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8699" y="2385078"/>
            <a:ext cx="8229600" cy="3064894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b="1" dirty="0"/>
              <a:t>Considerações gerais sobre a regulação:</a:t>
            </a:r>
          </a:p>
          <a:p>
            <a:pPr lvl="1"/>
            <a:r>
              <a:rPr lang="pt-BR" dirty="0"/>
              <a:t>regulação incremental;</a:t>
            </a:r>
          </a:p>
          <a:p>
            <a:pPr lvl="1"/>
            <a:r>
              <a:rPr lang="pt-BR" dirty="0"/>
              <a:t>mandato estrito vs. flexibilidade;</a:t>
            </a:r>
          </a:p>
          <a:p>
            <a:pPr lvl="1"/>
            <a:r>
              <a:rPr lang="pt-BR" dirty="0"/>
              <a:t>regulação desejada e não desprezada;</a:t>
            </a:r>
          </a:p>
          <a:p>
            <a:pPr lvl="1"/>
            <a:r>
              <a:rPr lang="pt-BR" dirty="0"/>
              <a:t>regulação se impõe a todas as partes, no tempo;</a:t>
            </a:r>
          </a:p>
          <a:p>
            <a:pPr lvl="1"/>
            <a:r>
              <a:rPr lang="pt-BR" dirty="0"/>
              <a:t>mudanças tecnológicas não são previstas.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59073" y="1464214"/>
            <a:ext cx="8229600" cy="6451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600" b="1" dirty="0" smtClean="0"/>
              <a:t>Origens da...(Cont.)</a:t>
            </a:r>
            <a:endParaRPr lang="pt-BR" sz="36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649762"/>
            <a:ext cx="8229600" cy="577458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600" b="1" dirty="0"/>
              <a:t>Regulação e...(Cont.)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52282" y="2581732"/>
            <a:ext cx="8229600" cy="210787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b="1" dirty="0"/>
              <a:t>Agência reguladora – suas justificativas:</a:t>
            </a:r>
          </a:p>
          <a:p>
            <a:pPr lvl="1"/>
            <a:r>
              <a:rPr lang="pt-BR" dirty="0"/>
              <a:t>monitoramento permanente do mercado;</a:t>
            </a:r>
          </a:p>
          <a:p>
            <a:pPr lvl="1"/>
            <a:r>
              <a:rPr lang="pt-BR" dirty="0"/>
              <a:t>emissão de numerosos regulamentos específicos;</a:t>
            </a:r>
          </a:p>
          <a:p>
            <a:pPr lvl="1"/>
            <a:r>
              <a:rPr lang="pt-BR" dirty="0"/>
              <a:t>organizar a resolução administrativa de conflitos.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074" y="1351563"/>
            <a:ext cx="8229600" cy="765627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600" b="1" dirty="0"/>
              <a:t>Regulação e...(Cont.)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1912" y="2222140"/>
            <a:ext cx="8229600" cy="355640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b="1" dirty="0" smtClean="0"/>
              <a:t>Agência Reguladora – características:</a:t>
            </a:r>
            <a:endParaRPr lang="pt-BR" b="1" dirty="0"/>
          </a:p>
          <a:p>
            <a:pPr lvl="1"/>
            <a:r>
              <a:rPr lang="pt-BR" dirty="0"/>
              <a:t>independência;</a:t>
            </a:r>
          </a:p>
          <a:p>
            <a:pPr lvl="1"/>
            <a:r>
              <a:rPr lang="pt-BR" dirty="0"/>
              <a:t>transparência;</a:t>
            </a:r>
          </a:p>
          <a:p>
            <a:pPr lvl="1"/>
            <a:r>
              <a:rPr lang="pt-BR" dirty="0"/>
              <a:t>prestação de contas à sociedade;</a:t>
            </a:r>
          </a:p>
          <a:p>
            <a:pPr lvl="1"/>
            <a:r>
              <a:rPr lang="pt-BR" dirty="0"/>
              <a:t>definição dos limites de competência;</a:t>
            </a:r>
          </a:p>
          <a:p>
            <a:pPr lvl="1"/>
            <a:r>
              <a:rPr lang="pt-BR" dirty="0"/>
              <a:t>autonomia financeira e gerencial;</a:t>
            </a:r>
          </a:p>
          <a:p>
            <a:pPr lvl="1"/>
            <a:r>
              <a:rPr lang="pt-BR" dirty="0"/>
              <a:t>perfil dos quadros técnicos.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9448" y="1496656"/>
            <a:ext cx="8229600" cy="858753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600" b="1" dirty="0"/>
              <a:t>Regulação e...(Cont.)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31611" y="2332536"/>
            <a:ext cx="7742772" cy="3740465"/>
          </a:xfrm>
          <a:prstGeom prst="rect">
            <a:avLst/>
          </a:prstGeom>
        </p:spPr>
        <p:txBody>
          <a:bodyPr/>
          <a:lstStyle/>
          <a:p>
            <a:r>
              <a:rPr lang="pt-BR" b="1" dirty="0" smtClean="0"/>
              <a:t>Risco regulatório</a:t>
            </a:r>
            <a:endParaRPr lang="pt-BR" b="1" dirty="0"/>
          </a:p>
          <a:p>
            <a:pPr lvl="1"/>
            <a:r>
              <a:rPr lang="pt-BR" dirty="0"/>
              <a:t>indefinição de regras e competência;</a:t>
            </a:r>
          </a:p>
          <a:p>
            <a:pPr lvl="1"/>
            <a:r>
              <a:rPr lang="pt-BR" dirty="0"/>
              <a:t>independência vs. previsibilidade;</a:t>
            </a:r>
          </a:p>
          <a:p>
            <a:pPr lvl="1"/>
            <a:r>
              <a:rPr lang="pt-BR" dirty="0"/>
              <a:t>morosidade da decisão administrativa;</a:t>
            </a:r>
          </a:p>
          <a:p>
            <a:pPr lvl="1"/>
            <a:r>
              <a:rPr lang="pt-BR" dirty="0"/>
              <a:t>morosidade da decisão </a:t>
            </a:r>
            <a:r>
              <a:rPr lang="pt-BR" dirty="0" smtClean="0"/>
              <a:t>judiciária.</a:t>
            </a:r>
            <a:endParaRPr lang="pt-BR" dirty="0"/>
          </a:p>
          <a:p>
            <a:r>
              <a:rPr lang="pt-BR" b="1" dirty="0"/>
              <a:t>Revisão do ato regulatório</a:t>
            </a:r>
          </a:p>
          <a:p>
            <a:pPr lvl="1"/>
            <a:r>
              <a:rPr lang="pt-BR" dirty="0" err="1"/>
              <a:t>ex</a:t>
            </a:r>
            <a:r>
              <a:rPr lang="pt-BR" dirty="0"/>
              <a:t>: EUA, Argentina, </a:t>
            </a:r>
            <a:r>
              <a:rPr lang="pt-BR" dirty="0" smtClean="0"/>
              <a:t>França.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65574" y="2508312"/>
            <a:ext cx="7640898" cy="3409315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b="1" dirty="0"/>
              <a:t>Defesa da Concorrência</a:t>
            </a:r>
          </a:p>
          <a:p>
            <a:pPr lvl="1"/>
            <a:r>
              <a:rPr lang="pt-BR" sz="2400" dirty="0"/>
              <a:t>órgãos de defesa econômica: CADE, SEAE e SDE;</a:t>
            </a:r>
          </a:p>
          <a:p>
            <a:pPr lvl="1"/>
            <a:r>
              <a:rPr lang="pt-BR" sz="2400" dirty="0"/>
              <a:t>investigação e julgamento de atos de concentração : fusões, incorporações etc.</a:t>
            </a:r>
          </a:p>
          <a:p>
            <a:pPr marL="0" indent="0">
              <a:buNone/>
            </a:pPr>
            <a:r>
              <a:rPr lang="pt-BR" b="1" dirty="0"/>
              <a:t>Competição, Cooperação e Cartelização</a:t>
            </a:r>
          </a:p>
          <a:p>
            <a:pPr lvl="1"/>
            <a:r>
              <a:rPr lang="pt-BR" sz="2400" dirty="0"/>
              <a:t>enfoque institucionalista moderno;</a:t>
            </a:r>
          </a:p>
          <a:p>
            <a:pPr lvl="1"/>
            <a:r>
              <a:rPr lang="pt-BR" sz="2400" dirty="0"/>
              <a:t>caracterização da cartelização.</a:t>
            </a:r>
          </a:p>
          <a:p>
            <a:endParaRPr lang="pt-BR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79448" y="1489864"/>
            <a:ext cx="8229600" cy="858753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600" b="1" smtClean="0"/>
              <a:t>Regulação e...(Cont.)</a:t>
            </a:r>
            <a:endParaRPr lang="pt-BR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01405" y="1340955"/>
            <a:ext cx="6662912" cy="757713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200" dirty="0" smtClean="0"/>
              <a:t>Unidade 1</a:t>
            </a:r>
            <a:endParaRPr lang="pt-BR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457200" y="2125827"/>
            <a:ext cx="8229600" cy="400033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dirty="0" smtClean="0"/>
              <a:t>Estado e Sociedade: a necessária regulação</a:t>
            </a:r>
          </a:p>
          <a:p>
            <a:pPr marL="0" indent="0">
              <a:buNone/>
            </a:pPr>
            <a:endParaRPr lang="pt-BR" dirty="0" smtClean="0"/>
          </a:p>
          <a:p>
            <a:pPr marL="457200" lvl="1" indent="0">
              <a:buNone/>
            </a:pPr>
            <a:r>
              <a:rPr lang="pt-BR" dirty="0" smtClean="0"/>
              <a:t>Estado e Governo:</a:t>
            </a:r>
          </a:p>
          <a:p>
            <a:pPr marL="914400" lvl="2" indent="0">
              <a:buNone/>
            </a:pPr>
            <a:r>
              <a:rPr lang="pt-BR" dirty="0" smtClean="0"/>
              <a:t>- Estado</a:t>
            </a:r>
            <a:r>
              <a:rPr lang="pt-BR" dirty="0" smtClean="0"/>
              <a:t>:</a:t>
            </a:r>
            <a:r>
              <a:rPr lang="en-US" dirty="0" smtClean="0"/>
              <a:t> </a:t>
            </a:r>
            <a:r>
              <a:rPr lang="en-US" sz="2000" dirty="0" err="1" smtClean="0"/>
              <a:t>construção</a:t>
            </a:r>
            <a:r>
              <a:rPr lang="en-US" sz="2000" dirty="0" smtClean="0"/>
              <a:t> social </a:t>
            </a:r>
            <a:r>
              <a:rPr lang="en-US" sz="2000" dirty="0" err="1" smtClean="0"/>
              <a:t>caracterizada</a:t>
            </a:r>
            <a:r>
              <a:rPr lang="en-US" sz="2000" dirty="0" smtClean="0"/>
              <a:t> </a:t>
            </a:r>
            <a:r>
              <a:rPr lang="en-US" sz="2000" dirty="0" err="1" smtClean="0"/>
              <a:t>pelo</a:t>
            </a:r>
            <a:r>
              <a:rPr lang="en-US" sz="2000" dirty="0" smtClean="0"/>
              <a:t> </a:t>
            </a:r>
            <a:r>
              <a:rPr lang="en-US" sz="2000" dirty="0" err="1" smtClean="0"/>
              <a:t>poder</a:t>
            </a:r>
            <a:r>
              <a:rPr lang="en-US" sz="2000" dirty="0" smtClean="0"/>
              <a:t> </a:t>
            </a:r>
            <a:r>
              <a:rPr lang="en-US" sz="2000" dirty="0" err="1" smtClean="0"/>
              <a:t>que</a:t>
            </a:r>
            <a:r>
              <a:rPr lang="en-US" sz="2000" dirty="0" smtClean="0"/>
              <a:t> </a:t>
            </a:r>
            <a:r>
              <a:rPr lang="en-US" sz="2000" dirty="0" err="1" smtClean="0"/>
              <a:t>detém</a:t>
            </a:r>
            <a:r>
              <a:rPr lang="en-US" sz="2000" dirty="0" smtClean="0"/>
              <a:t> </a:t>
            </a:r>
            <a:r>
              <a:rPr lang="en-US" sz="2000" dirty="0" err="1" smtClean="0"/>
              <a:t>e</a:t>
            </a:r>
            <a:r>
              <a:rPr lang="en-US" sz="2000" dirty="0" smtClean="0"/>
              <a:t> </a:t>
            </a:r>
            <a:r>
              <a:rPr lang="en-US" sz="2000" dirty="0" err="1" smtClean="0"/>
              <a:t>que</a:t>
            </a:r>
            <a:r>
              <a:rPr lang="en-US" sz="2000" dirty="0" smtClean="0"/>
              <a:t> </a:t>
            </a:r>
            <a:r>
              <a:rPr lang="en-US" sz="2000" dirty="0" err="1" smtClean="0"/>
              <a:t>é</a:t>
            </a:r>
            <a:r>
              <a:rPr lang="en-US" sz="2000" dirty="0" smtClean="0"/>
              <a:t> </a:t>
            </a:r>
            <a:r>
              <a:rPr lang="en-US" sz="2000" dirty="0" err="1" smtClean="0"/>
              <a:t>utilizado</a:t>
            </a:r>
            <a:r>
              <a:rPr lang="en-US" sz="2000" dirty="0" smtClean="0"/>
              <a:t>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emanar</a:t>
            </a:r>
            <a:r>
              <a:rPr lang="en-US" sz="2000" dirty="0" smtClean="0"/>
              <a:t> </a:t>
            </a:r>
            <a:r>
              <a:rPr lang="en-US" sz="2000" dirty="0" err="1" smtClean="0"/>
              <a:t>ordens</a:t>
            </a:r>
            <a:r>
              <a:rPr lang="en-US" sz="2000" dirty="0" smtClean="0"/>
              <a:t> </a:t>
            </a:r>
            <a:r>
              <a:rPr lang="en-US" sz="2000" dirty="0" err="1" smtClean="0"/>
              <a:t>e</a:t>
            </a:r>
            <a:r>
              <a:rPr lang="en-US" sz="2000" dirty="0" smtClean="0"/>
              <a:t> </a:t>
            </a:r>
            <a:r>
              <a:rPr lang="en-US" sz="2000" dirty="0" err="1" smtClean="0"/>
              <a:t>fazê-las</a:t>
            </a:r>
            <a:r>
              <a:rPr lang="en-US" sz="2000" dirty="0" smtClean="0"/>
              <a:t> ser </a:t>
            </a:r>
            <a:r>
              <a:rPr lang="en-US" sz="2000" dirty="0" err="1" smtClean="0"/>
              <a:t>cumpridas</a:t>
            </a:r>
            <a:r>
              <a:rPr lang="en-US" sz="2000" dirty="0" smtClean="0"/>
              <a:t>.</a:t>
            </a:r>
          </a:p>
          <a:p>
            <a:pPr marL="914400" lvl="2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Governo</a:t>
            </a:r>
            <a:r>
              <a:rPr lang="en-US" dirty="0" smtClean="0"/>
              <a:t>: </a:t>
            </a:r>
            <a:r>
              <a:rPr lang="en-US" sz="2000" dirty="0" err="1" smtClean="0"/>
              <a:t>formado</a:t>
            </a:r>
            <a:r>
              <a:rPr lang="en-US" sz="2000" dirty="0" smtClean="0"/>
              <a:t> </a:t>
            </a:r>
            <a:r>
              <a:rPr lang="en-US" sz="2000" dirty="0" err="1" smtClean="0"/>
              <a:t>pelas</a:t>
            </a:r>
            <a:r>
              <a:rPr lang="en-US" sz="2000" dirty="0" smtClean="0"/>
              <a:t> </a:t>
            </a:r>
            <a:r>
              <a:rPr lang="en-US" sz="2000" dirty="0" err="1" smtClean="0"/>
              <a:t>pessoas</a:t>
            </a:r>
            <a:r>
              <a:rPr lang="en-US" sz="2000" dirty="0" smtClean="0"/>
              <a:t> </a:t>
            </a:r>
            <a:r>
              <a:rPr lang="en-US" sz="2000" dirty="0" err="1" smtClean="0"/>
              <a:t>que</a:t>
            </a:r>
            <a:r>
              <a:rPr lang="en-US" sz="2000" dirty="0" smtClean="0"/>
              <a:t> </a:t>
            </a:r>
            <a:r>
              <a:rPr lang="en-US" sz="2000" dirty="0" err="1" smtClean="0"/>
              <a:t>executam</a:t>
            </a:r>
            <a:r>
              <a:rPr lang="en-US" sz="2000" dirty="0" smtClean="0"/>
              <a:t> </a:t>
            </a:r>
            <a:r>
              <a:rPr lang="en-US" sz="2000" dirty="0" err="1" smtClean="0"/>
              <a:t>atos</a:t>
            </a:r>
            <a:r>
              <a:rPr lang="en-US" sz="2000" dirty="0" smtClean="0"/>
              <a:t> de Estado. </a:t>
            </a:r>
          </a:p>
          <a:p>
            <a:pPr marL="457200" lvl="1" indent="0">
              <a:buNone/>
            </a:pPr>
            <a:r>
              <a:rPr lang="en-US" dirty="0" smtClean="0"/>
              <a:t>Estado </a:t>
            </a:r>
            <a:r>
              <a:rPr lang="en-US" dirty="0" err="1" smtClean="0"/>
              <a:t>Mínimo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Estado </a:t>
            </a:r>
            <a:r>
              <a:rPr lang="en-US" dirty="0" err="1" smtClean="0"/>
              <a:t>Interventor</a:t>
            </a:r>
            <a:r>
              <a:rPr lang="en-US" dirty="0" smtClean="0"/>
              <a:t>.</a:t>
            </a:r>
            <a:endParaRPr lang="pt-B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8698" y="1318352"/>
            <a:ext cx="8229600" cy="78068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600" b="1" dirty="0"/>
              <a:t>Regulação Econômica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2132621"/>
            <a:ext cx="8229600" cy="4061462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O que é</a:t>
            </a:r>
          </a:p>
          <a:p>
            <a:r>
              <a:rPr lang="pt-BR" dirty="0"/>
              <a:t>O processo regulatório (atores centrais)</a:t>
            </a:r>
          </a:p>
          <a:p>
            <a:pPr lvl="1"/>
            <a:r>
              <a:rPr lang="pt-BR" sz="2400" dirty="0"/>
              <a:t>legislação </a:t>
            </a:r>
            <a:r>
              <a:rPr lang="pt-BR" sz="2400" dirty="0">
                <a:ea typeface="Times New Roman" pitchFamily="-84" charset="0"/>
                <a:cs typeface="Times New Roman" pitchFamily="-84" charset="0"/>
              </a:rPr>
              <a:t>=&gt; legislador;</a:t>
            </a:r>
          </a:p>
          <a:p>
            <a:pPr lvl="1"/>
            <a:r>
              <a:rPr lang="pt-BR" sz="2400" dirty="0">
                <a:ea typeface="Times New Roman" pitchFamily="-84" charset="0"/>
                <a:cs typeface="Times New Roman" pitchFamily="-84" charset="0"/>
              </a:rPr>
              <a:t>implementação =&gt; agência reguladora</a:t>
            </a:r>
          </a:p>
          <a:p>
            <a:r>
              <a:rPr lang="pt-BR" dirty="0"/>
              <a:t>Formulação de regras</a:t>
            </a:r>
          </a:p>
          <a:p>
            <a:pPr lvl="1"/>
            <a:r>
              <a:rPr lang="pt-BR" sz="2400" dirty="0"/>
              <a:t>caso a caso;</a:t>
            </a:r>
          </a:p>
          <a:p>
            <a:pPr lvl="1"/>
            <a:r>
              <a:rPr lang="pt-BR" sz="2400" dirty="0"/>
              <a:t>enfoque geral.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86241" y="1617190"/>
            <a:ext cx="8229600" cy="78068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600" b="1" dirty="0"/>
              <a:t>Regulação ...(Cont.)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59080" y="2508202"/>
            <a:ext cx="8229600" cy="3690629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Procedimentos regulatórios </a:t>
            </a:r>
            <a:r>
              <a:rPr lang="pt-BR" dirty="0">
                <a:ea typeface="Times New Roman" pitchFamily="-84" charset="0"/>
                <a:cs typeface="Times New Roman" pitchFamily="-84" charset="0"/>
              </a:rPr>
              <a:t>=&gt; </a:t>
            </a:r>
            <a:r>
              <a:rPr lang="pt-BR" i="1" dirty="0">
                <a:ea typeface="Times New Roman" pitchFamily="-84" charset="0"/>
                <a:cs typeface="Times New Roman" pitchFamily="-84" charset="0"/>
              </a:rPr>
              <a:t>status </a:t>
            </a:r>
            <a:r>
              <a:rPr lang="pt-BR" i="1" dirty="0" smtClean="0">
                <a:ea typeface="Times New Roman" pitchFamily="-84" charset="0"/>
                <a:cs typeface="Times New Roman" pitchFamily="-84" charset="0"/>
              </a:rPr>
              <a:t>quo;</a:t>
            </a:r>
            <a:endParaRPr lang="pt-BR" i="1" dirty="0">
              <a:ea typeface="Times New Roman" pitchFamily="-84" charset="0"/>
              <a:cs typeface="Times New Roman" pitchFamily="-84" charset="0"/>
            </a:endParaRPr>
          </a:p>
          <a:p>
            <a:r>
              <a:rPr lang="pt-BR" dirty="0"/>
              <a:t>Legislação </a:t>
            </a:r>
            <a:r>
              <a:rPr lang="pt-BR" dirty="0" smtClean="0"/>
              <a:t>reguladora;</a:t>
            </a:r>
            <a:endParaRPr lang="pt-BR" dirty="0"/>
          </a:p>
          <a:p>
            <a:r>
              <a:rPr lang="pt-BR" dirty="0"/>
              <a:t>Integrantes de uma agência </a:t>
            </a:r>
            <a:r>
              <a:rPr lang="pt-BR" dirty="0" smtClean="0"/>
              <a:t>reguladora;</a:t>
            </a:r>
            <a:endParaRPr lang="pt-BR" dirty="0"/>
          </a:p>
          <a:p>
            <a:pPr lvl="1"/>
            <a:r>
              <a:rPr lang="pt-BR" sz="2400" dirty="0"/>
              <a:t>o carreirista;</a:t>
            </a:r>
          </a:p>
          <a:p>
            <a:pPr lvl="1"/>
            <a:r>
              <a:rPr lang="pt-BR" sz="2400" dirty="0"/>
              <a:t>o político;</a:t>
            </a:r>
          </a:p>
          <a:p>
            <a:pPr lvl="1"/>
            <a:r>
              <a:rPr lang="pt-BR" sz="2400" dirty="0"/>
              <a:t>o profissional.</a:t>
            </a:r>
          </a:p>
          <a:p>
            <a:pPr lvl="1">
              <a:buFontTx/>
              <a:buNone/>
            </a:pPr>
            <a:endParaRPr lang="pt-BR" dirty="0"/>
          </a:p>
          <a:p>
            <a:pPr lvl="1">
              <a:buFontTx/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72664" y="2288820"/>
            <a:ext cx="8229600" cy="347736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b="1" dirty="0"/>
              <a:t>Estágios da teoria da regulação</a:t>
            </a:r>
          </a:p>
          <a:p>
            <a:pPr lvl="1"/>
            <a:r>
              <a:rPr lang="pt-BR" dirty="0"/>
              <a:t>teoria do interesse público</a:t>
            </a:r>
          </a:p>
          <a:p>
            <a:pPr lvl="1"/>
            <a:r>
              <a:rPr lang="pt-BR" dirty="0"/>
              <a:t>teoria da captura</a:t>
            </a:r>
          </a:p>
          <a:p>
            <a:pPr lvl="2"/>
            <a:r>
              <a:rPr lang="pt-BR" dirty="0"/>
              <a:t>subsídios cruzados;</a:t>
            </a:r>
          </a:p>
          <a:p>
            <a:pPr lvl="2"/>
            <a:r>
              <a:rPr lang="pt-BR" dirty="0"/>
              <a:t>tendência para as pequenas indústrias;</a:t>
            </a:r>
          </a:p>
          <a:p>
            <a:pPr lvl="2"/>
            <a:r>
              <a:rPr lang="pt-BR" dirty="0"/>
              <a:t>não prevalência da indústria.</a:t>
            </a:r>
          </a:p>
          <a:p>
            <a:pPr lvl="1"/>
            <a:r>
              <a:rPr lang="pt-BR" dirty="0"/>
              <a:t>Teoria da regulação econômica</a:t>
            </a:r>
          </a:p>
          <a:p>
            <a:pPr lvl="2"/>
            <a:r>
              <a:rPr lang="pt-BR" dirty="0"/>
              <a:t>enfoque de Stigler-</a:t>
            </a:r>
            <a:r>
              <a:rPr lang="pt-BR" dirty="0" err="1"/>
              <a:t>Pelzman</a:t>
            </a:r>
            <a:endParaRPr lang="pt-BR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79448" y="1489864"/>
            <a:ext cx="8229600" cy="858753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600" b="1" smtClean="0"/>
              <a:t>Regulação e...(Cont.)</a:t>
            </a:r>
            <a:endParaRPr lang="pt-BR" sz="36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2281" y="1503257"/>
            <a:ext cx="8229600" cy="709714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600" b="1" dirty="0"/>
              <a:t>Desregulamentação e Privatização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72365" y="2383916"/>
            <a:ext cx="8312882" cy="4041110"/>
          </a:xfrm>
          <a:prstGeom prst="rect">
            <a:avLst/>
          </a:prstGeom>
        </p:spPr>
        <p:txBody>
          <a:bodyPr/>
          <a:lstStyle/>
          <a:p>
            <a:r>
              <a:rPr lang="pt-BR" sz="2800" dirty="0"/>
              <a:t>O que é desregulamentação</a:t>
            </a:r>
          </a:p>
          <a:p>
            <a:r>
              <a:rPr lang="pt-BR" sz="2800" dirty="0"/>
              <a:t>Formas de desregulamentação:</a:t>
            </a:r>
          </a:p>
          <a:p>
            <a:pPr lvl="1"/>
            <a:r>
              <a:rPr lang="pt-BR" sz="2400" dirty="0"/>
              <a:t>informal: ciclo de vida e não-exigibilidade;</a:t>
            </a:r>
          </a:p>
          <a:p>
            <a:pPr lvl="1"/>
            <a:r>
              <a:rPr lang="pt-BR" sz="2400" dirty="0"/>
              <a:t>formal: repentina, progressiva, </a:t>
            </a:r>
            <a:r>
              <a:rPr lang="pt-BR" sz="2400" dirty="0" err="1"/>
              <a:t>depenamento</a:t>
            </a:r>
            <a:r>
              <a:rPr lang="pt-BR" sz="2400" dirty="0"/>
              <a:t>, transferência.</a:t>
            </a:r>
          </a:p>
          <a:p>
            <a:r>
              <a:rPr lang="pt-BR" sz="2800" dirty="0"/>
              <a:t>Desregulamentação como processo político</a:t>
            </a:r>
          </a:p>
          <a:p>
            <a:r>
              <a:rPr lang="pt-BR" sz="2800" dirty="0"/>
              <a:t>Privatização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x-none" b="1" dirty="0" smtClean="0"/>
              <a:t>Regulação ou </a:t>
            </a:r>
            <a:r>
              <a:rPr lang="x-none" b="1" dirty="0" smtClean="0"/>
              <a:t>Regulamentação </a:t>
            </a:r>
            <a:r>
              <a:rPr lang="x-none" dirty="0" smtClean="0"/>
              <a:t>- </a:t>
            </a:r>
            <a:r>
              <a:rPr lang="x-none" sz="2600" dirty="0" smtClean="0"/>
              <a:t>Forma </a:t>
            </a:r>
            <a:r>
              <a:rPr lang="x-none" sz="2600" dirty="0" smtClean="0"/>
              <a:t>de intervenção do Estado na economia e na vida das pessoas. </a:t>
            </a:r>
          </a:p>
          <a:p>
            <a:pPr lvl="1"/>
            <a:endParaRPr lang="x-none" sz="1400" dirty="0" smtClean="0"/>
          </a:p>
          <a:p>
            <a:r>
              <a:rPr lang="en-US" sz="2400" dirty="0" smtClean="0"/>
              <a:t>A regulação de </a:t>
            </a:r>
            <a:r>
              <a:rPr lang="en-US" sz="2400" dirty="0" err="1" smtClean="0"/>
              <a:t>atividades</a:t>
            </a:r>
            <a:r>
              <a:rPr lang="en-US" sz="2400" dirty="0" smtClean="0"/>
              <a:t> </a:t>
            </a:r>
            <a:r>
              <a:rPr lang="en-US" sz="2400" dirty="0" err="1" smtClean="0"/>
              <a:t>econômicas</a:t>
            </a:r>
            <a:r>
              <a:rPr lang="en-US" sz="2400" dirty="0" smtClean="0"/>
              <a:t> </a:t>
            </a:r>
            <a:r>
              <a:rPr lang="en-US" sz="2400" dirty="0" err="1" smtClean="0"/>
              <a:t>é</a:t>
            </a:r>
            <a:r>
              <a:rPr lang="en-US" sz="2400" dirty="0" smtClean="0"/>
              <a:t> </a:t>
            </a:r>
            <a:r>
              <a:rPr lang="en-US" sz="2400" dirty="0" err="1" smtClean="0"/>
              <a:t>tão</a:t>
            </a:r>
            <a:r>
              <a:rPr lang="en-US" sz="2400" dirty="0" smtClean="0"/>
              <a:t> </a:t>
            </a:r>
            <a:r>
              <a:rPr lang="en-US" sz="2400" dirty="0" err="1" smtClean="0"/>
              <a:t>velha</a:t>
            </a:r>
            <a:r>
              <a:rPr lang="en-US" sz="2400" dirty="0" smtClean="0"/>
              <a:t> </a:t>
            </a:r>
            <a:r>
              <a:rPr lang="en-US" sz="2400" dirty="0" err="1" smtClean="0"/>
              <a:t>quanto</a:t>
            </a:r>
            <a:r>
              <a:rPr lang="en-US" sz="2400" dirty="0" smtClean="0"/>
              <a:t> a </a:t>
            </a:r>
            <a:r>
              <a:rPr lang="en-US" sz="2400" dirty="0" err="1" smtClean="0"/>
              <a:t>existência</a:t>
            </a:r>
            <a:r>
              <a:rPr lang="en-US" sz="2400" dirty="0" smtClean="0"/>
              <a:t> de </a:t>
            </a:r>
            <a:r>
              <a:rPr lang="en-US" sz="2400" dirty="0" err="1" smtClean="0"/>
              <a:t>sociedades</a:t>
            </a:r>
            <a:r>
              <a:rPr lang="en-US" sz="2400" dirty="0" smtClean="0"/>
              <a:t> </a:t>
            </a:r>
            <a:r>
              <a:rPr lang="en-US" sz="2400" dirty="0" err="1" smtClean="0"/>
              <a:t>organizadas</a:t>
            </a:r>
            <a:r>
              <a:rPr lang="en-US" sz="2400" dirty="0" smtClean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Estados</a:t>
            </a:r>
            <a:r>
              <a:rPr lang="en-US" sz="2400" dirty="0" smtClean="0"/>
              <a:t>. </a:t>
            </a:r>
            <a:r>
              <a:rPr lang="en-US" sz="2400" dirty="0" err="1" smtClean="0"/>
              <a:t>Desde</a:t>
            </a:r>
            <a:r>
              <a:rPr lang="en-US" sz="2400" dirty="0" smtClean="0"/>
              <a:t> as </a:t>
            </a:r>
            <a:r>
              <a:rPr lang="en-US" sz="2400" dirty="0" err="1" smtClean="0"/>
              <a:t>antigas</a:t>
            </a:r>
            <a:r>
              <a:rPr lang="en-US" sz="2400" dirty="0" smtClean="0"/>
              <a:t> </a:t>
            </a:r>
            <a:r>
              <a:rPr lang="en-US" sz="2400" dirty="0" err="1" smtClean="0"/>
              <a:t>civilizações</a:t>
            </a:r>
            <a:r>
              <a:rPr lang="en-US" sz="2400" dirty="0" smtClean="0"/>
              <a:t> de </a:t>
            </a:r>
            <a:r>
              <a:rPr lang="en-US" sz="2400" dirty="0" err="1" smtClean="0"/>
              <a:t>Babilônia</a:t>
            </a:r>
            <a:r>
              <a:rPr lang="en-US" sz="2400" dirty="0" smtClean="0"/>
              <a:t>, </a:t>
            </a:r>
            <a:r>
              <a:rPr lang="en-US" sz="2400" dirty="0" err="1" smtClean="0"/>
              <a:t>Egito</a:t>
            </a:r>
            <a:r>
              <a:rPr lang="en-US" sz="2400" dirty="0" smtClean="0"/>
              <a:t> </a:t>
            </a:r>
            <a:r>
              <a:rPr lang="en-US" sz="2400" dirty="0" err="1" smtClean="0"/>
              <a:t>e</a:t>
            </a:r>
            <a:r>
              <a:rPr lang="en-US" sz="2400" dirty="0" smtClean="0"/>
              <a:t> China </a:t>
            </a:r>
            <a:r>
              <a:rPr lang="en-US" sz="2400" dirty="0" err="1" smtClean="0"/>
              <a:t>até</a:t>
            </a:r>
            <a:r>
              <a:rPr lang="en-US" sz="2400" dirty="0" smtClean="0"/>
              <a:t> 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dias</a:t>
            </a:r>
            <a:r>
              <a:rPr lang="en-US" sz="2400" dirty="0" smtClean="0"/>
              <a:t> de </a:t>
            </a:r>
            <a:r>
              <a:rPr lang="en-US" sz="2400" dirty="0" err="1" smtClean="0"/>
              <a:t>hoje</a:t>
            </a:r>
            <a:r>
              <a:rPr lang="en-US" sz="2400" dirty="0" smtClean="0"/>
              <a:t>, parte </a:t>
            </a:r>
            <a:r>
              <a:rPr lang="en-US" sz="2400" dirty="0" err="1" smtClean="0"/>
              <a:t>significativa</a:t>
            </a:r>
            <a:r>
              <a:rPr lang="en-US" sz="2400" dirty="0" smtClean="0"/>
              <a:t> das </a:t>
            </a:r>
            <a:r>
              <a:rPr lang="en-US" sz="2400" dirty="0" err="1" smtClean="0"/>
              <a:t>normas</a:t>
            </a:r>
            <a:r>
              <a:rPr lang="en-US" sz="2400" dirty="0" smtClean="0"/>
              <a:t> </a:t>
            </a:r>
            <a:r>
              <a:rPr lang="en-US" sz="2400" dirty="0" err="1" smtClean="0"/>
              <a:t>e</a:t>
            </a:r>
            <a:r>
              <a:rPr lang="en-US" sz="2400" dirty="0" smtClean="0"/>
              <a:t> leis de </a:t>
            </a:r>
            <a:r>
              <a:rPr lang="en-US" sz="2400" dirty="0" err="1" smtClean="0"/>
              <a:t>cada</a:t>
            </a:r>
            <a:r>
              <a:rPr lang="en-US" sz="2400" dirty="0" smtClean="0"/>
              <a:t> </a:t>
            </a:r>
            <a:r>
              <a:rPr lang="en-US" sz="2400" dirty="0" err="1" smtClean="0"/>
              <a:t>sociedade</a:t>
            </a:r>
            <a:r>
              <a:rPr lang="en-US" sz="2400" dirty="0" smtClean="0"/>
              <a:t> visa </a:t>
            </a:r>
            <a:r>
              <a:rPr lang="en-US" sz="2400" dirty="0" err="1" smtClean="0"/>
              <a:t>ordenar</a:t>
            </a:r>
            <a:r>
              <a:rPr lang="en-US" sz="2400" dirty="0" smtClean="0"/>
              <a:t> a </a:t>
            </a:r>
            <a:r>
              <a:rPr lang="en-US" sz="2400" dirty="0" err="1" smtClean="0"/>
              <a:t>atividade</a:t>
            </a:r>
            <a:r>
              <a:rPr lang="en-US" sz="2400" dirty="0" smtClean="0"/>
              <a:t> </a:t>
            </a:r>
            <a:r>
              <a:rPr lang="en-US" sz="2400" dirty="0" err="1" smtClean="0"/>
              <a:t>econômica</a:t>
            </a:r>
            <a:r>
              <a:rPr lang="en-US" sz="2400" dirty="0" smtClean="0"/>
              <a:t> de </a:t>
            </a:r>
            <a:r>
              <a:rPr lang="en-US" sz="2400" dirty="0" err="1" smtClean="0"/>
              <a:t>modo</a:t>
            </a:r>
            <a:r>
              <a:rPr lang="en-US" sz="2400" dirty="0" smtClean="0"/>
              <a:t> a </a:t>
            </a:r>
            <a:r>
              <a:rPr lang="en-US" sz="2400" dirty="0" err="1" smtClean="0"/>
              <a:t>garantir</a:t>
            </a:r>
            <a:r>
              <a:rPr lang="en-US" sz="2400" dirty="0" smtClean="0"/>
              <a:t> a </a:t>
            </a:r>
            <a:r>
              <a:rPr lang="en-US" sz="2400" dirty="0" err="1" smtClean="0"/>
              <a:t>prosperidade</a:t>
            </a:r>
            <a:r>
              <a:rPr lang="en-US" sz="2400" dirty="0" smtClean="0"/>
              <a:t> </a:t>
            </a:r>
            <a:r>
              <a:rPr lang="en-US" sz="2400" dirty="0" err="1" smtClean="0"/>
              <a:t>geral</a:t>
            </a:r>
            <a:r>
              <a:rPr lang="en-US" sz="2400" dirty="0" smtClean="0"/>
              <a:t> </a:t>
            </a:r>
            <a:r>
              <a:rPr lang="en-US" sz="2400" dirty="0" err="1" smtClean="0"/>
              <a:t>ou</a:t>
            </a:r>
            <a:r>
              <a:rPr lang="en-US" sz="2400" dirty="0" smtClean="0"/>
              <a:t> </a:t>
            </a:r>
            <a:r>
              <a:rPr lang="en-US" sz="2400" dirty="0" err="1" smtClean="0"/>
              <a:t>o</a:t>
            </a:r>
            <a:r>
              <a:rPr lang="en-US" sz="2400" dirty="0" smtClean="0"/>
              <a:t> </a:t>
            </a:r>
            <a:r>
              <a:rPr lang="en-US" sz="2400" dirty="0" err="1" smtClean="0"/>
              <a:t>bem</a:t>
            </a:r>
            <a:r>
              <a:rPr lang="en-US" sz="2400" dirty="0" smtClean="0"/>
              <a:t> </a:t>
            </a:r>
            <a:r>
              <a:rPr lang="en-US" sz="2400" dirty="0" err="1" smtClean="0"/>
              <a:t>comum</a:t>
            </a:r>
            <a:r>
              <a:rPr lang="en-US" dirty="0" smtClean="0"/>
              <a:t>.</a:t>
            </a:r>
            <a:endParaRPr lang="pt-B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Mercados</a:t>
            </a:r>
            <a:endParaRPr lang="en-US" b="1" dirty="0"/>
          </a:p>
          <a:p>
            <a:pPr marL="0" indent="0">
              <a:buNone/>
            </a:pPr>
            <a:r>
              <a:rPr lang="en-US" sz="2400" dirty="0" smtClean="0"/>
              <a:t>Na </a:t>
            </a:r>
            <a:r>
              <a:rPr lang="en-US" sz="2400" dirty="0" err="1" smtClean="0"/>
              <a:t>verdade</a:t>
            </a:r>
            <a:r>
              <a:rPr lang="en-US" sz="2400" dirty="0" smtClean="0"/>
              <a:t>, </a:t>
            </a:r>
            <a:r>
              <a:rPr lang="en-US" sz="2400" dirty="0" err="1" smtClean="0"/>
              <a:t>não</a:t>
            </a:r>
            <a:r>
              <a:rPr lang="en-US" sz="2400" dirty="0" smtClean="0"/>
              <a:t> </a:t>
            </a:r>
            <a:r>
              <a:rPr lang="en-US" sz="2400" dirty="0" err="1" smtClean="0"/>
              <a:t>existe</a:t>
            </a:r>
            <a:r>
              <a:rPr lang="en-US" sz="2400" dirty="0" smtClean="0"/>
              <a:t> mercado </a:t>
            </a:r>
            <a:r>
              <a:rPr lang="en-US" sz="2400" dirty="0" err="1" smtClean="0"/>
              <a:t>funcionando</a:t>
            </a:r>
            <a:r>
              <a:rPr lang="en-US" sz="2400" dirty="0" smtClean="0"/>
              <a:t> </a:t>
            </a:r>
            <a:r>
              <a:rPr lang="en-US" sz="2400" dirty="0" err="1" smtClean="0"/>
              <a:t>sem</a:t>
            </a:r>
            <a:r>
              <a:rPr lang="en-US" sz="2400" dirty="0" smtClean="0"/>
              <a:t> </a:t>
            </a:r>
            <a:r>
              <a:rPr lang="en-US" sz="2400" dirty="0" err="1" smtClean="0"/>
              <a:t>alguma</a:t>
            </a:r>
            <a:r>
              <a:rPr lang="en-US" sz="2400" dirty="0" smtClean="0"/>
              <a:t> base de leis, </a:t>
            </a:r>
            <a:r>
              <a:rPr lang="en-US" sz="2400" dirty="0" err="1" smtClean="0"/>
              <a:t>normas</a:t>
            </a:r>
            <a:r>
              <a:rPr lang="en-US" sz="2400" dirty="0" smtClean="0"/>
              <a:t> e </a:t>
            </a:r>
            <a:r>
              <a:rPr lang="en-US" sz="2400" dirty="0" err="1" smtClean="0"/>
              <a:t>convenções</a:t>
            </a:r>
            <a:r>
              <a:rPr lang="en-US" sz="2400" dirty="0" smtClean="0"/>
              <a:t> </a:t>
            </a:r>
            <a:r>
              <a:rPr lang="en-US" sz="2400" dirty="0" err="1" smtClean="0"/>
              <a:t>sociais</a:t>
            </a:r>
            <a:r>
              <a:rPr lang="en-US" sz="2400" dirty="0" smtClean="0"/>
              <a:t>,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lhe</a:t>
            </a:r>
            <a:r>
              <a:rPr lang="en-US" sz="2400" dirty="0" smtClean="0"/>
              <a:t> </a:t>
            </a:r>
            <a:r>
              <a:rPr lang="en-US" sz="2400" dirty="0" err="1" smtClean="0"/>
              <a:t>dão</a:t>
            </a:r>
            <a:r>
              <a:rPr lang="en-US" sz="2400" dirty="0" smtClean="0"/>
              <a:t> </a:t>
            </a:r>
            <a:r>
              <a:rPr lang="en-US" sz="2400" dirty="0" err="1" smtClean="0"/>
              <a:t>sua</a:t>
            </a:r>
            <a:r>
              <a:rPr lang="en-US" sz="2400" dirty="0" smtClean="0"/>
              <a:t> forma </a:t>
            </a:r>
            <a:r>
              <a:rPr lang="en-US" sz="2400" dirty="0" err="1" smtClean="0"/>
              <a:t>específica</a:t>
            </a:r>
            <a:r>
              <a:rPr lang="en-US" sz="2400" dirty="0" smtClean="0"/>
              <a:t> e </a:t>
            </a:r>
            <a:r>
              <a:rPr lang="en-US" sz="2400" dirty="0" err="1" smtClean="0"/>
              <a:t>até</a:t>
            </a:r>
            <a:r>
              <a:rPr lang="en-US" sz="2400" dirty="0" smtClean="0"/>
              <a:t> </a:t>
            </a:r>
            <a:r>
              <a:rPr lang="en-US" sz="2400" dirty="0" err="1" smtClean="0"/>
              <a:t>seu</a:t>
            </a:r>
            <a:r>
              <a:rPr lang="en-US" sz="2400" dirty="0" smtClean="0"/>
              <a:t> </a:t>
            </a:r>
            <a:r>
              <a:rPr lang="en-US" sz="2400" dirty="0" err="1" smtClean="0"/>
              <a:t>conteúdo</a:t>
            </a:r>
            <a:r>
              <a:rPr lang="en-US" sz="2400" dirty="0" smtClean="0"/>
              <a:t>.</a:t>
            </a:r>
          </a:p>
          <a:p>
            <a:pPr lvl="1"/>
            <a:endParaRPr lang="en-US" dirty="0" smtClean="0"/>
          </a:p>
          <a:p>
            <a:pPr lvl="2"/>
            <a:r>
              <a:rPr lang="en-US" dirty="0" err="1" smtClean="0"/>
              <a:t>Concorrência</a:t>
            </a:r>
            <a:r>
              <a:rPr lang="en-US" dirty="0" smtClean="0"/>
              <a:t> </a:t>
            </a:r>
            <a:r>
              <a:rPr lang="en-US" dirty="0" err="1" smtClean="0"/>
              <a:t>Perfeita</a:t>
            </a:r>
            <a:endParaRPr lang="en-US" dirty="0" smtClean="0"/>
          </a:p>
          <a:p>
            <a:pPr lvl="2"/>
            <a:r>
              <a:rPr lang="en-US" dirty="0" err="1" smtClean="0"/>
              <a:t>Conorrência</a:t>
            </a:r>
            <a:r>
              <a:rPr lang="en-US" dirty="0" smtClean="0"/>
              <a:t> </a:t>
            </a:r>
            <a:r>
              <a:rPr lang="en-US" dirty="0" err="1" smtClean="0"/>
              <a:t>Monopolista</a:t>
            </a:r>
            <a:endParaRPr lang="en-US" dirty="0" smtClean="0"/>
          </a:p>
          <a:p>
            <a:pPr lvl="2"/>
            <a:r>
              <a:rPr lang="en-US" dirty="0" err="1" smtClean="0"/>
              <a:t>Oligopólio</a:t>
            </a:r>
            <a:endParaRPr lang="en-US" dirty="0" smtClean="0"/>
          </a:p>
          <a:p>
            <a:pPr lvl="2"/>
            <a:r>
              <a:rPr lang="en-US" dirty="0" err="1" smtClean="0"/>
              <a:t>Monopólio</a:t>
            </a:r>
            <a:endParaRPr lang="pt-B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2283" y="1573604"/>
            <a:ext cx="8229600" cy="53321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200" b="1" dirty="0"/>
              <a:t>Conceito de Regulação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2347618"/>
            <a:ext cx="8229600" cy="1849385"/>
          </a:xfrm>
          <a:prstGeom prst="rect">
            <a:avLst/>
          </a:prstGeom>
        </p:spPr>
        <p:txBody>
          <a:bodyPr/>
          <a:lstStyle/>
          <a:p>
            <a:r>
              <a:rPr lang="pt-BR" sz="2800" dirty="0"/>
              <a:t>Regulação: restrição </a:t>
            </a:r>
            <a:r>
              <a:rPr lang="pt-BR" sz="2800" i="1" dirty="0"/>
              <a:t>intencional</a:t>
            </a:r>
            <a:r>
              <a:rPr lang="pt-BR" sz="2800" dirty="0"/>
              <a:t> de uma decisão por uma </a:t>
            </a:r>
            <a:r>
              <a:rPr lang="pt-BR" sz="2800" i="1" dirty="0"/>
              <a:t>entidade que não é diretamente parte</a:t>
            </a:r>
            <a:r>
              <a:rPr lang="pt-BR" sz="2800" dirty="0"/>
              <a:t> </a:t>
            </a:r>
            <a:r>
              <a:rPr lang="pt-BR" sz="2800" i="1" dirty="0"/>
              <a:t>ou está envolvida</a:t>
            </a:r>
            <a:r>
              <a:rPr lang="pt-BR" sz="2800" dirty="0"/>
              <a:t> nesta atividade;</a:t>
            </a:r>
          </a:p>
          <a:p>
            <a:r>
              <a:rPr lang="pt-BR" sz="2800" dirty="0"/>
              <a:t>Elementos essenciais:</a:t>
            </a:r>
          </a:p>
          <a:p>
            <a:pPr marL="1168400" lvl="1" indent="-271463"/>
            <a:r>
              <a:rPr lang="pt-BR" sz="2400" dirty="0"/>
              <a:t>intencionalidade;</a:t>
            </a:r>
          </a:p>
          <a:p>
            <a:pPr marL="1168400" lvl="1" indent="-271463"/>
            <a:r>
              <a:rPr lang="pt-BR" sz="2400" dirty="0"/>
              <a:t>restrição de escolha;</a:t>
            </a:r>
          </a:p>
          <a:p>
            <a:pPr marL="1168400" lvl="1" indent="-271463"/>
            <a:r>
              <a:rPr lang="pt-BR" sz="2400" dirty="0"/>
              <a:t>não-participação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7576" y="1847939"/>
            <a:ext cx="8229600" cy="64519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600" b="1" dirty="0"/>
              <a:t>Conceito de ...(Cont.)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2845755"/>
            <a:ext cx="8229600" cy="3260032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Necessário definir:</a:t>
            </a:r>
          </a:p>
          <a:p>
            <a:pPr lvl="1"/>
            <a:r>
              <a:rPr lang="pt-BR" dirty="0"/>
              <a:t>identidade do regulador e do regulado;</a:t>
            </a:r>
          </a:p>
          <a:p>
            <a:pPr lvl="1"/>
            <a:r>
              <a:rPr lang="pt-BR" dirty="0"/>
              <a:t>natureza da atividade regulada;</a:t>
            </a:r>
          </a:p>
          <a:p>
            <a:pPr lvl="1"/>
            <a:r>
              <a:rPr lang="pt-BR" dirty="0"/>
              <a:t>razão da regulação;</a:t>
            </a:r>
          </a:p>
          <a:p>
            <a:pPr lvl="1"/>
            <a:r>
              <a:rPr lang="pt-BR" dirty="0"/>
              <a:t>meios de controle empregados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3992" y="1648995"/>
            <a:ext cx="8229600" cy="64519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600" b="1" dirty="0"/>
              <a:t>Conceito de ...(Cont.)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2526542"/>
            <a:ext cx="8229600" cy="3599621"/>
          </a:xfrm>
          <a:prstGeom prst="rect">
            <a:avLst/>
          </a:prstGeom>
        </p:spPr>
        <p:txBody>
          <a:bodyPr/>
          <a:lstStyle/>
          <a:p>
            <a:r>
              <a:rPr lang="pt-BR" sz="2800" dirty="0"/>
              <a:t>A regulação é um </a:t>
            </a:r>
            <a:r>
              <a:rPr lang="pt-BR" sz="2800" i="1" dirty="0"/>
              <a:t>processo</a:t>
            </a:r>
            <a:r>
              <a:rPr lang="pt-BR" sz="2800" dirty="0"/>
              <a:t> e não um resultado; suas características são dinâmicas, mudam ao longo do tempo;</a:t>
            </a:r>
          </a:p>
          <a:p>
            <a:r>
              <a:rPr lang="pt-BR" sz="2800" dirty="0"/>
              <a:t>O processo de regulação afeta escolhas de terceiros; portanto, envolve uma </a:t>
            </a:r>
            <a:r>
              <a:rPr lang="pt-BR" sz="2800" i="1" dirty="0"/>
              <a:t>relação de agência</a:t>
            </a:r>
            <a:r>
              <a:rPr lang="pt-BR" sz="2800" dirty="0"/>
              <a:t>: um </a:t>
            </a:r>
            <a:r>
              <a:rPr lang="pt-BR" sz="2800" i="1" dirty="0"/>
              <a:t>agente</a:t>
            </a:r>
            <a:r>
              <a:rPr lang="pt-BR" sz="2800" dirty="0"/>
              <a:t> atuando em favor de um </a:t>
            </a:r>
            <a:r>
              <a:rPr lang="pt-BR" sz="2800" i="1" dirty="0"/>
              <a:t>principal</a:t>
            </a:r>
            <a:r>
              <a:rPr lang="pt-BR" sz="2800" dirty="0"/>
              <a:t>;</a:t>
            </a:r>
          </a:p>
          <a:p>
            <a:r>
              <a:rPr lang="pt-BR" sz="2800" dirty="0"/>
              <a:t>A regulação envolve questões políticas, legais, sociais e econômicas.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25120" y="1555890"/>
            <a:ext cx="8229600" cy="64519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600" b="1" dirty="0"/>
              <a:t>Conceito de...(Cont.)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2370332"/>
            <a:ext cx="8229600" cy="376941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dirty="0"/>
              <a:t>Formas de Regulação:</a:t>
            </a:r>
          </a:p>
          <a:p>
            <a:pPr lvl="1">
              <a:lnSpc>
                <a:spcPct val="90000"/>
              </a:lnSpc>
            </a:pPr>
            <a:r>
              <a:rPr lang="pt-BR" sz="2400" dirty="0"/>
              <a:t>regulação tradicional;</a:t>
            </a:r>
          </a:p>
          <a:p>
            <a:pPr lvl="1">
              <a:lnSpc>
                <a:spcPct val="90000"/>
              </a:lnSpc>
            </a:pPr>
            <a:r>
              <a:rPr lang="pt-BR" sz="2400" dirty="0"/>
              <a:t>captura;</a:t>
            </a:r>
          </a:p>
          <a:p>
            <a:pPr lvl="1">
              <a:lnSpc>
                <a:spcPct val="90000"/>
              </a:lnSpc>
            </a:pPr>
            <a:r>
              <a:rPr lang="pt-BR" sz="2400" dirty="0"/>
              <a:t>auto-regulação privada e do governo.</a:t>
            </a:r>
          </a:p>
          <a:p>
            <a:pPr>
              <a:lnSpc>
                <a:spcPct val="90000"/>
              </a:lnSpc>
            </a:pPr>
            <a:r>
              <a:rPr lang="pt-BR" dirty="0"/>
              <a:t>Atividades com facilidades de regulação:</a:t>
            </a:r>
          </a:p>
          <a:p>
            <a:pPr lvl="1">
              <a:lnSpc>
                <a:spcPct val="90000"/>
              </a:lnSpc>
            </a:pPr>
            <a:r>
              <a:rPr lang="pt-BR" sz="2400" dirty="0"/>
              <a:t>facilidade de medição;</a:t>
            </a:r>
          </a:p>
          <a:p>
            <a:pPr lvl="1">
              <a:lnSpc>
                <a:spcPct val="90000"/>
              </a:lnSpc>
            </a:pPr>
            <a:r>
              <a:rPr lang="pt-BR" sz="2400" dirty="0"/>
              <a:t>racionalização do interesse público;</a:t>
            </a:r>
          </a:p>
          <a:p>
            <a:pPr lvl="1">
              <a:lnSpc>
                <a:spcPct val="90000"/>
              </a:lnSpc>
            </a:pPr>
            <a:r>
              <a:rPr lang="pt-BR" sz="2400" dirty="0"/>
              <a:t>apoio dos regulados.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761344"/>
            <a:ext cx="8229600" cy="709714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pt-BR" sz="3600" b="1" dirty="0"/>
              <a:t>Origens da Regulação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8699" y="2538978"/>
            <a:ext cx="8229600" cy="2407975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Modos como se estabelece a regulação</a:t>
            </a:r>
          </a:p>
          <a:p>
            <a:r>
              <a:rPr lang="pt-BR" dirty="0"/>
              <a:t>Custos e benefícios da regulação:</a:t>
            </a:r>
          </a:p>
          <a:p>
            <a:pPr marL="984250" lvl="1" indent="-265113"/>
            <a:r>
              <a:rPr lang="pt-BR" sz="2400" dirty="0"/>
              <a:t>custos concentrados e difusos;</a:t>
            </a:r>
          </a:p>
          <a:p>
            <a:pPr marL="984250" lvl="1" indent="-265113"/>
            <a:r>
              <a:rPr lang="pt-BR" sz="2400" dirty="0"/>
              <a:t>benefícios concentrados e difusos.</a:t>
            </a:r>
            <a:endParaRPr lang="pt-BR" sz="2400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926</Words>
  <Application>Microsoft Macintosh PowerPoint</Application>
  <PresentationFormat>On-screen Show (4:3)</PresentationFormat>
  <Paragraphs>150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Unidade 1</vt:lpstr>
      <vt:lpstr>PowerPoint Presentation</vt:lpstr>
      <vt:lpstr>PowerPoint Presentation</vt:lpstr>
      <vt:lpstr>Conceito de Regulação</vt:lpstr>
      <vt:lpstr>Conceito de ...(Cont.)</vt:lpstr>
      <vt:lpstr>Conceito de ...(Cont.)</vt:lpstr>
      <vt:lpstr>Conceito de...(Cont.)</vt:lpstr>
      <vt:lpstr>Origens da Regulação</vt:lpstr>
      <vt:lpstr>PowerPoint Presentation</vt:lpstr>
      <vt:lpstr>PowerPoint Presentation</vt:lpstr>
      <vt:lpstr>PowerPoint Presentation</vt:lpstr>
      <vt:lpstr>Origens da...(Cont.)</vt:lpstr>
      <vt:lpstr>PowerPoint Presentation</vt:lpstr>
      <vt:lpstr>PowerPoint Presentation</vt:lpstr>
      <vt:lpstr>Regulação e...(Cont.)</vt:lpstr>
      <vt:lpstr>Regulação e...(Cont.)</vt:lpstr>
      <vt:lpstr>Regulação e...(Cont.)</vt:lpstr>
      <vt:lpstr>PowerPoint Presentation</vt:lpstr>
      <vt:lpstr>Regulação Econômica</vt:lpstr>
      <vt:lpstr>Regulação ...(Cont.)</vt:lpstr>
      <vt:lpstr>PowerPoint Presentation</vt:lpstr>
      <vt:lpstr>Desregulamentação e Privatização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da Regulação</dc:title>
  <dc:creator>Andre Luis Leite</dc:creator>
  <cp:lastModifiedBy>thesta_mac1</cp:lastModifiedBy>
  <cp:revision>11</cp:revision>
  <dcterms:created xsi:type="dcterms:W3CDTF">2012-09-28T12:36:30Z</dcterms:created>
  <dcterms:modified xsi:type="dcterms:W3CDTF">2012-10-02T14:54:55Z</dcterms:modified>
</cp:coreProperties>
</file>