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61" r:id="rId2"/>
    <p:sldId id="339" r:id="rId3"/>
    <p:sldId id="258" r:id="rId4"/>
    <p:sldId id="262" r:id="rId5"/>
    <p:sldId id="303" r:id="rId6"/>
    <p:sldId id="304" r:id="rId7"/>
    <p:sldId id="305" r:id="rId8"/>
    <p:sldId id="296" r:id="rId9"/>
    <p:sldId id="269" r:id="rId10"/>
    <p:sldId id="270" r:id="rId11"/>
    <p:sldId id="272" r:id="rId12"/>
    <p:sldId id="271" r:id="rId13"/>
    <p:sldId id="267" r:id="rId14"/>
    <p:sldId id="268" r:id="rId15"/>
    <p:sldId id="282" r:id="rId16"/>
    <p:sldId id="298" r:id="rId17"/>
    <p:sldId id="299" r:id="rId18"/>
    <p:sldId id="300" r:id="rId19"/>
    <p:sldId id="301" r:id="rId20"/>
    <p:sldId id="302" r:id="rId21"/>
    <p:sldId id="278" r:id="rId22"/>
    <p:sldId id="279" r:id="rId23"/>
    <p:sldId id="280" r:id="rId24"/>
    <p:sldId id="281" r:id="rId25"/>
    <p:sldId id="283" r:id="rId26"/>
    <p:sldId id="285" r:id="rId27"/>
    <p:sldId id="286" r:id="rId28"/>
    <p:sldId id="293" r:id="rId29"/>
    <p:sldId id="259" r:id="rId30"/>
    <p:sldId id="275" r:id="rId31"/>
    <p:sldId id="276" r:id="rId32"/>
    <p:sldId id="277" r:id="rId33"/>
    <p:sldId id="273" r:id="rId34"/>
    <p:sldId id="306" r:id="rId35"/>
    <p:sldId id="307" r:id="rId36"/>
    <p:sldId id="325" r:id="rId37"/>
    <p:sldId id="326" r:id="rId38"/>
    <p:sldId id="327" r:id="rId39"/>
    <p:sldId id="328" r:id="rId40"/>
    <p:sldId id="329" r:id="rId41"/>
    <p:sldId id="331" r:id="rId42"/>
    <p:sldId id="337" r:id="rId43"/>
    <p:sldId id="338" r:id="rId44"/>
    <p:sldId id="308" r:id="rId45"/>
    <p:sldId id="309" r:id="rId46"/>
    <p:sldId id="310" r:id="rId47"/>
    <p:sldId id="311" r:id="rId48"/>
    <p:sldId id="312" r:id="rId49"/>
    <p:sldId id="313" r:id="rId50"/>
    <p:sldId id="315" r:id="rId51"/>
    <p:sldId id="317" r:id="rId52"/>
    <p:sldId id="316" r:id="rId53"/>
    <p:sldId id="318" r:id="rId54"/>
    <p:sldId id="314" r:id="rId55"/>
    <p:sldId id="319" r:id="rId56"/>
    <p:sldId id="320" r:id="rId57"/>
    <p:sldId id="324" r:id="rId58"/>
    <p:sldId id="321" r:id="rId59"/>
    <p:sldId id="322" r:id="rId60"/>
    <p:sldId id="323" r:id="rId61"/>
    <p:sldId id="332" r:id="rId62"/>
    <p:sldId id="333" r:id="rId63"/>
    <p:sldId id="334" r:id="rId64"/>
    <p:sldId id="335" r:id="rId65"/>
    <p:sldId id="336" r:id="rId66"/>
  </p:sldIdLst>
  <p:sldSz cx="9144000" cy="6858000" type="screen4x3"/>
  <p:notesSz cx="6888163" cy="100203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003399"/>
    <a:srgbClr val="FFFF00"/>
    <a:srgbClr val="333399"/>
    <a:srgbClr val="FF0000"/>
    <a:srgbClr val="0000FF"/>
    <a:srgbClr val="006600"/>
    <a:srgbClr val="E6D71A"/>
    <a:srgbClr val="FF33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5" autoAdjust="0"/>
    <p:restoredTop sz="94775" autoAdjust="0"/>
  </p:normalViewPr>
  <p:slideViewPr>
    <p:cSldViewPr>
      <p:cViewPr>
        <p:scale>
          <a:sx n="70" d="100"/>
          <a:sy n="70" d="100"/>
        </p:scale>
        <p:origin x="-202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notesViewPr>
    <p:cSldViewPr>
      <p:cViewPr varScale="1">
        <p:scale>
          <a:sx n="97" d="100"/>
          <a:sy n="97" d="100"/>
        </p:scale>
        <p:origin x="-3522" y="-114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5D612-84BD-44E7-AB75-4188D860351B}" type="doc">
      <dgm:prSet loTypeId="urn:microsoft.com/office/officeart/2005/8/layout/chevron1" loCatId="process" qsTypeId="urn:microsoft.com/office/officeart/2005/8/quickstyle/simple1" qsCatId="simple" csTypeId="urn:microsoft.com/office/officeart/2005/8/colors/accent3_5" csCatId="accent3" phldr="1"/>
      <dgm:spPr/>
    </dgm:pt>
    <dgm:pt modelId="{03FF3846-73FB-46B2-9991-2E6B552FE9B5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</a:rPr>
            <a:t>Ciência</a:t>
          </a:r>
          <a:endParaRPr lang="pt-BR" b="1" dirty="0">
            <a:solidFill>
              <a:schemeClr val="tx1"/>
            </a:solidFill>
          </a:endParaRPr>
        </a:p>
      </dgm:t>
    </dgm:pt>
    <dgm:pt modelId="{D3DBDFE4-F0E2-4021-8E83-5C8815B31461}" type="parTrans" cxnId="{D04D0833-5546-437D-86B6-57634F6C32C8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E328D5B-9F73-4C34-BCD8-5E0227100369}" type="sibTrans" cxnId="{D04D0833-5546-437D-86B6-57634F6C32C8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40669F7-D47D-4663-A2EE-A38741C6C517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</a:rPr>
            <a:t>Inovação</a:t>
          </a:r>
          <a:endParaRPr lang="pt-BR" b="1" dirty="0">
            <a:solidFill>
              <a:schemeClr val="tx1"/>
            </a:solidFill>
          </a:endParaRPr>
        </a:p>
      </dgm:t>
    </dgm:pt>
    <dgm:pt modelId="{A4070C66-65BC-4D7D-B596-1E5CCDA1281B}" type="parTrans" cxnId="{39F43145-E05D-4D0C-BECC-58B6CE8A2B7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6CD86A1-18C2-4D42-A6A7-DF47FF72F288}" type="sibTrans" cxnId="{39F43145-E05D-4D0C-BECC-58B6CE8A2B7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4221F35-0127-41A1-AB98-9EC892062C64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</a:rPr>
            <a:t>Tecnologia</a:t>
          </a:r>
          <a:endParaRPr lang="pt-BR" b="1" dirty="0">
            <a:solidFill>
              <a:schemeClr val="tx1"/>
            </a:solidFill>
          </a:endParaRPr>
        </a:p>
      </dgm:t>
    </dgm:pt>
    <dgm:pt modelId="{1A0FC74E-40BB-4272-A9AD-68A042373FF9}" type="parTrans" cxnId="{0BAC96AE-146B-4013-8DCF-E03A7906111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FC4F252-6344-4AF4-BD06-B707725A2D69}" type="sibTrans" cxnId="{0BAC96AE-146B-4013-8DCF-E03A7906111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A9301C3-4503-47BF-AB8D-0C73CF94DBB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190F5C6-026D-4CD9-92FD-D36B1A268759}" type="parTrans" cxnId="{D1DEA978-118E-472B-9B0A-FF47035C583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621DA8C-A2B6-4F31-9C50-F379FACB0D60}" type="sibTrans" cxnId="{D1DEA978-118E-472B-9B0A-FF47035C583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C17AB79-1AA2-49A3-BEEA-1AB5C74297E9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Conhecimento</a:t>
          </a:r>
          <a:endParaRPr lang="pt-BR" b="1" dirty="0">
            <a:solidFill>
              <a:schemeClr val="tx1"/>
            </a:solidFill>
          </a:endParaRPr>
        </a:p>
      </dgm:t>
    </dgm:pt>
    <dgm:pt modelId="{E35C164E-CE4F-481E-B926-C1F263FE0ECB}" type="parTrans" cxnId="{4EA0BDFF-92CB-4DC3-BAF1-1BF7A8C90E0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8B712B8-CCF0-4A68-9287-927EDBAA2AAA}" type="sibTrans" cxnId="{4EA0BDFF-92CB-4DC3-BAF1-1BF7A8C90E0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43AA895-9C1A-43DA-9A9F-B355151BE3EC}" type="pres">
      <dgm:prSet presAssocID="{8215D612-84BD-44E7-AB75-4188D860351B}" presName="Name0" presStyleCnt="0">
        <dgm:presLayoutVars>
          <dgm:dir/>
          <dgm:animLvl val="lvl"/>
          <dgm:resizeHandles val="exact"/>
        </dgm:presLayoutVars>
      </dgm:prSet>
      <dgm:spPr/>
    </dgm:pt>
    <dgm:pt modelId="{26BD69F5-50C8-4A8A-A82C-9A90042F849C}" type="pres">
      <dgm:prSet presAssocID="{03FF3846-73FB-46B2-9991-2E6B552FE9B5}" presName="composite" presStyleCnt="0"/>
      <dgm:spPr/>
    </dgm:pt>
    <dgm:pt modelId="{BDB34A18-8EE5-4FBF-9368-9A8B7E12F567}" type="pres">
      <dgm:prSet presAssocID="{03FF3846-73FB-46B2-9991-2E6B552FE9B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3BD083-BBD3-4F98-9845-00134211D551}" type="pres">
      <dgm:prSet presAssocID="{03FF3846-73FB-46B2-9991-2E6B552FE9B5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8295E5-4F33-47C4-BF4C-30D7EDD2B6F0}" type="pres">
      <dgm:prSet presAssocID="{8E328D5B-9F73-4C34-BCD8-5E0227100369}" presName="space" presStyleCnt="0"/>
      <dgm:spPr/>
    </dgm:pt>
    <dgm:pt modelId="{BB7514E2-2E94-4D5F-BF14-9FCBCD692DBC}" type="pres">
      <dgm:prSet presAssocID="{0C17AB79-1AA2-49A3-BEEA-1AB5C74297E9}" presName="composite" presStyleCnt="0"/>
      <dgm:spPr/>
    </dgm:pt>
    <dgm:pt modelId="{C58DC75A-3C77-4BCD-9CDB-E8D202F56122}" type="pres">
      <dgm:prSet presAssocID="{0C17AB79-1AA2-49A3-BEEA-1AB5C74297E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2CF3C0-0BEC-4C82-8706-B61EEC5C50AB}" type="pres">
      <dgm:prSet presAssocID="{0C17AB79-1AA2-49A3-BEEA-1AB5C74297E9}" presName="desTx" presStyleLbl="revTx" presStyleIdx="0" presStyleCnt="1">
        <dgm:presLayoutVars>
          <dgm:bulletEnabled val="1"/>
        </dgm:presLayoutVars>
      </dgm:prSet>
      <dgm:spPr/>
    </dgm:pt>
    <dgm:pt modelId="{3E3CE4FA-B145-4DE4-9AD8-1ADD18825AF1}" type="pres">
      <dgm:prSet presAssocID="{E8B712B8-CCF0-4A68-9287-927EDBAA2AAA}" presName="space" presStyleCnt="0"/>
      <dgm:spPr/>
    </dgm:pt>
    <dgm:pt modelId="{65B199DF-5113-49BC-B9F1-325EFFFA2691}" type="pres">
      <dgm:prSet presAssocID="{B4221F35-0127-41A1-AB98-9EC892062C64}" presName="composite" presStyleCnt="0"/>
      <dgm:spPr/>
    </dgm:pt>
    <dgm:pt modelId="{A46BFECB-2F7C-482F-938E-54113AC5D6CF}" type="pres">
      <dgm:prSet presAssocID="{B4221F35-0127-41A1-AB98-9EC892062C64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7A49BB-FCA7-4FD7-9DAD-C89F12A36A16}" type="pres">
      <dgm:prSet presAssocID="{B4221F35-0127-41A1-AB98-9EC892062C64}" presName="desTx" presStyleLbl="revTx" presStyleIdx="0" presStyleCnt="1">
        <dgm:presLayoutVars>
          <dgm:bulletEnabled val="1"/>
        </dgm:presLayoutVars>
      </dgm:prSet>
      <dgm:spPr/>
    </dgm:pt>
    <dgm:pt modelId="{04D4FCA8-9B33-48B8-BAA0-C14BEAB5BD68}" type="pres">
      <dgm:prSet presAssocID="{FFC4F252-6344-4AF4-BD06-B707725A2D69}" presName="space" presStyleCnt="0"/>
      <dgm:spPr/>
    </dgm:pt>
    <dgm:pt modelId="{BB4EA68B-4C75-48B6-BB37-65B417441AE3}" type="pres">
      <dgm:prSet presAssocID="{440669F7-D47D-4663-A2EE-A38741C6C517}" presName="composite" presStyleCnt="0"/>
      <dgm:spPr/>
    </dgm:pt>
    <dgm:pt modelId="{CD991674-C43E-489F-9D08-109BB1C7846F}" type="pres">
      <dgm:prSet presAssocID="{440669F7-D47D-4663-A2EE-A38741C6C517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8FBCBE-797D-4B45-8673-D0B62BD7D5F1}" type="pres">
      <dgm:prSet presAssocID="{440669F7-D47D-4663-A2EE-A38741C6C517}" presName="desTx" presStyleLbl="revTx" presStyleIdx="0" presStyleCnt="1">
        <dgm:presLayoutVars>
          <dgm:bulletEnabled val="1"/>
        </dgm:presLayoutVars>
      </dgm:prSet>
      <dgm:spPr/>
    </dgm:pt>
  </dgm:ptLst>
  <dgm:cxnLst>
    <dgm:cxn modelId="{C116B78B-6A4D-4A00-91A4-82DFDA83EA4D}" type="presOf" srcId="{8215D612-84BD-44E7-AB75-4188D860351B}" destId="{243AA895-9C1A-43DA-9A9F-B355151BE3EC}" srcOrd="0" destOrd="0" presId="urn:microsoft.com/office/officeart/2005/8/layout/chevron1"/>
    <dgm:cxn modelId="{4EA0BDFF-92CB-4DC3-BAF1-1BF7A8C90E0F}" srcId="{8215D612-84BD-44E7-AB75-4188D860351B}" destId="{0C17AB79-1AA2-49A3-BEEA-1AB5C74297E9}" srcOrd="1" destOrd="0" parTransId="{E35C164E-CE4F-481E-B926-C1F263FE0ECB}" sibTransId="{E8B712B8-CCF0-4A68-9287-927EDBAA2AAA}"/>
    <dgm:cxn modelId="{39F43145-E05D-4D0C-BECC-58B6CE8A2B7D}" srcId="{8215D612-84BD-44E7-AB75-4188D860351B}" destId="{440669F7-D47D-4663-A2EE-A38741C6C517}" srcOrd="3" destOrd="0" parTransId="{A4070C66-65BC-4D7D-B596-1E5CCDA1281B}" sibTransId="{36CD86A1-18C2-4D42-A6A7-DF47FF72F288}"/>
    <dgm:cxn modelId="{46B44D4E-4B21-4C24-92CE-BB31477BEC7F}" type="presOf" srcId="{4A9301C3-4503-47BF-AB8D-0C73CF94DBBC}" destId="{C43BD083-BBD3-4F98-9845-00134211D551}" srcOrd="0" destOrd="0" presId="urn:microsoft.com/office/officeart/2005/8/layout/chevron1"/>
    <dgm:cxn modelId="{D1DEA978-118E-472B-9B0A-FF47035C583C}" srcId="{03FF3846-73FB-46B2-9991-2E6B552FE9B5}" destId="{4A9301C3-4503-47BF-AB8D-0C73CF94DBBC}" srcOrd="0" destOrd="0" parTransId="{B190F5C6-026D-4CD9-92FD-D36B1A268759}" sibTransId="{4621DA8C-A2B6-4F31-9C50-F379FACB0D60}"/>
    <dgm:cxn modelId="{D04D0833-5546-437D-86B6-57634F6C32C8}" srcId="{8215D612-84BD-44E7-AB75-4188D860351B}" destId="{03FF3846-73FB-46B2-9991-2E6B552FE9B5}" srcOrd="0" destOrd="0" parTransId="{D3DBDFE4-F0E2-4021-8E83-5C8815B31461}" sibTransId="{8E328D5B-9F73-4C34-BCD8-5E0227100369}"/>
    <dgm:cxn modelId="{4FD11BCF-8ED3-475E-B7AC-495002B32EF7}" type="presOf" srcId="{0C17AB79-1AA2-49A3-BEEA-1AB5C74297E9}" destId="{C58DC75A-3C77-4BCD-9CDB-E8D202F56122}" srcOrd="0" destOrd="0" presId="urn:microsoft.com/office/officeart/2005/8/layout/chevron1"/>
    <dgm:cxn modelId="{E71AC75A-9A5E-4041-B260-B51934E4A41D}" type="presOf" srcId="{440669F7-D47D-4663-A2EE-A38741C6C517}" destId="{CD991674-C43E-489F-9D08-109BB1C7846F}" srcOrd="0" destOrd="0" presId="urn:microsoft.com/office/officeart/2005/8/layout/chevron1"/>
    <dgm:cxn modelId="{A8979FF5-E70A-49FC-A72C-9AAD67C666FB}" type="presOf" srcId="{03FF3846-73FB-46B2-9991-2E6B552FE9B5}" destId="{BDB34A18-8EE5-4FBF-9368-9A8B7E12F567}" srcOrd="0" destOrd="0" presId="urn:microsoft.com/office/officeart/2005/8/layout/chevron1"/>
    <dgm:cxn modelId="{0BAC96AE-146B-4013-8DCF-E03A7906111E}" srcId="{8215D612-84BD-44E7-AB75-4188D860351B}" destId="{B4221F35-0127-41A1-AB98-9EC892062C64}" srcOrd="2" destOrd="0" parTransId="{1A0FC74E-40BB-4272-A9AD-68A042373FF9}" sibTransId="{FFC4F252-6344-4AF4-BD06-B707725A2D69}"/>
    <dgm:cxn modelId="{BA961F6E-0A1C-4447-9E96-347EE8DEFC7D}" type="presOf" srcId="{B4221F35-0127-41A1-AB98-9EC892062C64}" destId="{A46BFECB-2F7C-482F-938E-54113AC5D6CF}" srcOrd="0" destOrd="0" presId="urn:microsoft.com/office/officeart/2005/8/layout/chevron1"/>
    <dgm:cxn modelId="{FE0AEED4-6767-4F10-A43A-937E8BCADCE5}" type="presParOf" srcId="{243AA895-9C1A-43DA-9A9F-B355151BE3EC}" destId="{26BD69F5-50C8-4A8A-A82C-9A90042F849C}" srcOrd="0" destOrd="0" presId="urn:microsoft.com/office/officeart/2005/8/layout/chevron1"/>
    <dgm:cxn modelId="{6B491A20-C55A-442F-AE83-1F210C7D43FE}" type="presParOf" srcId="{26BD69F5-50C8-4A8A-A82C-9A90042F849C}" destId="{BDB34A18-8EE5-4FBF-9368-9A8B7E12F567}" srcOrd="0" destOrd="0" presId="urn:microsoft.com/office/officeart/2005/8/layout/chevron1"/>
    <dgm:cxn modelId="{358CC00E-1307-4E52-9822-CF9496F6C3E5}" type="presParOf" srcId="{26BD69F5-50C8-4A8A-A82C-9A90042F849C}" destId="{C43BD083-BBD3-4F98-9845-00134211D551}" srcOrd="1" destOrd="0" presId="urn:microsoft.com/office/officeart/2005/8/layout/chevron1"/>
    <dgm:cxn modelId="{B2F4982D-35B9-47B0-8060-33D7A0AE5688}" type="presParOf" srcId="{243AA895-9C1A-43DA-9A9F-B355151BE3EC}" destId="{788295E5-4F33-47C4-BF4C-30D7EDD2B6F0}" srcOrd="1" destOrd="0" presId="urn:microsoft.com/office/officeart/2005/8/layout/chevron1"/>
    <dgm:cxn modelId="{D52D6120-1A75-4AA4-B47E-B031B31F29E0}" type="presParOf" srcId="{243AA895-9C1A-43DA-9A9F-B355151BE3EC}" destId="{BB7514E2-2E94-4D5F-BF14-9FCBCD692DBC}" srcOrd="2" destOrd="0" presId="urn:microsoft.com/office/officeart/2005/8/layout/chevron1"/>
    <dgm:cxn modelId="{4C6C927C-5B7C-45A8-A431-01ED5AE92A16}" type="presParOf" srcId="{BB7514E2-2E94-4D5F-BF14-9FCBCD692DBC}" destId="{C58DC75A-3C77-4BCD-9CDB-E8D202F56122}" srcOrd="0" destOrd="0" presId="urn:microsoft.com/office/officeart/2005/8/layout/chevron1"/>
    <dgm:cxn modelId="{1552BB64-37A9-455D-A249-8B65B1C651AA}" type="presParOf" srcId="{BB7514E2-2E94-4D5F-BF14-9FCBCD692DBC}" destId="{012CF3C0-0BEC-4C82-8706-B61EEC5C50AB}" srcOrd="1" destOrd="0" presId="urn:microsoft.com/office/officeart/2005/8/layout/chevron1"/>
    <dgm:cxn modelId="{110750D4-556B-453C-8C6F-0A5D2D75BFD4}" type="presParOf" srcId="{243AA895-9C1A-43DA-9A9F-B355151BE3EC}" destId="{3E3CE4FA-B145-4DE4-9AD8-1ADD18825AF1}" srcOrd="3" destOrd="0" presId="urn:microsoft.com/office/officeart/2005/8/layout/chevron1"/>
    <dgm:cxn modelId="{A3E6917E-12B7-4546-9B1A-0228DC7B19E2}" type="presParOf" srcId="{243AA895-9C1A-43DA-9A9F-B355151BE3EC}" destId="{65B199DF-5113-49BC-B9F1-325EFFFA2691}" srcOrd="4" destOrd="0" presId="urn:microsoft.com/office/officeart/2005/8/layout/chevron1"/>
    <dgm:cxn modelId="{B7BC63B0-23D4-4553-B25E-763DCEA4B25F}" type="presParOf" srcId="{65B199DF-5113-49BC-B9F1-325EFFFA2691}" destId="{A46BFECB-2F7C-482F-938E-54113AC5D6CF}" srcOrd="0" destOrd="0" presId="urn:microsoft.com/office/officeart/2005/8/layout/chevron1"/>
    <dgm:cxn modelId="{489EC78D-7D0C-4FAF-8AA8-804C93309A7C}" type="presParOf" srcId="{65B199DF-5113-49BC-B9F1-325EFFFA2691}" destId="{987A49BB-FCA7-4FD7-9DAD-C89F12A36A16}" srcOrd="1" destOrd="0" presId="urn:microsoft.com/office/officeart/2005/8/layout/chevron1"/>
    <dgm:cxn modelId="{33D6F3FC-9589-4B45-848F-CB1E24AC7ED0}" type="presParOf" srcId="{243AA895-9C1A-43DA-9A9F-B355151BE3EC}" destId="{04D4FCA8-9B33-48B8-BAA0-C14BEAB5BD68}" srcOrd="5" destOrd="0" presId="urn:microsoft.com/office/officeart/2005/8/layout/chevron1"/>
    <dgm:cxn modelId="{52470306-62CB-4B28-BDE2-753BC61F6E59}" type="presParOf" srcId="{243AA895-9C1A-43DA-9A9F-B355151BE3EC}" destId="{BB4EA68B-4C75-48B6-BB37-65B417441AE3}" srcOrd="6" destOrd="0" presId="urn:microsoft.com/office/officeart/2005/8/layout/chevron1"/>
    <dgm:cxn modelId="{EF4278AA-6024-4A78-AAF6-469A8A79896E}" type="presParOf" srcId="{BB4EA68B-4C75-48B6-BB37-65B417441AE3}" destId="{CD991674-C43E-489F-9D08-109BB1C7846F}" srcOrd="0" destOrd="0" presId="urn:microsoft.com/office/officeart/2005/8/layout/chevron1"/>
    <dgm:cxn modelId="{364A4D95-CD4F-47B9-AAB7-FC9CDF365B9B}" type="presParOf" srcId="{BB4EA68B-4C75-48B6-BB37-65B417441AE3}" destId="{718FBCBE-797D-4B45-8673-D0B62BD7D5F1}" srcOrd="1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C70B6-D070-485C-A8AB-2E6367A4AE5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</dgm:pt>
    <dgm:pt modelId="{83AA214E-83AD-4833-9C82-6D20F02AB9E7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Pesquisa Básica</a:t>
          </a:r>
          <a:endParaRPr lang="pt-BR" sz="2800" dirty="0">
            <a:solidFill>
              <a:schemeClr val="tx1"/>
            </a:solidFill>
          </a:endParaRPr>
        </a:p>
      </dgm:t>
    </dgm:pt>
    <dgm:pt modelId="{BA553E66-7438-40B2-AC8C-D4F4241C302B}" type="parTrans" cxnId="{B70CB4A0-7FE3-4178-A352-BE54AA22E0BC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D23F451B-B9DB-41AE-8767-E2E5DDE62389}" type="sibTrans" cxnId="{B70CB4A0-7FE3-4178-A352-BE54AA22E0BC}">
      <dgm:prSet custT="1"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AA3FE231-78E9-4594-98B8-37C8B9B9C0B7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Desenvolvimento</a:t>
          </a:r>
          <a:endParaRPr lang="pt-BR" sz="2800" dirty="0">
            <a:solidFill>
              <a:schemeClr val="tx1"/>
            </a:solidFill>
          </a:endParaRPr>
        </a:p>
      </dgm:t>
    </dgm:pt>
    <dgm:pt modelId="{5F8A850C-40B6-430E-85F1-5D2EA24190EE}" type="parTrans" cxnId="{ABAAE04F-BD06-4E4F-B783-2CB1C79D2CEF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AE50BFAC-9FF0-4B5C-A4EB-69336ECFD758}" type="sibTrans" cxnId="{ABAAE04F-BD06-4E4F-B783-2CB1C79D2CEF}">
      <dgm:prSet custT="1"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6BC25B59-9A97-445F-8FAE-F523A608EB6E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Engenharia</a:t>
          </a:r>
          <a:endParaRPr lang="pt-BR" sz="2800" dirty="0">
            <a:solidFill>
              <a:schemeClr val="tx1"/>
            </a:solidFill>
          </a:endParaRPr>
        </a:p>
      </dgm:t>
    </dgm:pt>
    <dgm:pt modelId="{840C0612-53A7-42E0-8D86-7AB482286B47}" type="parTrans" cxnId="{F4308362-10A7-4355-918A-09B1D6D4FFC3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4AB7B730-1D7E-44E6-A1C7-6CD5C83AD4D6}" type="sibTrans" cxnId="{F4308362-10A7-4355-918A-09B1D6D4FFC3}">
      <dgm:prSet custT="1"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9D6EA6E3-CC3C-4638-BD9D-4A6B06D28685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Pesquisa Aplicada</a:t>
          </a:r>
          <a:endParaRPr lang="pt-BR" sz="2800" dirty="0">
            <a:solidFill>
              <a:schemeClr val="tx1"/>
            </a:solidFill>
          </a:endParaRPr>
        </a:p>
      </dgm:t>
    </dgm:pt>
    <dgm:pt modelId="{B599FE20-91C7-4A79-91AC-59BCF1FCBCBA}" type="parTrans" cxnId="{CA0730B5-8461-4111-AEF3-67A5740D0A7D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64C9B1F2-C202-4E58-A48E-89F5FDB2672F}" type="sibTrans" cxnId="{CA0730B5-8461-4111-AEF3-67A5740D0A7D}">
      <dgm:prSet custT="1"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864DAE49-B84F-49E9-8A49-1545F15A70EE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Lançamento Comercial</a:t>
          </a:r>
          <a:endParaRPr lang="pt-BR" sz="2800" dirty="0">
            <a:solidFill>
              <a:schemeClr val="tx1"/>
            </a:solidFill>
          </a:endParaRPr>
        </a:p>
      </dgm:t>
    </dgm:pt>
    <dgm:pt modelId="{9BCE7499-0104-43F5-8506-2EEBC17A8875}" type="parTrans" cxnId="{69A6DC40-13AD-4293-A092-2443D9FE24C2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3900441F-A4A9-4A53-9F7D-FFFE2D689E31}" type="sibTrans" cxnId="{69A6DC40-13AD-4293-A092-2443D9FE24C2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1942AB8B-FB48-432E-87C0-8536EF157EFB}" type="pres">
      <dgm:prSet presAssocID="{BBDC70B6-D070-485C-A8AB-2E6367A4AE53}" presName="outerComposite" presStyleCnt="0">
        <dgm:presLayoutVars>
          <dgm:chMax val="5"/>
          <dgm:dir/>
          <dgm:resizeHandles val="exact"/>
        </dgm:presLayoutVars>
      </dgm:prSet>
      <dgm:spPr/>
    </dgm:pt>
    <dgm:pt modelId="{DD53C9A3-864E-4B4D-8821-24AE880F5550}" type="pres">
      <dgm:prSet presAssocID="{BBDC70B6-D070-485C-A8AB-2E6367A4AE53}" presName="dummyMaxCanvas" presStyleCnt="0">
        <dgm:presLayoutVars/>
      </dgm:prSet>
      <dgm:spPr/>
    </dgm:pt>
    <dgm:pt modelId="{5288B5B2-81CB-4D82-8446-1EA70C536F1E}" type="pres">
      <dgm:prSet presAssocID="{BBDC70B6-D070-485C-A8AB-2E6367A4AE5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C95125-7CCF-46E4-A92E-3B3C8B0C68FE}" type="pres">
      <dgm:prSet presAssocID="{BBDC70B6-D070-485C-A8AB-2E6367A4AE5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2C543B-3A50-4CAF-A705-E5D01125CF43}" type="pres">
      <dgm:prSet presAssocID="{BBDC70B6-D070-485C-A8AB-2E6367A4AE5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B53D65-C320-4E55-B039-04B1F21A4AC9}" type="pres">
      <dgm:prSet presAssocID="{BBDC70B6-D070-485C-A8AB-2E6367A4AE5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5ADCD0-ED10-4ACC-B098-CCBE6FF7487C}" type="pres">
      <dgm:prSet presAssocID="{BBDC70B6-D070-485C-A8AB-2E6367A4AE5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4ED7D2-5E6F-4380-9B04-06AF02992961}" type="pres">
      <dgm:prSet presAssocID="{BBDC70B6-D070-485C-A8AB-2E6367A4AE5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1E9436-2F55-43AE-A04D-604AAAEC3675}" type="pres">
      <dgm:prSet presAssocID="{BBDC70B6-D070-485C-A8AB-2E6367A4AE5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B6656D-719E-467A-8A18-4A82E836098A}" type="pres">
      <dgm:prSet presAssocID="{BBDC70B6-D070-485C-A8AB-2E6367A4AE5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A2B5D1-F56F-4EA4-989C-26CB05CD1708}" type="pres">
      <dgm:prSet presAssocID="{BBDC70B6-D070-485C-A8AB-2E6367A4AE5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3FFA5E-C515-4D68-B4BE-9FE0D037E0C2}" type="pres">
      <dgm:prSet presAssocID="{BBDC70B6-D070-485C-A8AB-2E6367A4AE5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AD6BD2-3C9C-4437-81A6-C9F88BE3A414}" type="pres">
      <dgm:prSet presAssocID="{BBDC70B6-D070-485C-A8AB-2E6367A4AE5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23EB2A-6722-4C3F-8AF4-1D3013865C2A}" type="pres">
      <dgm:prSet presAssocID="{BBDC70B6-D070-485C-A8AB-2E6367A4AE5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F5721E-95F6-4AE7-AE21-8EFBFD594EE1}" type="pres">
      <dgm:prSet presAssocID="{BBDC70B6-D070-485C-A8AB-2E6367A4AE5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A51E04-90FA-4081-9F79-431C0152E21C}" type="pres">
      <dgm:prSet presAssocID="{BBDC70B6-D070-485C-A8AB-2E6367A4AE5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0730B5-8461-4111-AEF3-67A5740D0A7D}" srcId="{BBDC70B6-D070-485C-A8AB-2E6367A4AE53}" destId="{9D6EA6E3-CC3C-4638-BD9D-4A6B06D28685}" srcOrd="1" destOrd="0" parTransId="{B599FE20-91C7-4A79-91AC-59BCF1FCBCBA}" sibTransId="{64C9B1F2-C202-4E58-A48E-89F5FDB2672F}"/>
    <dgm:cxn modelId="{FD55C764-1E22-4F77-948F-F1C2AEA8616C}" type="presOf" srcId="{BBDC70B6-D070-485C-A8AB-2E6367A4AE53}" destId="{1942AB8B-FB48-432E-87C0-8536EF157EFB}" srcOrd="0" destOrd="0" presId="urn:microsoft.com/office/officeart/2005/8/layout/vProcess5"/>
    <dgm:cxn modelId="{69A6DC40-13AD-4293-A092-2443D9FE24C2}" srcId="{BBDC70B6-D070-485C-A8AB-2E6367A4AE53}" destId="{864DAE49-B84F-49E9-8A49-1545F15A70EE}" srcOrd="4" destOrd="0" parTransId="{9BCE7499-0104-43F5-8506-2EEBC17A8875}" sibTransId="{3900441F-A4A9-4A53-9F7D-FFFE2D689E31}"/>
    <dgm:cxn modelId="{3E318F67-5DF4-4576-B980-C7D4F6AFBECB}" type="presOf" srcId="{9D6EA6E3-CC3C-4638-BD9D-4A6B06D28685}" destId="{E5AD6BD2-3C9C-4437-81A6-C9F88BE3A414}" srcOrd="1" destOrd="0" presId="urn:microsoft.com/office/officeart/2005/8/layout/vProcess5"/>
    <dgm:cxn modelId="{F35EE36E-672B-4D36-B289-048F26796205}" type="presOf" srcId="{9D6EA6E3-CC3C-4638-BD9D-4A6B06D28685}" destId="{7AC95125-7CCF-46E4-A92E-3B3C8B0C68FE}" srcOrd="0" destOrd="0" presId="urn:microsoft.com/office/officeart/2005/8/layout/vProcess5"/>
    <dgm:cxn modelId="{AE9BBC14-CB1F-4768-A0BF-8340F2DD6C1D}" type="presOf" srcId="{AE50BFAC-9FF0-4B5C-A4EB-69336ECFD758}" destId="{C5B6656D-719E-467A-8A18-4A82E836098A}" srcOrd="0" destOrd="0" presId="urn:microsoft.com/office/officeart/2005/8/layout/vProcess5"/>
    <dgm:cxn modelId="{DE0D300C-20CB-437F-B71F-05E2C625FEC2}" type="presOf" srcId="{4AB7B730-1D7E-44E6-A1C7-6CD5C83AD4D6}" destId="{07A2B5D1-F56F-4EA4-989C-26CB05CD1708}" srcOrd="0" destOrd="0" presId="urn:microsoft.com/office/officeart/2005/8/layout/vProcess5"/>
    <dgm:cxn modelId="{B2B26EA3-2FDB-4863-9707-887929ABA155}" type="presOf" srcId="{64C9B1F2-C202-4E58-A48E-89F5FDB2672F}" destId="{F31E9436-2F55-43AE-A04D-604AAAEC3675}" srcOrd="0" destOrd="0" presId="urn:microsoft.com/office/officeart/2005/8/layout/vProcess5"/>
    <dgm:cxn modelId="{9561C3FC-1DFA-4CC3-BF35-BC2F32CB7367}" type="presOf" srcId="{864DAE49-B84F-49E9-8A49-1545F15A70EE}" destId="{3D5ADCD0-ED10-4ACC-B098-CCBE6FF7487C}" srcOrd="0" destOrd="0" presId="urn:microsoft.com/office/officeart/2005/8/layout/vProcess5"/>
    <dgm:cxn modelId="{B70CB4A0-7FE3-4178-A352-BE54AA22E0BC}" srcId="{BBDC70B6-D070-485C-A8AB-2E6367A4AE53}" destId="{83AA214E-83AD-4833-9C82-6D20F02AB9E7}" srcOrd="0" destOrd="0" parTransId="{BA553E66-7438-40B2-AC8C-D4F4241C302B}" sibTransId="{D23F451B-B9DB-41AE-8767-E2E5DDE62389}"/>
    <dgm:cxn modelId="{62F6FEDA-302A-40A0-8F7D-C28693891D32}" type="presOf" srcId="{83AA214E-83AD-4833-9C82-6D20F02AB9E7}" destId="{5288B5B2-81CB-4D82-8446-1EA70C536F1E}" srcOrd="0" destOrd="0" presId="urn:microsoft.com/office/officeart/2005/8/layout/vProcess5"/>
    <dgm:cxn modelId="{00E6955F-8521-49F0-8968-5FF3D7E573E6}" type="presOf" srcId="{6BC25B59-9A97-445F-8FAE-F523A608EB6E}" destId="{8EB53D65-C320-4E55-B039-04B1F21A4AC9}" srcOrd="0" destOrd="0" presId="urn:microsoft.com/office/officeart/2005/8/layout/vProcess5"/>
    <dgm:cxn modelId="{F4308362-10A7-4355-918A-09B1D6D4FFC3}" srcId="{BBDC70B6-D070-485C-A8AB-2E6367A4AE53}" destId="{6BC25B59-9A97-445F-8FAE-F523A608EB6E}" srcOrd="3" destOrd="0" parTransId="{840C0612-53A7-42E0-8D86-7AB482286B47}" sibTransId="{4AB7B730-1D7E-44E6-A1C7-6CD5C83AD4D6}"/>
    <dgm:cxn modelId="{123C8D77-21F6-4CF7-8783-39417961AB7D}" type="presOf" srcId="{AA3FE231-78E9-4594-98B8-37C8B9B9C0B7}" destId="{792C543B-3A50-4CAF-A705-E5D01125CF43}" srcOrd="0" destOrd="0" presId="urn:microsoft.com/office/officeart/2005/8/layout/vProcess5"/>
    <dgm:cxn modelId="{F12AAD7C-2C3B-404C-BFB6-84780CF636E0}" type="presOf" srcId="{864DAE49-B84F-49E9-8A49-1545F15A70EE}" destId="{61A51E04-90FA-4081-9F79-431C0152E21C}" srcOrd="1" destOrd="0" presId="urn:microsoft.com/office/officeart/2005/8/layout/vProcess5"/>
    <dgm:cxn modelId="{DBFF7BB0-F43C-4760-9916-AE9B3D0CDD89}" type="presOf" srcId="{AA3FE231-78E9-4594-98B8-37C8B9B9C0B7}" destId="{4A23EB2A-6722-4C3F-8AF4-1D3013865C2A}" srcOrd="1" destOrd="0" presId="urn:microsoft.com/office/officeart/2005/8/layout/vProcess5"/>
    <dgm:cxn modelId="{8723C800-4998-43DE-A5C3-2A2A62EDE0C0}" type="presOf" srcId="{D23F451B-B9DB-41AE-8767-E2E5DDE62389}" destId="{704ED7D2-5E6F-4380-9B04-06AF02992961}" srcOrd="0" destOrd="0" presId="urn:microsoft.com/office/officeart/2005/8/layout/vProcess5"/>
    <dgm:cxn modelId="{71E52F72-6A8D-455C-A9EC-AD4D77037630}" type="presOf" srcId="{83AA214E-83AD-4833-9C82-6D20F02AB9E7}" destId="{443FFA5E-C515-4D68-B4BE-9FE0D037E0C2}" srcOrd="1" destOrd="0" presId="urn:microsoft.com/office/officeart/2005/8/layout/vProcess5"/>
    <dgm:cxn modelId="{ABAAE04F-BD06-4E4F-B783-2CB1C79D2CEF}" srcId="{BBDC70B6-D070-485C-A8AB-2E6367A4AE53}" destId="{AA3FE231-78E9-4594-98B8-37C8B9B9C0B7}" srcOrd="2" destOrd="0" parTransId="{5F8A850C-40B6-430E-85F1-5D2EA24190EE}" sibTransId="{AE50BFAC-9FF0-4B5C-A4EB-69336ECFD758}"/>
    <dgm:cxn modelId="{343F67F0-827A-4D7D-81FC-013216D0E801}" type="presOf" srcId="{6BC25B59-9A97-445F-8FAE-F523A608EB6E}" destId="{0FF5721E-95F6-4AE7-AE21-8EFBFD594EE1}" srcOrd="1" destOrd="0" presId="urn:microsoft.com/office/officeart/2005/8/layout/vProcess5"/>
    <dgm:cxn modelId="{954726A5-2460-40E2-BCC7-DE19083F052A}" type="presParOf" srcId="{1942AB8B-FB48-432E-87C0-8536EF157EFB}" destId="{DD53C9A3-864E-4B4D-8821-24AE880F5550}" srcOrd="0" destOrd="0" presId="urn:microsoft.com/office/officeart/2005/8/layout/vProcess5"/>
    <dgm:cxn modelId="{B48C7FAE-F2DE-4D04-AA86-C5C69468E78F}" type="presParOf" srcId="{1942AB8B-FB48-432E-87C0-8536EF157EFB}" destId="{5288B5B2-81CB-4D82-8446-1EA70C536F1E}" srcOrd="1" destOrd="0" presId="urn:microsoft.com/office/officeart/2005/8/layout/vProcess5"/>
    <dgm:cxn modelId="{CC159D3F-E2C7-4F09-9590-985E4F0FB946}" type="presParOf" srcId="{1942AB8B-FB48-432E-87C0-8536EF157EFB}" destId="{7AC95125-7CCF-46E4-A92E-3B3C8B0C68FE}" srcOrd="2" destOrd="0" presId="urn:microsoft.com/office/officeart/2005/8/layout/vProcess5"/>
    <dgm:cxn modelId="{B4DABF62-04EA-449E-AA3E-4B54ECDFB664}" type="presParOf" srcId="{1942AB8B-FB48-432E-87C0-8536EF157EFB}" destId="{792C543B-3A50-4CAF-A705-E5D01125CF43}" srcOrd="3" destOrd="0" presId="urn:microsoft.com/office/officeart/2005/8/layout/vProcess5"/>
    <dgm:cxn modelId="{AF0C4DF6-672D-4CA6-AD95-ED9FAC6086CE}" type="presParOf" srcId="{1942AB8B-FB48-432E-87C0-8536EF157EFB}" destId="{8EB53D65-C320-4E55-B039-04B1F21A4AC9}" srcOrd="4" destOrd="0" presId="urn:microsoft.com/office/officeart/2005/8/layout/vProcess5"/>
    <dgm:cxn modelId="{8E714BD5-C06E-4E6F-ABEA-5AB4455F7DB7}" type="presParOf" srcId="{1942AB8B-FB48-432E-87C0-8536EF157EFB}" destId="{3D5ADCD0-ED10-4ACC-B098-CCBE6FF7487C}" srcOrd="5" destOrd="0" presId="urn:microsoft.com/office/officeart/2005/8/layout/vProcess5"/>
    <dgm:cxn modelId="{CC502991-236B-4440-9191-05B76F5D7608}" type="presParOf" srcId="{1942AB8B-FB48-432E-87C0-8536EF157EFB}" destId="{704ED7D2-5E6F-4380-9B04-06AF02992961}" srcOrd="6" destOrd="0" presId="urn:microsoft.com/office/officeart/2005/8/layout/vProcess5"/>
    <dgm:cxn modelId="{05BCE7EC-0032-4E42-962C-E7EEE3AE7638}" type="presParOf" srcId="{1942AB8B-FB48-432E-87C0-8536EF157EFB}" destId="{F31E9436-2F55-43AE-A04D-604AAAEC3675}" srcOrd="7" destOrd="0" presId="urn:microsoft.com/office/officeart/2005/8/layout/vProcess5"/>
    <dgm:cxn modelId="{64EE6551-864C-4766-B62C-D069985379A2}" type="presParOf" srcId="{1942AB8B-FB48-432E-87C0-8536EF157EFB}" destId="{C5B6656D-719E-467A-8A18-4A82E836098A}" srcOrd="8" destOrd="0" presId="urn:microsoft.com/office/officeart/2005/8/layout/vProcess5"/>
    <dgm:cxn modelId="{0999A59C-5160-4830-B03A-2476CA48B371}" type="presParOf" srcId="{1942AB8B-FB48-432E-87C0-8536EF157EFB}" destId="{07A2B5D1-F56F-4EA4-989C-26CB05CD1708}" srcOrd="9" destOrd="0" presId="urn:microsoft.com/office/officeart/2005/8/layout/vProcess5"/>
    <dgm:cxn modelId="{11FA4F96-B625-4A90-9CFF-9A6A953672E4}" type="presParOf" srcId="{1942AB8B-FB48-432E-87C0-8536EF157EFB}" destId="{443FFA5E-C515-4D68-B4BE-9FE0D037E0C2}" srcOrd="10" destOrd="0" presId="urn:microsoft.com/office/officeart/2005/8/layout/vProcess5"/>
    <dgm:cxn modelId="{4A0DF41C-A32D-4C69-BE25-29449FA59885}" type="presParOf" srcId="{1942AB8B-FB48-432E-87C0-8536EF157EFB}" destId="{E5AD6BD2-3C9C-4437-81A6-C9F88BE3A414}" srcOrd="11" destOrd="0" presId="urn:microsoft.com/office/officeart/2005/8/layout/vProcess5"/>
    <dgm:cxn modelId="{FF6A6C03-3489-4BC5-BE5D-86C5639A183C}" type="presParOf" srcId="{1942AB8B-FB48-432E-87C0-8536EF157EFB}" destId="{4A23EB2A-6722-4C3F-8AF4-1D3013865C2A}" srcOrd="12" destOrd="0" presId="urn:microsoft.com/office/officeart/2005/8/layout/vProcess5"/>
    <dgm:cxn modelId="{7FB65213-9FF0-48AC-AE78-60F98D5C22FB}" type="presParOf" srcId="{1942AB8B-FB48-432E-87C0-8536EF157EFB}" destId="{0FF5721E-95F6-4AE7-AE21-8EFBFD594EE1}" srcOrd="13" destOrd="0" presId="urn:microsoft.com/office/officeart/2005/8/layout/vProcess5"/>
    <dgm:cxn modelId="{D5D9A1BB-FCE9-448F-AC6E-1DF830938E07}" type="presParOf" srcId="{1942AB8B-FB48-432E-87C0-8536EF157EFB}" destId="{61A51E04-90FA-4081-9F79-431C0152E21C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CCF4A5-695C-465C-9184-D68B00A3875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2BE0D15-0376-4BA4-AA78-D838C3D6F0BA}">
      <dgm:prSet phldrT="[Texto]" custT="1"/>
      <dgm:spPr/>
      <dgm:t>
        <a:bodyPr/>
        <a:lstStyle/>
        <a:p>
          <a:r>
            <a:rPr lang="pt-BR" sz="2800" dirty="0" smtClean="0"/>
            <a:t>Necessidade de Mercado</a:t>
          </a:r>
          <a:endParaRPr lang="pt-BR" sz="2800" dirty="0"/>
        </a:p>
      </dgm:t>
    </dgm:pt>
    <dgm:pt modelId="{92909064-90B4-4241-9E48-89FEB4375FD6}" type="parTrans" cxnId="{9663C051-AA04-400B-9B18-9AD290B6AE52}">
      <dgm:prSet/>
      <dgm:spPr/>
      <dgm:t>
        <a:bodyPr/>
        <a:lstStyle/>
        <a:p>
          <a:endParaRPr lang="pt-BR" sz="1600"/>
        </a:p>
      </dgm:t>
    </dgm:pt>
    <dgm:pt modelId="{0C865DA0-951F-496C-B24E-7C5CCD18E6FD}" type="sibTrans" cxnId="{9663C051-AA04-400B-9B18-9AD290B6AE52}">
      <dgm:prSet custT="1"/>
      <dgm:spPr/>
      <dgm:t>
        <a:bodyPr/>
        <a:lstStyle/>
        <a:p>
          <a:endParaRPr lang="pt-BR" sz="2000"/>
        </a:p>
      </dgm:t>
    </dgm:pt>
    <dgm:pt modelId="{A3B12EEF-C168-4D8D-AFC6-194D5E2E1833}">
      <dgm:prSet phldrT="[Texto]" custT="1"/>
      <dgm:spPr/>
      <dgm:t>
        <a:bodyPr/>
        <a:lstStyle/>
        <a:p>
          <a:r>
            <a:rPr lang="pt-BR" sz="2800" dirty="0" smtClean="0"/>
            <a:t>Geração de Idéias</a:t>
          </a:r>
          <a:endParaRPr lang="pt-BR" sz="2800" dirty="0"/>
        </a:p>
      </dgm:t>
    </dgm:pt>
    <dgm:pt modelId="{3C26CF85-4D20-487A-B057-300C06F3174D}" type="parTrans" cxnId="{74AAB6B0-834C-49B2-9A11-E965D32B5666}">
      <dgm:prSet/>
      <dgm:spPr/>
      <dgm:t>
        <a:bodyPr/>
        <a:lstStyle/>
        <a:p>
          <a:endParaRPr lang="pt-BR" sz="1600"/>
        </a:p>
      </dgm:t>
    </dgm:pt>
    <dgm:pt modelId="{959111F6-2CE1-44B9-B80D-39C7FFBE120E}" type="sibTrans" cxnId="{74AAB6B0-834C-49B2-9A11-E965D32B5666}">
      <dgm:prSet custT="1"/>
      <dgm:spPr/>
      <dgm:t>
        <a:bodyPr/>
        <a:lstStyle/>
        <a:p>
          <a:endParaRPr lang="pt-BR" sz="2000"/>
        </a:p>
      </dgm:t>
    </dgm:pt>
    <dgm:pt modelId="{8E76ED48-2FB7-4202-A51C-1B290DB68394}">
      <dgm:prSet phldrT="[Texto]" custT="1"/>
      <dgm:spPr/>
      <dgm:t>
        <a:bodyPr/>
        <a:lstStyle/>
        <a:p>
          <a:r>
            <a:rPr lang="pt-BR" sz="2800" dirty="0" smtClean="0"/>
            <a:t>Desenvolvimento das Idéias</a:t>
          </a:r>
          <a:endParaRPr lang="pt-BR" sz="2800" dirty="0"/>
        </a:p>
      </dgm:t>
    </dgm:pt>
    <dgm:pt modelId="{647C13F2-6975-4E78-BF4E-DDD33B6B828F}" type="parTrans" cxnId="{D406F2CF-3F46-4349-959A-84CBFF595E63}">
      <dgm:prSet/>
      <dgm:spPr/>
      <dgm:t>
        <a:bodyPr/>
        <a:lstStyle/>
        <a:p>
          <a:endParaRPr lang="pt-BR" sz="1600"/>
        </a:p>
      </dgm:t>
    </dgm:pt>
    <dgm:pt modelId="{97BBA4B3-F08A-4171-AE53-5CD3C27887D7}" type="sibTrans" cxnId="{D406F2CF-3F46-4349-959A-84CBFF595E63}">
      <dgm:prSet custT="1"/>
      <dgm:spPr/>
      <dgm:t>
        <a:bodyPr/>
        <a:lstStyle/>
        <a:p>
          <a:endParaRPr lang="pt-BR" sz="2000"/>
        </a:p>
      </dgm:t>
    </dgm:pt>
    <dgm:pt modelId="{0FDC8AF2-5E4A-48AB-A4AF-65C4F61EF35B}">
      <dgm:prSet phldrT="[Texto]" custT="1"/>
      <dgm:spPr/>
      <dgm:t>
        <a:bodyPr/>
        <a:lstStyle/>
        <a:p>
          <a:r>
            <a:rPr lang="pt-BR" sz="2800" dirty="0" smtClean="0"/>
            <a:t>Engenharia</a:t>
          </a:r>
          <a:endParaRPr lang="pt-BR" sz="2800" dirty="0"/>
        </a:p>
      </dgm:t>
    </dgm:pt>
    <dgm:pt modelId="{5E4E0DC1-FE7A-40CC-BE4E-25C7E6B97453}" type="parTrans" cxnId="{60B9B907-3762-4EC9-BB05-AFA26A0B28E0}">
      <dgm:prSet/>
      <dgm:spPr/>
      <dgm:t>
        <a:bodyPr/>
        <a:lstStyle/>
        <a:p>
          <a:endParaRPr lang="pt-BR" sz="1600"/>
        </a:p>
      </dgm:t>
    </dgm:pt>
    <dgm:pt modelId="{6935359F-5867-4A14-95E1-C1838679AC3F}" type="sibTrans" cxnId="{60B9B907-3762-4EC9-BB05-AFA26A0B28E0}">
      <dgm:prSet custT="1"/>
      <dgm:spPr/>
      <dgm:t>
        <a:bodyPr/>
        <a:lstStyle/>
        <a:p>
          <a:endParaRPr lang="pt-BR" sz="2000"/>
        </a:p>
      </dgm:t>
    </dgm:pt>
    <dgm:pt modelId="{49D39CDE-5489-4292-A067-E171E92971B1}">
      <dgm:prSet phldrT="[Texto]" custT="1"/>
      <dgm:spPr/>
      <dgm:t>
        <a:bodyPr/>
        <a:lstStyle/>
        <a:p>
          <a:r>
            <a:rPr lang="pt-BR" sz="2800" dirty="0" smtClean="0"/>
            <a:t>Lançamento Comercial</a:t>
          </a:r>
          <a:endParaRPr lang="pt-BR" sz="2800" dirty="0"/>
        </a:p>
      </dgm:t>
    </dgm:pt>
    <dgm:pt modelId="{6CBC8BCC-602C-4993-A7DE-0D28F79C46A9}" type="parTrans" cxnId="{EEAF4D82-2072-4FAD-9968-F4C44E3DE875}">
      <dgm:prSet/>
      <dgm:spPr/>
      <dgm:t>
        <a:bodyPr/>
        <a:lstStyle/>
        <a:p>
          <a:endParaRPr lang="pt-BR" sz="1600"/>
        </a:p>
      </dgm:t>
    </dgm:pt>
    <dgm:pt modelId="{165F669D-40C8-4ABA-87AC-19F180BDD8CB}" type="sibTrans" cxnId="{EEAF4D82-2072-4FAD-9968-F4C44E3DE875}">
      <dgm:prSet/>
      <dgm:spPr/>
      <dgm:t>
        <a:bodyPr/>
        <a:lstStyle/>
        <a:p>
          <a:endParaRPr lang="pt-BR" sz="1600"/>
        </a:p>
      </dgm:t>
    </dgm:pt>
    <dgm:pt modelId="{83A43A84-B176-4594-A349-65D9214B20CB}" type="pres">
      <dgm:prSet presAssocID="{43CCF4A5-695C-465C-9184-D68B00A387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6997C5B-3054-4430-BEA5-B345DAF8784C}" type="pres">
      <dgm:prSet presAssocID="{43CCF4A5-695C-465C-9184-D68B00A3875E}" presName="dummyMaxCanvas" presStyleCnt="0">
        <dgm:presLayoutVars/>
      </dgm:prSet>
      <dgm:spPr/>
    </dgm:pt>
    <dgm:pt modelId="{00798D77-7FD3-4E6E-A4F1-2845EA0EA45B}" type="pres">
      <dgm:prSet presAssocID="{43CCF4A5-695C-465C-9184-D68B00A3875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2AF59D-1CA0-4E5E-B271-1C94B43BAEE6}" type="pres">
      <dgm:prSet presAssocID="{43CCF4A5-695C-465C-9184-D68B00A3875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58FCC1-53D1-43C8-BC11-38BAB798F73C}" type="pres">
      <dgm:prSet presAssocID="{43CCF4A5-695C-465C-9184-D68B00A3875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E6931F-2F80-430F-9421-1FF67EE6D79F}" type="pres">
      <dgm:prSet presAssocID="{43CCF4A5-695C-465C-9184-D68B00A3875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B048DA-34C9-485F-BDEB-3FF3CEF5DEDB}" type="pres">
      <dgm:prSet presAssocID="{43CCF4A5-695C-465C-9184-D68B00A3875E}" presName="FiveNodes_5" presStyleLbl="node1" presStyleIdx="4" presStyleCnt="5" custLinFactNeighborX="8009" custLinFactNeighborY="27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661744-E366-4BE8-99B5-0091496A0991}" type="pres">
      <dgm:prSet presAssocID="{43CCF4A5-695C-465C-9184-D68B00A3875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24E213-DEF0-4922-8943-F5AA5ACB51DF}" type="pres">
      <dgm:prSet presAssocID="{43CCF4A5-695C-465C-9184-D68B00A3875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4798AC-86A6-4853-A346-F74623D7EDC9}" type="pres">
      <dgm:prSet presAssocID="{43CCF4A5-695C-465C-9184-D68B00A3875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5B2013-1141-4415-9D3A-AD6B0EB89770}" type="pres">
      <dgm:prSet presAssocID="{43CCF4A5-695C-465C-9184-D68B00A3875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32B0D8-7B29-40D1-BE10-36A99A7FE5EF}" type="pres">
      <dgm:prSet presAssocID="{43CCF4A5-695C-465C-9184-D68B00A3875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D8212F-077F-43D6-A59C-DF6257912C71}" type="pres">
      <dgm:prSet presAssocID="{43CCF4A5-695C-465C-9184-D68B00A3875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17A1C4-932E-442B-94A1-7F7C89A5AE8E}" type="pres">
      <dgm:prSet presAssocID="{43CCF4A5-695C-465C-9184-D68B00A3875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C3118-2C4C-420D-9A14-56065A92FDBE}" type="pres">
      <dgm:prSet presAssocID="{43CCF4A5-695C-465C-9184-D68B00A3875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C32EFA-C078-427B-B24F-2A936CCA6F38}" type="pres">
      <dgm:prSet presAssocID="{43CCF4A5-695C-465C-9184-D68B00A3875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D438C8-F6FC-44FD-9EAF-743B9805521A}" type="presOf" srcId="{0C865DA0-951F-496C-B24E-7C5CCD18E6FD}" destId="{2C661744-E366-4BE8-99B5-0091496A0991}" srcOrd="0" destOrd="0" presId="urn:microsoft.com/office/officeart/2005/8/layout/vProcess5"/>
    <dgm:cxn modelId="{E22225F1-DAEA-4F28-8DBE-AF688DA88E99}" type="presOf" srcId="{959111F6-2CE1-44B9-B80D-39C7FFBE120E}" destId="{F324E213-DEF0-4922-8943-F5AA5ACB51DF}" srcOrd="0" destOrd="0" presId="urn:microsoft.com/office/officeart/2005/8/layout/vProcess5"/>
    <dgm:cxn modelId="{B9A621F3-65B8-47A1-985A-988B9CA7AE2D}" type="presOf" srcId="{6935359F-5867-4A14-95E1-C1838679AC3F}" destId="{CE5B2013-1141-4415-9D3A-AD6B0EB89770}" srcOrd="0" destOrd="0" presId="urn:microsoft.com/office/officeart/2005/8/layout/vProcess5"/>
    <dgm:cxn modelId="{A67A858B-2722-48EE-870C-8C59C2C2029B}" type="presOf" srcId="{A3B12EEF-C168-4D8D-AFC6-194D5E2E1833}" destId="{DBD8212F-077F-43D6-A59C-DF6257912C71}" srcOrd="1" destOrd="0" presId="urn:microsoft.com/office/officeart/2005/8/layout/vProcess5"/>
    <dgm:cxn modelId="{E624041B-398D-4B3E-9639-6AC28CC342FE}" type="presOf" srcId="{B2BE0D15-0376-4BA4-AA78-D838C3D6F0BA}" destId="{D332B0D8-7B29-40D1-BE10-36A99A7FE5EF}" srcOrd="1" destOrd="0" presId="urn:microsoft.com/office/officeart/2005/8/layout/vProcess5"/>
    <dgm:cxn modelId="{4B228942-38AD-4DFF-B0C6-DC5640C67B7A}" type="presOf" srcId="{B2BE0D15-0376-4BA4-AA78-D838C3D6F0BA}" destId="{00798D77-7FD3-4E6E-A4F1-2845EA0EA45B}" srcOrd="0" destOrd="0" presId="urn:microsoft.com/office/officeart/2005/8/layout/vProcess5"/>
    <dgm:cxn modelId="{41EB47DF-664F-4D1E-B3A3-1E9A45780051}" type="presOf" srcId="{A3B12EEF-C168-4D8D-AFC6-194D5E2E1833}" destId="{AD2AF59D-1CA0-4E5E-B271-1C94B43BAEE6}" srcOrd="0" destOrd="0" presId="urn:microsoft.com/office/officeart/2005/8/layout/vProcess5"/>
    <dgm:cxn modelId="{2FB00ED9-5DA2-4E56-9CD2-3A24D361A42F}" type="presOf" srcId="{0FDC8AF2-5E4A-48AB-A4AF-65C4F61EF35B}" destId="{3F8C3118-2C4C-420D-9A14-56065A92FDBE}" srcOrd="1" destOrd="0" presId="urn:microsoft.com/office/officeart/2005/8/layout/vProcess5"/>
    <dgm:cxn modelId="{8F2E7735-89A4-45B9-B707-2D27873ACE65}" type="presOf" srcId="{43CCF4A5-695C-465C-9184-D68B00A3875E}" destId="{83A43A84-B176-4594-A349-65D9214B20CB}" srcOrd="0" destOrd="0" presId="urn:microsoft.com/office/officeart/2005/8/layout/vProcess5"/>
    <dgm:cxn modelId="{C511F818-000A-4559-9CA6-87B5C4E08EB1}" type="presOf" srcId="{97BBA4B3-F08A-4171-AE53-5CD3C27887D7}" destId="{854798AC-86A6-4853-A346-F74623D7EDC9}" srcOrd="0" destOrd="0" presId="urn:microsoft.com/office/officeart/2005/8/layout/vProcess5"/>
    <dgm:cxn modelId="{D406F2CF-3F46-4349-959A-84CBFF595E63}" srcId="{43CCF4A5-695C-465C-9184-D68B00A3875E}" destId="{8E76ED48-2FB7-4202-A51C-1B290DB68394}" srcOrd="2" destOrd="0" parTransId="{647C13F2-6975-4E78-BF4E-DDD33B6B828F}" sibTransId="{97BBA4B3-F08A-4171-AE53-5CD3C27887D7}"/>
    <dgm:cxn modelId="{74AAB6B0-834C-49B2-9A11-E965D32B5666}" srcId="{43CCF4A5-695C-465C-9184-D68B00A3875E}" destId="{A3B12EEF-C168-4D8D-AFC6-194D5E2E1833}" srcOrd="1" destOrd="0" parTransId="{3C26CF85-4D20-487A-B057-300C06F3174D}" sibTransId="{959111F6-2CE1-44B9-B80D-39C7FFBE120E}"/>
    <dgm:cxn modelId="{EEAF4D82-2072-4FAD-9968-F4C44E3DE875}" srcId="{43CCF4A5-695C-465C-9184-D68B00A3875E}" destId="{49D39CDE-5489-4292-A067-E171E92971B1}" srcOrd="4" destOrd="0" parTransId="{6CBC8BCC-602C-4993-A7DE-0D28F79C46A9}" sibTransId="{165F669D-40C8-4ABA-87AC-19F180BDD8CB}"/>
    <dgm:cxn modelId="{53832DC6-C796-497E-ACB6-4211E85551B7}" type="presOf" srcId="{49D39CDE-5489-4292-A067-E171E92971B1}" destId="{D8B048DA-34C9-485F-BDEB-3FF3CEF5DEDB}" srcOrd="0" destOrd="0" presId="urn:microsoft.com/office/officeart/2005/8/layout/vProcess5"/>
    <dgm:cxn modelId="{CCA2D086-8756-47ED-804C-5A28677D2BB0}" type="presOf" srcId="{49D39CDE-5489-4292-A067-E171E92971B1}" destId="{BEC32EFA-C078-427B-B24F-2A936CCA6F38}" srcOrd="1" destOrd="0" presId="urn:microsoft.com/office/officeart/2005/8/layout/vProcess5"/>
    <dgm:cxn modelId="{C929B411-8C42-4963-A21E-DF3F96F68EA5}" type="presOf" srcId="{8E76ED48-2FB7-4202-A51C-1B290DB68394}" destId="{9E17A1C4-932E-442B-94A1-7F7C89A5AE8E}" srcOrd="1" destOrd="0" presId="urn:microsoft.com/office/officeart/2005/8/layout/vProcess5"/>
    <dgm:cxn modelId="{8E864198-E325-45F3-B8DB-C20D94B63E24}" type="presOf" srcId="{0FDC8AF2-5E4A-48AB-A4AF-65C4F61EF35B}" destId="{0CE6931F-2F80-430F-9421-1FF67EE6D79F}" srcOrd="0" destOrd="0" presId="urn:microsoft.com/office/officeart/2005/8/layout/vProcess5"/>
    <dgm:cxn modelId="{9663C051-AA04-400B-9B18-9AD290B6AE52}" srcId="{43CCF4A5-695C-465C-9184-D68B00A3875E}" destId="{B2BE0D15-0376-4BA4-AA78-D838C3D6F0BA}" srcOrd="0" destOrd="0" parTransId="{92909064-90B4-4241-9E48-89FEB4375FD6}" sibTransId="{0C865DA0-951F-496C-B24E-7C5CCD18E6FD}"/>
    <dgm:cxn modelId="{E05F0BCE-3A68-45BC-8FC6-22549842CB0B}" type="presOf" srcId="{8E76ED48-2FB7-4202-A51C-1B290DB68394}" destId="{5858FCC1-53D1-43C8-BC11-38BAB798F73C}" srcOrd="0" destOrd="0" presId="urn:microsoft.com/office/officeart/2005/8/layout/vProcess5"/>
    <dgm:cxn modelId="{60B9B907-3762-4EC9-BB05-AFA26A0B28E0}" srcId="{43CCF4A5-695C-465C-9184-D68B00A3875E}" destId="{0FDC8AF2-5E4A-48AB-A4AF-65C4F61EF35B}" srcOrd="3" destOrd="0" parTransId="{5E4E0DC1-FE7A-40CC-BE4E-25C7E6B97453}" sibTransId="{6935359F-5867-4A14-95E1-C1838679AC3F}"/>
    <dgm:cxn modelId="{7234F356-292A-4097-91AA-F6A3FB7B529C}" type="presParOf" srcId="{83A43A84-B176-4594-A349-65D9214B20CB}" destId="{76997C5B-3054-4430-BEA5-B345DAF8784C}" srcOrd="0" destOrd="0" presId="urn:microsoft.com/office/officeart/2005/8/layout/vProcess5"/>
    <dgm:cxn modelId="{6A00E283-77B5-4862-AF3F-412B79DDFBBD}" type="presParOf" srcId="{83A43A84-B176-4594-A349-65D9214B20CB}" destId="{00798D77-7FD3-4E6E-A4F1-2845EA0EA45B}" srcOrd="1" destOrd="0" presId="urn:microsoft.com/office/officeart/2005/8/layout/vProcess5"/>
    <dgm:cxn modelId="{7143E3C5-BECA-4605-8306-50705F643C9A}" type="presParOf" srcId="{83A43A84-B176-4594-A349-65D9214B20CB}" destId="{AD2AF59D-1CA0-4E5E-B271-1C94B43BAEE6}" srcOrd="2" destOrd="0" presId="urn:microsoft.com/office/officeart/2005/8/layout/vProcess5"/>
    <dgm:cxn modelId="{2723BAD9-AAD4-4070-BAB8-493513EBE243}" type="presParOf" srcId="{83A43A84-B176-4594-A349-65D9214B20CB}" destId="{5858FCC1-53D1-43C8-BC11-38BAB798F73C}" srcOrd="3" destOrd="0" presId="urn:microsoft.com/office/officeart/2005/8/layout/vProcess5"/>
    <dgm:cxn modelId="{4DDE864B-C17D-4F4A-82B1-6BBA37A0A398}" type="presParOf" srcId="{83A43A84-B176-4594-A349-65D9214B20CB}" destId="{0CE6931F-2F80-430F-9421-1FF67EE6D79F}" srcOrd="4" destOrd="0" presId="urn:microsoft.com/office/officeart/2005/8/layout/vProcess5"/>
    <dgm:cxn modelId="{06A61D73-96E6-4529-BF2C-6C6E92174758}" type="presParOf" srcId="{83A43A84-B176-4594-A349-65D9214B20CB}" destId="{D8B048DA-34C9-485F-BDEB-3FF3CEF5DEDB}" srcOrd="5" destOrd="0" presId="urn:microsoft.com/office/officeart/2005/8/layout/vProcess5"/>
    <dgm:cxn modelId="{525F668C-1031-4B4C-86FA-81D5A5D4C3F8}" type="presParOf" srcId="{83A43A84-B176-4594-A349-65D9214B20CB}" destId="{2C661744-E366-4BE8-99B5-0091496A0991}" srcOrd="6" destOrd="0" presId="urn:microsoft.com/office/officeart/2005/8/layout/vProcess5"/>
    <dgm:cxn modelId="{2CC5A8AD-6B27-4377-B1BF-A95D6082D20E}" type="presParOf" srcId="{83A43A84-B176-4594-A349-65D9214B20CB}" destId="{F324E213-DEF0-4922-8943-F5AA5ACB51DF}" srcOrd="7" destOrd="0" presId="urn:microsoft.com/office/officeart/2005/8/layout/vProcess5"/>
    <dgm:cxn modelId="{EE5F197D-0AED-4FDF-9682-FF651A55B18B}" type="presParOf" srcId="{83A43A84-B176-4594-A349-65D9214B20CB}" destId="{854798AC-86A6-4853-A346-F74623D7EDC9}" srcOrd="8" destOrd="0" presId="urn:microsoft.com/office/officeart/2005/8/layout/vProcess5"/>
    <dgm:cxn modelId="{EA085EFE-8CB3-4715-9F00-0B081DC7BA46}" type="presParOf" srcId="{83A43A84-B176-4594-A349-65D9214B20CB}" destId="{CE5B2013-1141-4415-9D3A-AD6B0EB89770}" srcOrd="9" destOrd="0" presId="urn:microsoft.com/office/officeart/2005/8/layout/vProcess5"/>
    <dgm:cxn modelId="{E48BB8F9-9FBD-4EF2-A271-A0DD9514559C}" type="presParOf" srcId="{83A43A84-B176-4594-A349-65D9214B20CB}" destId="{D332B0D8-7B29-40D1-BE10-36A99A7FE5EF}" srcOrd="10" destOrd="0" presId="urn:microsoft.com/office/officeart/2005/8/layout/vProcess5"/>
    <dgm:cxn modelId="{3B55DEA7-B3FB-4F6C-A07F-CC22FAFC64E9}" type="presParOf" srcId="{83A43A84-B176-4594-A349-65D9214B20CB}" destId="{DBD8212F-077F-43D6-A59C-DF6257912C71}" srcOrd="11" destOrd="0" presId="urn:microsoft.com/office/officeart/2005/8/layout/vProcess5"/>
    <dgm:cxn modelId="{92FBE387-9989-4D39-8033-FB6CAD1CE5AD}" type="presParOf" srcId="{83A43A84-B176-4594-A349-65D9214B20CB}" destId="{9E17A1C4-932E-442B-94A1-7F7C89A5AE8E}" srcOrd="12" destOrd="0" presId="urn:microsoft.com/office/officeart/2005/8/layout/vProcess5"/>
    <dgm:cxn modelId="{35C818F6-6CAA-44B7-BA71-8D29A5E032EE}" type="presParOf" srcId="{83A43A84-B176-4594-A349-65D9214B20CB}" destId="{3F8C3118-2C4C-420D-9A14-56065A92FDBE}" srcOrd="13" destOrd="0" presId="urn:microsoft.com/office/officeart/2005/8/layout/vProcess5"/>
    <dgm:cxn modelId="{854AE904-5A40-493C-A986-DAE9E220522C}" type="presParOf" srcId="{83A43A84-B176-4594-A349-65D9214B20CB}" destId="{BEC32EFA-C078-427B-B24F-2A936CCA6F38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B34A18-8EE5-4FBF-9368-9A8B7E12F567}">
      <dsp:nvSpPr>
        <dsp:cNvPr id="0" name=""/>
        <dsp:cNvSpPr/>
      </dsp:nvSpPr>
      <dsp:spPr>
        <a:xfrm>
          <a:off x="2531" y="846164"/>
          <a:ext cx="2218134" cy="864000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tx1"/>
              </a:solidFill>
            </a:rPr>
            <a:t>Ciência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2531" y="846164"/>
        <a:ext cx="2218134" cy="864000"/>
      </dsp:txXfrm>
    </dsp:sp>
    <dsp:sp modelId="{C43BD083-BBD3-4F98-9845-00134211D551}">
      <dsp:nvSpPr>
        <dsp:cNvPr id="0" name=""/>
        <dsp:cNvSpPr/>
      </dsp:nvSpPr>
      <dsp:spPr>
        <a:xfrm>
          <a:off x="2531" y="1818164"/>
          <a:ext cx="1774507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b="1" kern="1200">
            <a:solidFill>
              <a:schemeClr val="tx1"/>
            </a:solidFill>
          </a:endParaRPr>
        </a:p>
      </dsp:txBody>
      <dsp:txXfrm>
        <a:off x="2531" y="1818164"/>
        <a:ext cx="1774507" cy="288000"/>
      </dsp:txXfrm>
    </dsp:sp>
    <dsp:sp modelId="{C58DC75A-3C77-4BCD-9CDB-E8D202F56122}">
      <dsp:nvSpPr>
        <dsp:cNvPr id="0" name=""/>
        <dsp:cNvSpPr/>
      </dsp:nvSpPr>
      <dsp:spPr>
        <a:xfrm>
          <a:off x="2004665" y="846164"/>
          <a:ext cx="2218134" cy="864000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Conhecimento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2004665" y="846164"/>
        <a:ext cx="2218134" cy="864000"/>
      </dsp:txXfrm>
    </dsp:sp>
    <dsp:sp modelId="{A46BFECB-2F7C-482F-938E-54113AC5D6CF}">
      <dsp:nvSpPr>
        <dsp:cNvPr id="0" name=""/>
        <dsp:cNvSpPr/>
      </dsp:nvSpPr>
      <dsp:spPr>
        <a:xfrm>
          <a:off x="4006800" y="846164"/>
          <a:ext cx="2218134" cy="864000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tx1"/>
              </a:solidFill>
            </a:rPr>
            <a:t>Tecnologia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4006800" y="846164"/>
        <a:ext cx="2218134" cy="864000"/>
      </dsp:txXfrm>
    </dsp:sp>
    <dsp:sp modelId="{CD991674-C43E-489F-9D08-109BB1C7846F}">
      <dsp:nvSpPr>
        <dsp:cNvPr id="0" name=""/>
        <dsp:cNvSpPr/>
      </dsp:nvSpPr>
      <dsp:spPr>
        <a:xfrm>
          <a:off x="6008934" y="846164"/>
          <a:ext cx="2218134" cy="864000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tx1"/>
              </a:solidFill>
            </a:rPr>
            <a:t>Inovação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6008934" y="846164"/>
        <a:ext cx="2218134" cy="864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88B5B2-81CB-4D82-8446-1EA70C536F1E}">
      <dsp:nvSpPr>
        <dsp:cNvPr id="0" name=""/>
        <dsp:cNvSpPr/>
      </dsp:nvSpPr>
      <dsp:spPr>
        <a:xfrm>
          <a:off x="0" y="0"/>
          <a:ext cx="4675617" cy="7620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</a:rPr>
            <a:t>Pesquisa Básica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0" y="0"/>
        <a:ext cx="3808730" cy="762098"/>
      </dsp:txXfrm>
    </dsp:sp>
    <dsp:sp modelId="{7AC95125-7CCF-46E4-A92E-3B3C8B0C68FE}">
      <dsp:nvSpPr>
        <dsp:cNvPr id="0" name=""/>
        <dsp:cNvSpPr/>
      </dsp:nvSpPr>
      <dsp:spPr>
        <a:xfrm>
          <a:off x="349153" y="867944"/>
          <a:ext cx="4675617" cy="762098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</a:rPr>
            <a:t>Pesquisa Aplicada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349153" y="867944"/>
        <a:ext cx="3831100" cy="762098"/>
      </dsp:txXfrm>
    </dsp:sp>
    <dsp:sp modelId="{792C543B-3A50-4CAF-A705-E5D01125CF43}">
      <dsp:nvSpPr>
        <dsp:cNvPr id="0" name=""/>
        <dsp:cNvSpPr/>
      </dsp:nvSpPr>
      <dsp:spPr>
        <a:xfrm>
          <a:off x="698306" y="1735889"/>
          <a:ext cx="4675617" cy="76209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</a:rPr>
            <a:t>Desenvolvimento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698306" y="1735889"/>
        <a:ext cx="3831100" cy="762098"/>
      </dsp:txXfrm>
    </dsp:sp>
    <dsp:sp modelId="{8EB53D65-C320-4E55-B039-04B1F21A4AC9}">
      <dsp:nvSpPr>
        <dsp:cNvPr id="0" name=""/>
        <dsp:cNvSpPr/>
      </dsp:nvSpPr>
      <dsp:spPr>
        <a:xfrm>
          <a:off x="1047459" y="2603834"/>
          <a:ext cx="4675617" cy="762098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</a:rPr>
            <a:t>Engenharia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1047459" y="2603834"/>
        <a:ext cx="3831100" cy="762098"/>
      </dsp:txXfrm>
    </dsp:sp>
    <dsp:sp modelId="{3D5ADCD0-ED10-4ACC-B098-CCBE6FF7487C}">
      <dsp:nvSpPr>
        <dsp:cNvPr id="0" name=""/>
        <dsp:cNvSpPr/>
      </dsp:nvSpPr>
      <dsp:spPr>
        <a:xfrm>
          <a:off x="1396612" y="3471779"/>
          <a:ext cx="4675617" cy="76209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</a:rPr>
            <a:t>Lançamento Comercial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1396612" y="3471779"/>
        <a:ext cx="3831100" cy="762098"/>
      </dsp:txXfrm>
    </dsp:sp>
    <dsp:sp modelId="{704ED7D2-5E6F-4380-9B04-06AF02992961}">
      <dsp:nvSpPr>
        <dsp:cNvPr id="0" name=""/>
        <dsp:cNvSpPr/>
      </dsp:nvSpPr>
      <dsp:spPr>
        <a:xfrm>
          <a:off x="4180253" y="556754"/>
          <a:ext cx="495363" cy="495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>
            <a:solidFill>
              <a:schemeClr val="tx1"/>
            </a:solidFill>
          </a:endParaRPr>
        </a:p>
      </dsp:txBody>
      <dsp:txXfrm>
        <a:off x="4180253" y="556754"/>
        <a:ext cx="495363" cy="495363"/>
      </dsp:txXfrm>
    </dsp:sp>
    <dsp:sp modelId="{F31E9436-2F55-43AE-A04D-604AAAEC3675}">
      <dsp:nvSpPr>
        <dsp:cNvPr id="0" name=""/>
        <dsp:cNvSpPr/>
      </dsp:nvSpPr>
      <dsp:spPr>
        <a:xfrm>
          <a:off x="4529406" y="1424699"/>
          <a:ext cx="495363" cy="495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>
            <a:solidFill>
              <a:schemeClr val="tx1"/>
            </a:solidFill>
          </a:endParaRPr>
        </a:p>
      </dsp:txBody>
      <dsp:txXfrm>
        <a:off x="4529406" y="1424699"/>
        <a:ext cx="495363" cy="495363"/>
      </dsp:txXfrm>
    </dsp:sp>
    <dsp:sp modelId="{C5B6656D-719E-467A-8A18-4A82E836098A}">
      <dsp:nvSpPr>
        <dsp:cNvPr id="0" name=""/>
        <dsp:cNvSpPr/>
      </dsp:nvSpPr>
      <dsp:spPr>
        <a:xfrm>
          <a:off x="4878559" y="2279943"/>
          <a:ext cx="495363" cy="495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>
            <a:solidFill>
              <a:schemeClr val="tx1"/>
            </a:solidFill>
          </a:endParaRPr>
        </a:p>
      </dsp:txBody>
      <dsp:txXfrm>
        <a:off x="4878559" y="2279943"/>
        <a:ext cx="495363" cy="495363"/>
      </dsp:txXfrm>
    </dsp:sp>
    <dsp:sp modelId="{07A2B5D1-F56F-4EA4-989C-26CB05CD1708}">
      <dsp:nvSpPr>
        <dsp:cNvPr id="0" name=""/>
        <dsp:cNvSpPr/>
      </dsp:nvSpPr>
      <dsp:spPr>
        <a:xfrm>
          <a:off x="5227713" y="3156356"/>
          <a:ext cx="495363" cy="495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>
            <a:solidFill>
              <a:schemeClr val="tx1"/>
            </a:solidFill>
          </a:endParaRPr>
        </a:p>
      </dsp:txBody>
      <dsp:txXfrm>
        <a:off x="5227713" y="3156356"/>
        <a:ext cx="495363" cy="4953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798D77-7FD3-4E6E-A4F1-2845EA0EA45B}">
      <dsp:nvSpPr>
        <dsp:cNvPr id="0" name=""/>
        <dsp:cNvSpPr/>
      </dsp:nvSpPr>
      <dsp:spPr>
        <a:xfrm>
          <a:off x="0" y="0"/>
          <a:ext cx="4895646" cy="8146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Necessidade de Mercado</a:t>
          </a:r>
          <a:endParaRPr lang="pt-BR" sz="2800" kern="1200" dirty="0"/>
        </a:p>
      </dsp:txBody>
      <dsp:txXfrm>
        <a:off x="0" y="0"/>
        <a:ext cx="3968955" cy="814673"/>
      </dsp:txXfrm>
    </dsp:sp>
    <dsp:sp modelId="{AD2AF59D-1CA0-4E5E-B271-1C94B43BAEE6}">
      <dsp:nvSpPr>
        <dsp:cNvPr id="0" name=""/>
        <dsp:cNvSpPr/>
      </dsp:nvSpPr>
      <dsp:spPr>
        <a:xfrm>
          <a:off x="365583" y="927822"/>
          <a:ext cx="4895646" cy="814673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Geração de Idéias</a:t>
          </a:r>
          <a:endParaRPr lang="pt-BR" sz="2800" kern="1200" dirty="0"/>
        </a:p>
      </dsp:txBody>
      <dsp:txXfrm>
        <a:off x="365583" y="927822"/>
        <a:ext cx="4000524" cy="814673"/>
      </dsp:txXfrm>
    </dsp:sp>
    <dsp:sp modelId="{5858FCC1-53D1-43C8-BC11-38BAB798F73C}">
      <dsp:nvSpPr>
        <dsp:cNvPr id="0" name=""/>
        <dsp:cNvSpPr/>
      </dsp:nvSpPr>
      <dsp:spPr>
        <a:xfrm>
          <a:off x="731167" y="1855644"/>
          <a:ext cx="4895646" cy="81467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Desenvolvimento das Idéias</a:t>
          </a:r>
          <a:endParaRPr lang="pt-BR" sz="2800" kern="1200" dirty="0"/>
        </a:p>
      </dsp:txBody>
      <dsp:txXfrm>
        <a:off x="731167" y="1855644"/>
        <a:ext cx="4000524" cy="814673"/>
      </dsp:txXfrm>
    </dsp:sp>
    <dsp:sp modelId="{0CE6931F-2F80-430F-9421-1FF67EE6D79F}">
      <dsp:nvSpPr>
        <dsp:cNvPr id="0" name=""/>
        <dsp:cNvSpPr/>
      </dsp:nvSpPr>
      <dsp:spPr>
        <a:xfrm>
          <a:off x="1096751" y="2783466"/>
          <a:ext cx="4895646" cy="814673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Engenharia</a:t>
          </a:r>
          <a:endParaRPr lang="pt-BR" sz="2800" kern="1200" dirty="0"/>
        </a:p>
      </dsp:txBody>
      <dsp:txXfrm>
        <a:off x="1096751" y="2783466"/>
        <a:ext cx="4000524" cy="814673"/>
      </dsp:txXfrm>
    </dsp:sp>
    <dsp:sp modelId="{D8B048DA-34C9-485F-BDEB-3FF3CEF5DEDB}">
      <dsp:nvSpPr>
        <dsp:cNvPr id="0" name=""/>
        <dsp:cNvSpPr/>
      </dsp:nvSpPr>
      <dsp:spPr>
        <a:xfrm>
          <a:off x="1462335" y="3711288"/>
          <a:ext cx="4895646" cy="81467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Lançamento Comercial</a:t>
          </a:r>
          <a:endParaRPr lang="pt-BR" sz="2800" kern="1200" dirty="0"/>
        </a:p>
      </dsp:txBody>
      <dsp:txXfrm>
        <a:off x="1462335" y="3711288"/>
        <a:ext cx="4000524" cy="814673"/>
      </dsp:txXfrm>
    </dsp:sp>
    <dsp:sp modelId="{2C661744-E366-4BE8-99B5-0091496A0991}">
      <dsp:nvSpPr>
        <dsp:cNvPr id="0" name=""/>
        <dsp:cNvSpPr/>
      </dsp:nvSpPr>
      <dsp:spPr>
        <a:xfrm>
          <a:off x="4366108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366108" y="595164"/>
        <a:ext cx="529537" cy="529537"/>
      </dsp:txXfrm>
    </dsp:sp>
    <dsp:sp modelId="{F324E213-DEF0-4922-8943-F5AA5ACB51DF}">
      <dsp:nvSpPr>
        <dsp:cNvPr id="0" name=""/>
        <dsp:cNvSpPr/>
      </dsp:nvSpPr>
      <dsp:spPr>
        <a:xfrm>
          <a:off x="4731692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731692" y="1522986"/>
        <a:ext cx="529537" cy="529537"/>
      </dsp:txXfrm>
    </dsp:sp>
    <dsp:sp modelId="{854798AC-86A6-4853-A346-F74623D7EDC9}">
      <dsp:nvSpPr>
        <dsp:cNvPr id="0" name=""/>
        <dsp:cNvSpPr/>
      </dsp:nvSpPr>
      <dsp:spPr>
        <a:xfrm>
          <a:off x="5097276" y="2437230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097276" y="2437230"/>
        <a:ext cx="529537" cy="529537"/>
      </dsp:txXfrm>
    </dsp:sp>
    <dsp:sp modelId="{CE5B2013-1141-4415-9D3A-AD6B0EB89770}">
      <dsp:nvSpPr>
        <dsp:cNvPr id="0" name=""/>
        <dsp:cNvSpPr/>
      </dsp:nvSpPr>
      <dsp:spPr>
        <a:xfrm>
          <a:off x="5462860" y="337410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462860" y="3374104"/>
        <a:ext cx="529537" cy="529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fld id="{4D39E1E0-0258-4B1C-BD28-438D61D87F33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fld id="{5DF5F78B-A690-4755-9F23-D300FCB078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7321EFC-26F4-49AB-B988-01A4030C2EDC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7E85ADA-6DB5-4812-86E1-D76EE3657D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100" name="Espaço Reservado para Número de Slide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788"/>
            <a:fld id="{1D835E83-F00C-4E71-ABB8-558D815235C3}" type="slidenum">
              <a:rPr lang="pt-BR" sz="1300">
                <a:latin typeface="Calibri" pitchFamily="34" charset="0"/>
              </a:rPr>
              <a:pPr algn="r" defTabSz="966788"/>
              <a:t>3</a:t>
            </a:fld>
            <a:endParaRPr lang="pt-BR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428596" y="1571612"/>
            <a:ext cx="8429654" cy="4572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 userDrawn="1">
            <p:ph type="subTitle" idx="4294967295"/>
          </p:nvPr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t-BR" sz="2800" b="1" i="1" dirty="0" smtClean="0">
                <a:solidFill>
                  <a:srgbClr val="FFC000"/>
                </a:solidFill>
              </a:rPr>
              <a:t>Tecnologia e Inovação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CAB62-7229-4AE1-A6E7-7CE1631FF09D}" type="datetimeFigureOut">
              <a:rPr lang="pt-BR" smtClean="0"/>
              <a:pPr/>
              <a:t>11/10/2012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72F7D-4CF8-4A74-8E2C-FA492E537F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E73F7-9D3F-4C5B-8B84-99E19DFF0E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pt.wikipedia.org/wiki/Manual_de_Oslo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planalto.gov.br/ccivil_03/_Ato2004-2006/2004/Lei/L10.973.htm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04-2006/2005/Lei/L11196.htm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finep.gov.br/pagina.asp?pag=30.10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mct.gov.br/upd_blob/0218/218981.pdf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tec-br.org/EstrategiaNacionaldeCTIdoMCTI.pd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gif"/><Relationship Id="rId4" Type="http://schemas.openxmlformats.org/officeDocument/2006/relationships/image" Target="../media/image4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hyperlink" Target="http://www.fortec-br.org/EstrategiaNacionaldeCTIdoMCTI.pdf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hyperlink" Target="http://www.fortec-br.org/EstrategiaNacionaldeCTIdoMCTI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835696" y="5229200"/>
            <a:ext cx="4752528" cy="7200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pt-BR" sz="1600" i="1" dirty="0" smtClean="0"/>
              <a:t>Abordar e desenvolver exemplos práticos, voltados para a Administração Pública</a:t>
            </a:r>
            <a:endParaRPr lang="pt-BR" sz="1600" i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1026" name="AutoShape 2" descr="data:image/jpeg;base64,/9j/4AAQSkZJRgABAQAAAQABAAD/2wCEAAkGBhQSEBUUEhQVFBQWFBQVFRUUFRUUFRcUFBQVFBQUFBQXHiYeFxklGRYUHy8gIycpLCwsFR4xNTIqNSYrLCkBCQoKDgwOGg8PGjQkHiQpKiwsLCksLCwsLCksLSksLCwsLCwsKSwsLCksLCwsLCwpLCwsLCwsLCwsLCwsLCwpLP/AABEIAOMA3gMBIgACEQEDEQH/xAAcAAAABwEBAAAAAAAAAAAAAAAAAQIDBAUGBwj/xABHEAACAQICBgUIBwYEBgMAAAABAgADEQQhBRIxQVFhBiJxgZEHEyMycoKxwTNCUmKSobIUU3OiwtEVJDRjQ4OT0uHwFrPx/8QAGwEAAQUBAQAAAAAAAAAAAAAABAABAgMFBgf/xAA4EQABAwMCAwQHBwQDAAAAAAABAAIDBBEhEjEFQVEiMmFxBhOBkaGx0SMkM1JiwfAVNHLhFEKS/9oADAMBAAIRAxEAPwDuMEEESSEEEESSEEEESSEEEIxJI4IktGWxqjf4SqSeOPvuA8ynAJ2UiJJmTreUOkrlKiVcPY2DVqbBWH2gVuAO2TqOklrLrJUWovFGDD+XKZdXxeKn2BPlt71a2EnfCt6mNUb7nlnGxpIcD+UrxBOel9Iahx7AAHvV4garZMWp2HxyjwMoojE6USgutUqLTXi7BR3X2w2n9IXE6ZGX/wAfooOg6FaGCc7xvliw6MFprUxDXA9GuoOdi2bHsHfNtg9LJURXGsusoazqysLi9mU+qeU6JtZEWhzjp/ywqCwhToIhagOw3ihCQ4EXCgjgggkkkIIIIkkIIIIkkIRhwjEkjgghXiSRwRDOBmTbtkZ9Jruu3Zs8TlKZaiKEXkcB5pw0nZSzCvKx9IMdll/M+Mg6Qw5rU2RqlRQ6lSUcqbMLGx3bZiyekFIx2kXPiFcIHK3/AMSQi6kMNl1IIuNueyMVNIMdmX5mc7qdCcRhzrYSrfkpGHqG24gA0anvKIuh00xFBgmLpax3ZChVPYrHzVT3WHZM+pq6qpzSyAjoMO+KsbG0bhblnJ2m8KVWjek+HrsFSoBU/dVAadTuRvW928tZy0zZQ60t7+KvFuSTUoqwswDDgRceBlDjOhVBm16Yai/26RKn8iD+cVpjpxg8NcVKylh9Sn6Rr8Dq5A9pEqR0px2K/wBFg/NodlbFHVHaEy/LWhtPFVNGpp0t6uwPjumJClvTx+GBIqLiKai586LsFG0l11W7yGlfjPKlTpKNeixZvV1KiMjdj7R+GPjoHUr56QxdWvv81TPm6Q5W39wEvcF0XwtJdWnh6IBFjemrEj7zNcnvMJfPR2+1Gp36cD+exNnksNhek+ktIuyYXzdBRbWIYawBvtdrsdh9RRsllgvJcrNr4yvUrvvsSB2F2ux/KWekfJzhKh1qanDuPVaidUA8Qmwd1pCOH0rhPUdMbTG5/pbduTXtzaXGpbILUjgzwIsf/WU1rbrTaM0HQw4tRpJT5qOse1z1j3mT5ksF5R6GtqYlKmFqDaKikpf2gLj3lE0+FxiVU16brUQ/WRgw8RMeohnYbyg+e/xUwRyTwNtmUkU8ew59v95ErVlVSzEKo2sxCgdpOUyGmPKnhKN1plsQ/Cnkl+dRsvAGX0T6wH7vf2bfRM4NO66Emkl33H5iSadYNsIO7I3zG7tnHP8AEdL4/wChQYSifreobe23XPugTSdDOh7YFnqHEVKlSoPSfYJve5DXLNt6xttOU6mLizqdtqtwJ6N39vJDuiv3V0K8OVCY5hvv2yVT0kN4t+cMg43STY1WPjhVuhcFNgjdOqDsIMXea7XBwu03VSOEYIDJJIEzBN5Tab4ipTF0pqxRagXXZirFWbV2qlxkQGvmTab0zzjpajqV6qn6taqPCowv25Rf8c1DSwO0m24SDtOSF2rD4pKo10cVR9oNrgcuR5ZR+cPwWl6lJtZWII3hiG7NcZkcmBE2Oh/KI2S1gHvvAFOp4eo/cVnE8R9H6uMl4Orz3RsczXbLfw5Tf/L8IF1mronFal0f8BzPdcSgxvlQpl/N4OjUxL7rBlHcoBcjtCzBjoKh5sGH24Ct1BbiVOnNOYWipXE1Kdt9NrOx/wCXmfymYGi9K4z6esuDpn6lP1yOFkN/xP3S10R5OsJQszIa77S1Y6wvxFP1dvEE85eIIIMySXPRn12TXJ2WOxRXFuBo7B1Wp36xqW8x7uvcUyOTjsj2k+hGk2Swqjzf7hcTVcgcAagAPZfxnUlWwAGQGwDIDsG6HaEO41ILBjRYfmyfem0LmHRavRwJCV8H6QX9Kql6oG3OjU66gcadxlOhaM01RxAvRqLUttAPWX2kPWXvEfxeCSqurURXXgwB7xwPMTMaT8n9NyHou1Nl2axYkclqg+cXxbskJJ6asN5CWO97f9J7ELWwxMMdJ6Qwf0o8/SG+ptsOGIpj/wCxB2y1wXT7DMPSscO1tlYWHatRbqw7+6DScOmaNTO03q3P+0tQWkhTFaX8qmGpkrh1bEuNupdKY9qow2d1ucpP2jSukfVvQot9j0S251m6zj2AwlsXC5XDXJ2G9XYSLlsOk+nMDTUri2psf3ZAqVO5Rmv5Tl1bFh8SToyhiUNsgjsKhOfWIW9k2etcbc85uND+SmjT61djUbaQl0Xve/nG7io5TZYLAU6KalJFpp9lFCjvA2nmYYytp6JumIl58cN9yjpJXGtKdHNJ1TrYxKzKASNaqjqLbAdUkKbcbbJp+jGldG4fVDUGw9Sw9JXXzgJ4rWFwO4CdFkDHaDo1r69NbnaQLHvI9bvvIu4qydnq5W6R+g2+CfRZScNi0qLrU3V1+0jBh4iOTFYrydaja+EqtRfaNVih/l6p7LCMHpDpDCEDEU1rpxIFJ+51vTY8szBv+A2XNPIHeBwVLVbdb2CZjR/lDwr9WozYd961lKjucdUjmbRvS/lIwlHq02OIqbko9Yd7+qB2XgwoKnXo0G/l+6fUFqgeEgaW6cUMH9NWGt+7HXqH3RmO+wnMNJ9Nsbi7rTIoUzlq0TnbZZ652e74SuwnR5Qbubk5m18+1z1j3W7J0FFw6WnOp8hHg39+SJioZanutx1K7l0T6WUsfRNSkGXVbVdHADK1gwvbIggggy7mI8luFCUa2qAB5xQLC3qoP+6bedhE7UwFZVTD6mV0d72Qnn/phT1cfiR/v1D+I63znoGcM8o9O2kq/PzbeNJP7GHUn4iGdssuYV//AHd4b4oxJmtyVCptM4t9YrrnVAWwuTYG+Q5XuZsOifSJ8ENVRYNbXyNRWIvYsos6kA2upI4gzGacXrn+GPyLy5vv7/HOYzqGKpL43jCJ9aWAFdd0V05oVFBcilfLX1g9H/qgDU7HCzRqwIBGYOYI2EcROAUqpVtZWZW+0ps3YT9bvvLnRHSmrQPVJXPPzQXVJO0vhm6jdqFWnJV/omW3dTn2fzPzRMdS07rs94d5kND+UBHUmquQvrVKIZwthc+cokedpeDDnI+lPKpQU6mGR8TU4KCq95I1j4W5zlTwqrD9Gj6e9E6wtveUOnOm2EwtxUqguP8Ah0+u9+BtkveRMK2K0lpIkazJSJsUw9gg5PWJCfzMfuy70L5LkSzVWAPCn1n/AOu4y9xFPOFjh1PT5qpM/lbum1E7Kt0n5QsXWsMPTXCo+S1Kt2quP9pACz+4rdsq6Xk1xldQA5pLmS2IGpfhqUU1nUbfX1TynVtHaHo0L+apqhPrNmXbm9Rrs3eTJok/6uyAaaRlh1KbRfdclwvQfE4IK7Nd6TlkdKXn8PYDItTA11bbdtU247CNHgPKIwF8TRuoNjXwx89THtp6ydhz5TbSu0j0doVzrOlqm6qhNOqP+Ytiew3EieJxVPZq2X8RyS022Tmi9N0cSutQqpUG8KesPaU9Yd4k68wGk/J24bXpMtUjMEn9nxA4atamNRz7SjtkWh0lxuEYJVPnOFPGDzNU/wAOut0qeJkDwxkw1Usgd4HBT6rbrpMEyuG8ouGtbEa+GYDMVVJX3XQEEeEqNLeVhCSmBpNiGG2o10pLzzsxHbqjnBWcLqnP0aD7dven1Bb93ABJIAGZJNgBxJOyY3TXlRwtImnRDYqps1aX0fvVCLEeyGmDx1bFY03xNZqi3uKaHzdAd4HW7g3tSVhtEootYW+yBZO8bX94mbdPwaKLMzrnoNvfv8kbBQTz5AsOpWe6UaTr1tarqJSQlQadEejXOwzzAa5F9Ui+8Sf0ewIaiC4B3BbWXqm12H12vfM3tla0f6VNbCkcWpgdmsDb8o/oBLYZOwnxZjN5zvsgBjktGkoWRVZac2bf2qeqxdoQEUIKui2XTPJ3Stg7/aqVD4EL/TNPKToZS1cDR5qW/EzMPyIl3N2EWYPJebVbtU7z+o/NHOMeValbSBP2qNI+Bdf6Z2ecx8ruh3LU8QqkoqGnUI+r17oSOBLML8bcYXA4NeCUKRcLmZhRRiZsg3Q5VPpxesOdNh4N/wCZYUDdFP3F/SJC0z6ydjj80kvAfRU/YX4WgsX471N3cCcEBEOCHKpRtIk+bJBIItmMjYmxW+8Z7JF0ASNcNrlCfqMgzWxBZH6tTaeqSO3OStIfRt3fESPob1G9s/ATLqIGyThp5hXseQy66voLyi3AWqgcKLFsOpDqBvqYRuuo5prLNjo3S9HEJr0KiVF3lDe3JhtU8jOCndxGYOYKnirDNT2GS8PpR1fXJLONlRW81iB/zlFn7KgPbOW4h6Jtfd8Jsf5y+iKjqgd13q8Oc10J5RqoIV7Yn7pC0MUANvUJ83W7UNzNpofpNh8TcUn649ak4KVVPA02z8LicTVcLqaU9tuOo/nzRgcDsraFIWldNUcMmvXqLTXdrHM+yu1u4TEaW8pzsP8AKUgiHIYjFXVT/CojrOey/ZKqagnqe43HU7KV1v8AFYtKSF6jqiDazsFUd5ymF095S6Lo1PDURil2O9YBMKvtM/rdmXIzI16VTEvr12euRsbEXVBf91hVIsPaI9mTKeBXIt1yvq61rL7CABU90CdFTcIhgIdIdTvDA+q0IOGzTZIsPFYXToqXQFrqSbABxTUnO1PXzK2FssshNhoXDA4enrgHqiy2sotkDq7C2Vyxubkyo6aHrUBzc/pHzmh0YtqFMfcX4Xm9K8mNqL4fSMjqpGnOm26lCHCgga6NUPTBvRIONUfkjmWWiUtQpj7i/mL/ADlP0yf6Ec3PgFH9Uv8ADLZEHBVHgolz/wANvtWZBmskPQNCdENtnjAIl6w1lTazkKqLm7FjayrtMqAvhHySBjS5xXadDUNTD0l+zTQeCiTDE0xYAcoozfAsF5m43JKOc78syFsLRW5CGsdYDeRTYrcHIjabdk6JMP5W6N8Eh+zXT+ZXX4kSyMAuAKiuHvTensNxzJt+I3K99xzEcpY0E2PVbbY7bcRxHMXHOTTIlbBg7Lbb2Oa342GanmpBh/qnx5jPsUNQOHKHpofRnm48QD8o/o36FOy3gSJBx9Ihduy5CuczlYhHAs3HMKct8VobSKlNQ5MpOXIm+XHbulcc32xL8J3N7NgrS0KANfMQ5qA9EOVGx30bdnzEjaH9Rvb/AKRJWM+jb2TIuh/Vb2/6RBH/ANw3yVg7hU8whDghyoskvTBFiLjgRcd3OMaRxVUU7hy2pmNezMo2dSoesBnsvJBkfHn0bdn9SwSqhY9hJHJWxPcHABTOj1Jqq67Aa17edqXqvxtTV7qtuJBmho4NQ2tmz2sXclnPvHYOQylb0VH+WHtN8ZcCcXK46iOS9I4fSRMha+2SN0cEEEoWosp0wN61EcFc+LKPlNRhRZEHBFH8omV6VG+JTlSv4uf7TWoLC3d4QiXuNWPR5qZj4hKhwol3AFybQdapIGSsz0sF61JfuH+ZwPlNJWrKg6xtuA3nsG+ZDSuN89jAtJS5VN1gBq6zsSxNlAGZJ2Wk+hompWOtUOR5tqn4NV/lXthj4xpbqNsLnIqt3rpfUt1En2J7FdIS2VIb7a2W3hfMA8hrNymg8mmDqppGlUe3W11IIzIKE3zuRYjaTfkLyPgtHpTtYZgW1ja9uAtko5C00/QelfHU/urUb+XV/qkY3jWGsHNSq6V5hfLUOuQMAbBdTWAwCAzXXHo5lfKZR1tG1futSbwqpf4zVSg6dUtbR2JHCkW/CQ3ykmGzgkuDGJIiyIkzcCHKgaXp3pZ8R8xIej9Go1O5UNdmuDlsZgNVhmpyGefYZP0mvoj3f2jeiz6Ie0/6jBXMD57O6KwEhuOqjjCVEPomNQfu3sKvYp9Wr2DrchHcLpRXyPVYZEHIg7wQcxJbLcWOY4GM4vCrU9ca5Gxr6tUcNWrvA4MCOyMYpYcxm46JtTXYKPE5o3sn4SJoc9Vvb/pEQ2GqKCEJqrY3W2rWUbyaexxzQnnaHoWqCGH3t4sclF8jINn9ZM0kWUiyzCrGCHCAmqhkDIek/oz3fESZIek/oz2j4ymo/Cd5KcfeCv8Aov8A6Zfaf4y3lT0ZH+WXtb9RlqDOEl75816pRj7uzyCOHeEYUqRKyfSHPGKP9tB4s817MM+ExOm8cq40m9yBTAsCc1BO7mZLxFXEVmAfWpA5imADWYcdTZTH3mhz4i4N5Cy5iGubDJKALuLsAK1x/SFEOqgNSodiqCSe4fHIc5U+ar4lsybfZU9VfbqjK/JO+WWj+j4UdbIHaoJJb+JU2v2ZCW6IALAWA2AZAdglWtjMMGeqKFLUVXaqDZv5R+6xehNGBMayHMK7Xt6p1VDAW4a1suU3MymgTrY2s3Or+tVmqjVBu72KzhMYbCbfmKUDNV5Oad8U7fZonxZ1/wC0zKXm48mNHOu/8NfDWY/ERqYXkCfjDtNI7xsPit2IDDhGbS4NHIelsH52hVp7Nem6X4aylbnxkyMYwHzb6psdVrHgbGx8Ykl5yxFEo7I4s6MUdeDKbMPGNGV9fCOnWUknaSBduJLj6/bt5xeH0lewfInIEZqeQO48sjNOOot2ZBYqDmcwl4/Om3Z8xGNEH0fvt8j85KxmdNvZMiaGPUb2z+lJYfxx5KP/AEKmQWhmFDFUouPp3pniBcHgRvEqdGYZi7EltXIG1mNyCQdViNbdvBzOcusX9G3YZC0Nsf2l/TM+ojD5mt6hXMJDSU8azILmzKPrAmw5NfOmeTgciY/TrBtngcj4fOKKZg5gjYRkw4i/DlskSrhrZ2tzUZd9MbO1D7pkvtoP1N+KbsP8CpkhaU+j95fnDp4si2tmCbBgQQTwB2E8jZuUb0nWBTI562zfsO6SkqGSROsc9EmsLXC60vRz/TL2t+oyzEpdEaQp08KpdgLX353uTskc6XrYi/7OoSmPWr1TqU17WO/kLkzjzE57ivRW1sNPAwOObDA32VxjtJU6Qu7Act/hKv8AbK1cXW2HoE2FWoDd+IpIOtUPYLRzA6GRTrD01T9/XXqA8aOHO32qn4ZbJRz1iS7nIux1mI4X3DkLCP2I/Eqj71Wb9hnxKw+h6LJi7I5v5ywcqA1mF9bVN9VreBm6w2GVB1RtzJNyzHixOZMyGiutj2P+8/8AKp/tNmJKpcbgeChwaFojc62bkXRwiYRMYxdTVpueCsfAGCjey25DZhPgVnuh51qlRuIv+Jy3ymqmZ6Fram59geCm/wAZdYzSKUx1jnuAzJJ2ACXTAukICzaBzYqRr3mwyfipmtOk+TbDkYQvbKpUZlPFQFUMORIM4nWr1sQdUAqu9R63vtsTs28hO9dBa7to+gaja7hSpY79RioPgBnCKWPS+5ObLG4vWOmiAY3sX3PM+C0EIw4RmkuZRwiIcIxJLzhjKOpUdfsu6/hYj5SsxWCDG4yJ23F1I4MuwzQdJaWrjMQvCvV/WT85UkTYDWvYNSrJsVTlnS6nflqk3B9hz8Gz57oNCVx6RcwQVNiLHMW2dwlnWohlIO8Hx3GUGAwpaqWFzZQSA1iQ2VgSCN2/lBHsMMgLc+CmDqBCvjDEhpiSNvWUbTsK3+2p9XvuDuY7JKRwdkPinZJgb9FQ5hCbxXqN7JkDQ/8AxO1f0kSfifUb2T8JA0Ptqe5/XKpP7hik3uFWRhWghw5VJqrhwc9hO0jeODA5MORvKnSiFALce1e4HNTyuR2S7kHS3qDtgNXCwsL7ZCtieb2Ujo7otKiCo6ms9zZHulCnY5FrZ1Tv1VsM8zNKMPcgudYr6osFRBwp016qd2fORdALbDpuyJ8WbOWE4+aVxcQvRuH8Piija8i5IvlHCJgvEVGsCeAlA3Wq/DSfBZLoyb4on71U/EfObMGY3oeL1SfuufFxNeDL6k9tZPBx92v1JSiZW9IK+rhapvbqEd7dUfGHj9LLTOqLvUOSoubE90z2mKNWtTZqjZJnqJmi2tk7bGbkL2iiiJIccBRr69jGOiZlxB25eac0LimWjZbAObhiCb5AWRdr7N2Q4iWmE0SSdZ7gnn6Q9pGSDkufEwaAoejDHNj1QTmQqgAKOAltFLLZxDVXQ8PD42PmN8YHII6FIKLKAANwnY+h9LVwNAcaYb8RLfOccY5d07founqUaa/ZpoPBQJbRZcShPSEhscbB1PwCmwGJBhzUXIpUIw4RiSXC+n1HV0jiBxdW/FTU/G8zbGdP8pnRZqj/ALRRGswULUUbSF9Vl5gZEcAJzBprQPBaAqnBEJS6INqrD7nwYD5y5vKbBZYkjlUHgwPyjzYew+KZpwVZVKVyDmCNjA2I7945HKRKlIobiy8wLJ7yjOn2i68lk2CTlga/Ox6pg+yhti7qVYWYqbcxbaLZEcxcRjQ46z9if1yVVwwsdUAjMmmfVJ3lbEFG5qRKbAYphWsquwfIL67WudXMC7bbQNznxytMvLmrMFp0rQmCNUsQrbDytvy2/wD5HJqteHC7UOQRujkHSvqjt/tJ0gaXOS9p+Uoq/wAEqcXfC0uhf9PT9n5kybIWisqFP2F+El3nCP7xXrdOLRN8h8koGMYtvRv7LfAxwtKPTWmR5t1pKXIU6xUXCj7x3R42FzhZU1s7IInF5tgqv6JVlTWLEABBt5kH+0ta2kXqj0Z83SJIFRgSz8Vo0xm57MuJlJ0Zw4cEMmu+RXX+iUAZsyDOo17AAm3G81VHDhTrElnORdszbgNyjkMoXMWMeSclYPD46mogEbeyzmeZUTB6KAByKg+tc3quP9xxsH3FsON4eniFwrAWA6igDIZuuyWF5TdJn9Eo41F8AGP9oOx5fILrVnpo6SlfoHLfnlTtCi1FfeP8x/tJ15C0ZlRT2fiSfnJWtKXm7ij6dumFo8B8lJw1PWdV+0yjxYCdzWcl6FaINbEJUI9Eja2tuZl9VV457TsynWUmlRMIaSea47j07ZJWtYb2BTgioSw4eudSoloDEkxwko9ZLzFdKugSV7vTslTiNje0N/bNw0bYS1riFErz1pHRlSg5SqpU7uB5g75nFyxXfU/NSZ6R010fpYlCtRQR+Y5g7pyPpF5NK1Gt52l6RASbfXAsRa2/bL3Sl2m/IpgBlZ4mC8B/8EHIg8CN0BmqCDkKghEZTaPQGqbi/U/rEuRKjRv0x9g/rWCzgGRl1Nh7JVhiKdzc3b7wPpRbYLnKqOT5jc0RSxBAueso2sLjV3dcHND7WXAmSIhqQJvmGGxgbMO/eORyidTFp1RG3hySEl8OTiuCMpA0ucl7/lDqIyZjxUEL7yD1fduvKR8diNcDYO8WPMHYe6UTzkxljxYqxjBquNlrtG5UafsJ8BCx2kkpC7nPcNpPICVNPTLVEC0FChVUPVc2ppkAetv32AueEewOj+trqSWO2u465/gocqa/eOfZOW9VYlz13/8AUi8NipRqdYZ5BJq+cqm1TWQHMUUyqsONRjlSXtz4CSXwAWkdYABVYqiXCKQpN+Lt95s5NoUFQWUW3neSeLHeeca0m9qNT+G/6TG9bchrcBWDhwax0s51OsfIKl6IJkx+6g/98JowZRdFV9G3aPyBl3eV1BvIUXwpumkZ/OaMyh6TP1qI5ufAKPnLxmhU+h9TGVEqBgtNQRcgktc5lRsIyAvyj047d1Xxh9qYt5m3zTeCU6tNQCWKqAoFyTYZATW6E6GlrNXz2Wpj1ffP1uwZdsvdBdGKdBeqCWsAXbNiBuJ3DkMpoqNG0LjpwDdywavij3t0MwEjAYYIABlbhs8Jb0mkRFkqnDgLLn5DqNypKmLMbSLk0OUDEGOERBEcJk2wjREfKxBWSBTJoyNXoAyWyxsiTBsmWE6VeTxK96lI+bq8fqt7QnMdIaOqUH1KyFW3cG9kz0OVlXpro9SxKFKigjdxB4g7jLo5Sw4USL7rgkpdHn0x9hv1JN/0l6DVcKSyXq0v51HMb5gsGlq59lvisvdKHvZ1um02BVrDiLRQmmh0YlZpfBgrcZEnO2wnjbjzlpIelPVHbBasAxElWxd4Kx6P4T0KFutqkhB9VeJ1dmsTfPbslxK7QX0C9rfGT7zhZiS83Xq/Domsp2aRuAj1pC0y3+Xq+w355fOSyZX6eP8AlqnYo8XURou+PNW1p008h/SU30cHofePwEtBckAAknIKBdieQjXRLRNStSUU1sLm7sDqjs+2eQ7yJ0nQfRhKIuBdj6zmxY8uQ5DL4wj1Be8k7LFbxJlPTMYzLrD2Kj0H0MLWfEZ7xTGaj2z9c8tnbNlRwQG6S6dACOasOZGGiwXOz1L5XanFJpU4+oiVEcAlgQhKWokinGFkimJIKlyfWLiVEXJqko4REOCJMkERLLHYVo90lHZYkpJBWIKyQKZRysRJDJEebkrpKLWohhYzB9KfJ5Tqaz0VWnV3H6pz+sBx4idDZIy9KTa6yiV5yxNBqblKilXBsVPyO8RE7pp/olRxS2dRfcwyYdhnLOkHQmvhSSAalPiPWA+8IfHVcn+/6qssHJUCyJpT1R2n5SUpkTSewd/yk6pwMJITRDtq60IPQL3/AKjJpMhaGyoL3/qMssLhHqtq011jvOxVvsLtu+PCcO8FzzbqvWaeRsVMxzzYaR8lHZrfDvOwDieU0OhOixqHWrqNXdTYAknczjYOQ8eEutB9FVpWZuvU+0RkOSL9Uc9p47ppaWGtC4qe2Tuufr+KmW7GYb80xg8EFAAAAAtYZZdksaaRKU46qwwCy59zrowIdocMCSVaAEWBCAjirHAUCUpBJCCNoskIskFU4paxUICHJKpHBBBEkhBBBEkhCtDgiSSdWEUi4Ikk0aUQ1CSII90lD8xGa2BDCxEsoVo+sprLmfSfyaJUu9L0dTbkOqe0Tl2ntAYik2rUpnImxUEg9lp6cKxqrgkb1lB7RJGQlpanbg3K4V0X6LVatNPOBqSDbf12zJyB9UcznwG+dE0XoVKShUUAD47yTtJ5man/AAenuFor/DhAmwhuVqyV7pGhpOALKpp0bR0LLA4KF+yS3ShPWAqFqw7SWcPB+zxWS1hRgsWtOSBRixSj2US9MBI4iR0Uo4qR7KBckIsdWALFASSrJQgMOEYkyOCCCJJCCCCJJCCCCJJCCCCJJCCCCJJCCCCJJCCCCJJFBBBEmQgtBBEnRWhMIIIk6K0O0KCJJKtDEEESZCHBBEkhCMOCJJ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http://renatotavares.com/wp-content/uploads/2008/06/cubo-mag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1663842" cy="1706505"/>
          </a:xfrm>
          <a:prstGeom prst="rect">
            <a:avLst/>
          </a:prstGeom>
          <a:noFill/>
        </p:spPr>
      </p:pic>
      <p:sp>
        <p:nvSpPr>
          <p:cNvPr id="17" name="Texto Explicativo 1 16"/>
          <p:cNvSpPr/>
          <p:nvPr/>
        </p:nvSpPr>
        <p:spPr>
          <a:xfrm>
            <a:off x="5965463" y="2708920"/>
            <a:ext cx="1296144" cy="720080"/>
          </a:xfrm>
          <a:prstGeom prst="borderCallout1">
            <a:avLst>
              <a:gd name="adj1" fmla="val 51235"/>
              <a:gd name="adj2" fmla="val 691"/>
              <a:gd name="adj3" fmla="val 142033"/>
              <a:gd name="adj4" fmla="val -727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POLÍTICAS</a:t>
            </a:r>
          </a:p>
          <a:p>
            <a:pPr algn="ctr"/>
            <a:r>
              <a:rPr lang="pt-BR" dirty="0" smtClean="0"/>
              <a:t>PUBLICAS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724348" y="3924345"/>
            <a:ext cx="1778372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600" b="1" i="1" dirty="0" smtClean="0"/>
              <a:t>Desenvolvimento</a:t>
            </a:r>
          </a:p>
          <a:p>
            <a:r>
              <a:rPr lang="pt-BR" sz="1600" b="1" i="1" dirty="0" smtClean="0"/>
              <a:t>Econômico e Social</a:t>
            </a:r>
            <a:endParaRPr lang="pt-BR" sz="1600" b="1" i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71600" y="3933056"/>
            <a:ext cx="1368152" cy="584775"/>
          </a:xfrm>
          <a:prstGeom prst="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i="1" dirty="0" smtClean="0"/>
              <a:t>Aumentar a eficiência</a:t>
            </a:r>
            <a:endParaRPr lang="pt-BR" sz="1600" b="1" i="1" dirty="0"/>
          </a:p>
        </p:txBody>
      </p:sp>
      <p:sp>
        <p:nvSpPr>
          <p:cNvPr id="21" name="Texto Explicativo 1 20"/>
          <p:cNvSpPr/>
          <p:nvPr/>
        </p:nvSpPr>
        <p:spPr>
          <a:xfrm>
            <a:off x="971600" y="2708920"/>
            <a:ext cx="1368152" cy="720080"/>
          </a:xfrm>
          <a:prstGeom prst="borderCallout1">
            <a:avLst>
              <a:gd name="adj1" fmla="val 49758"/>
              <a:gd name="adj2" fmla="val 99691"/>
              <a:gd name="adj3" fmla="val 140555"/>
              <a:gd name="adj4" fmla="val 191703"/>
            </a:avLst>
          </a:prstGeom>
          <a:solidFill>
            <a:srgbClr val="33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Estratégia</a:t>
            </a:r>
          </a:p>
          <a:p>
            <a:pPr algn="ctr"/>
            <a:r>
              <a:rPr lang="pt-BR" dirty="0" smtClean="0"/>
              <a:t>de Gestão</a:t>
            </a:r>
            <a:endParaRPr lang="pt-BR" dirty="0"/>
          </a:p>
        </p:txBody>
      </p:sp>
      <p:cxnSp>
        <p:nvCxnSpPr>
          <p:cNvPr id="23" name="Conector reto 22"/>
          <p:cNvCxnSpPr>
            <a:stCxn id="21" idx="1"/>
            <a:endCxn id="20" idx="0"/>
          </p:cNvCxnSpPr>
          <p:nvPr/>
        </p:nvCxnSpPr>
        <p:spPr>
          <a:xfrm>
            <a:off x="1655676" y="3429000"/>
            <a:ext cx="0" cy="504056"/>
          </a:xfrm>
          <a:prstGeom prst="line">
            <a:avLst/>
          </a:prstGeom>
          <a:ln w="285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7" idx="1"/>
            <a:endCxn id="19" idx="0"/>
          </p:cNvCxnSpPr>
          <p:nvPr/>
        </p:nvCxnSpPr>
        <p:spPr>
          <a:xfrm flipH="1">
            <a:off x="6613534" y="3429000"/>
            <a:ext cx="1" cy="4953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2934375" y="1772816"/>
            <a:ext cx="284167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OBJETIVO DAS VÍDEO AULAS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MSERUTEhQWFRUWGB0aGRcYGRwcHRgcGhgXGhsaHRwbHyYeGhokHBgaHy8gIycpLCwsFx8xNTAqNSYrLSkBCQoKDgwOGg8PGiwkHyQsLCwsKiwsLCksLCwsKSwsLCwpLCwsLCwpLCwsLCwsLCwpLCwsKSwsLCwsLCwsLCwsLP/AABEIAMIBAwMBIgACEQEDEQH/xAAbAAABBQEBAAAAAAAAAAAAAAAFAAIDBAYBB//EAEEQAAECBAMFBgQFAwIFBQEAAAECEQADITEEEkEFIlFhcQYTgZGh8DKxwdEUI0Lh8QdSYhWCJHKSk7IWM6LC0nP/xAAZAQADAQEBAAAAAAAAAAAAAAABAgMABAX/xAArEQACAgEDBAAFBAMAAAAAAAAAAQIRAxIhMQQTQVEUIjJhoUJxgZEjUsH/2gAMAwEAAhEDEQA/AMNgsGZhEuXRSlZQkkVJYNmUyQ5FH1MO/wBCnqYbpdyPzEWSFEq+P4SEKIVY5aQzCY4IKClTLQQpJaxBBbV7DTyrCO1p0sJCGG6UpWEgLystLBY3mGZTMaOOAYImdx+w58uWVLSAAcp3kkg5lpFAcwSTLUASGLUgOtTeB/eCc/bcyaWmqJG8yR8LqUpZLWclSqtq0U04J1XDX4Frln6QwGTYiZnW1CXDqZnLVLW984i7tVDWtiGvyiYgJY0cu4etmf5nziJc8rYKIpSgag+Z9YAB/fhtS4pWxcuw+7xNs7K7kkkOzDlfnEASCX4fLTrFgYzK1DQ2FiH+sJNbbAZMVG70FWF9OIt8os7MK1KJzMCwURfTdTW7awIXiilWZBIA8GfSJNkYgpXQPmpdn6esTcHpBRrxjxlKUJD6jQ0Y83FwBSvNosJwe6jM4CS7k2BAo9ePpGekraYGURvUBfesz008bwSx2OCXQlalEU0yh8zioDM9/YSKDEu7NWEhWZQdCycujULhhcN4A8orqPeFM1W7lVQVrlrTQglT05cXikjBzUNPmKBqFBCXOYGqgT0LajwEXRNVOYI35b6Bik5LX9S0M0rtBYMxiUlRIUoZq5S1NKaDrWDeydkJEoTVJBA1IIUlIrQfqr4MNYpS9mgDMZktbFiCHqRV2Nqs/A6RdmbZmiatMtBUAwdFBloHFaKDjiHagjOWraICpteQlQCEM7VdXwgB8xrQOw18LQDxeywlJWpSUhXwi5UABVxSunHlE21sMvOVKdINKqcjKBmBI15RSxCltv1GhDPqPfhFIppGGISlSQlwP8hRnBZ76+gHWKU5BTuljwb7xJnIDCvv5w1eFOXP01D61NXApdooZEIBoIRJZrgP+8JLPXyi6jY80ylTQBkTeoB8jW5bz4Rm6CRSMKS3Nn6P78o32BxaSBkDICUAJyklSVOCwDskEkkl3ynwykvYsxapYUFIcOur7r/E2lGDHWDmwETJSZ6XPdy1HusxbOapt+rQNUOoc458tSQrJdqY5a1ZFJSFIJdQ4HdOX9Ls3lzaLv4tMuWULCFgCmWrhyTSx+I1Jivt6T3Q0csMwNUsAVA8rCtiDGeXNUqWtf6UEAEHiXZ9dVNyhIxTQKJk/lkrKGzh0lv7uFA3B/tEitoEoRKJCegJUAwAAodGAbhFX8ZNmsldgW3yzOAHJ0DUibEJCZIStk5lCYGYkpNk5/0lwXpe7UijjfKMQYOSELExajnzFIUGAJaiiS+YAEU1DcY0+ImhEti87vA4yhgEXFtTVT8kni+GCQSUpcDM6XqaNfwrG92Rsv8ADS0ImTAiYo5s2R1B3YEKFGpQBwTXSC0g0ZjFYaZMcqCkICQQC5AANtW4vwPSAwzKV3aS5dgH50Y+MaHbeJzKmy0qzA7qSkX3nNj1FKekCJOF7pUuYEKchgGNFukA6MC9He4u8NYUd/DKFDJlgim8mY9KOWpW/jHIOKEwEhWEKyCRmM6pY0NDwjsc/cn9jbmNSzj6RKsE6FzWv0jqZLWIvT7xc2fKQspStSgkOXAGgdt6lSGHM2MdgQa5F6eETzAcoNx8oU0CpGhhSZzXsb8ucEI82STRgoeVR87xEWJYtQ3b6i/KJcVLIYGoAoYYkV9eRpGMPnYfKBvAuHHFno/Aw6ekAu9DW16ex4R2amwpanrDlYcFw9Ukt9Pr5wtgK8iSVm7Ma+zBGWsSwMqnc9KaXFDEEhywSlKQo1c3bmbQyfLUFAF3eg0o+usI93QrNT2eltLVMUHXZJPDKXY2Jv5cLG5EijJ7vdIWf8tCfAEefn5/K25MlHdUVMXALsONPdo0mC2oZ0kqBSgAhKsxS5SQCcrlwxAsPrEnjd2MqCW0MEVgICzTgCaEB6akAa6gWdoqLQogSpQyuxJSLpI/ULvX4qXiOVjkImFMuYVkB3owyJJYM70S4LvQCBQ2yc3eKVvpSQa1Ud5rWowetnMZQbMEJWJkSMyVFTnUEGrkhj+mlHqfq1WPShB3sigp0kjk9ioNU5hofKMzLnrJcFi7g2a5v4xbw7zFhKyVlVH4PWnPRzaKLGluY53ipswVUrUsw8noKn1i4vYwv3oSWzMyi3BNammof4TB3A7AQJSipICXG8+8RmJLkszAC3EAXgLtXFISSlC5gIvmDM7FndyOZHG70PPBgPNSUnn7HnX0iXCT0soKzEcjY0JoBqA0QzJqmDktpziKckljUEU8BbxDQ4S9tPDpmMpGVLjMEuRldTBIzs/GlBWtI0mxdlS5MokrzTFfEx3XSbWZg9yWLQBweyZomSs8lRClBnTcGzjnlJ6AmNJjV/ClGQJQsZqBgCQzOwc1J462iM5XSQJE83DJT+dnyvRTPZgBchyaENT5xWxmMBASkFLO0xTkkkjM4/TVQLn94r40zMpZSQmWXBcsohNgC4LUOlVEB6RTwuKmTSkKYpNswzOUixIDl6DxhVEVIkVsGbMKd85KhSyonM7KAbRwwrci9hArCAicZayCkEi+VNwOHwkacxF2bMnAEIAHDLQGgoHpRzW4Kj0ipg5AWlZB3lAAg11FS4Y6AB3v41W3I3BYXjTNWUmoCbEsEmgLC79bNoIkxWCQQ8xYCiAEhFQClgc3ChejvWFklOFmYrO2VyKHRKrki1ul4G4tbO1WPrcn5RqAwzs3EIwyAmUELxExZSJtWRnKU04EBy/PWCG1McjIQJswzUKCUzGalMxTlLgElTA2oBrGIVO5m700184nkYaZNOVKjmDlipnGrc3+cbSluzUX8HtZQmBQLG2ZRJoC4HFmAoOcaDbeeYp0nMkEKoWdrMbgl6GM0ZUyWUzkuCzKJADu43Wo2VvGNVOkqUnKUFKSa1LA1cOKOSwJcvxjlzJOSkjMFTZMpzmClK1JuX6KaFFwiUmgcBg29LFCHFDqzQoVavuLbM5/pZzAAHIfhJ4VawfRnaOT8ApKig1qHauvr0i1h0tvhTKSRQVBYO9HNnPC0WZhXNAIBJSDxIA4BqCn1juspQDTLyqraoPQ6hvPwhs6R8SSagxbxejqdy59+7R2ZhlLlJUhB3QcxGoBob8KeENwYizAygC/B21v9X8I5NAU7gIAYUqbCtdNfHWIJKyxBJ0I6h/o8KcCd4+PTSM1ZiZSQ1Buij6u19OvKHyMIZikoBqogebNXmT70dg1BmXatfC3Rx+8XwQhKbBKlPmZ3b7fWFbAVNsbNTJUlKF52FVaKLmo4BqeEVlT1EpBqB4jjFibNKiqp/dmbo705vxhw2UFIClTEgs+Vi/P7N1gXXIGDsROrusGeIgos+anv34xMoywoOl2IdjU++kH8JiZfeJnJT8NQVMHWWBJAsBp56QW68GB+yNlzFKdSFBCkgpUSUA1GUhTdaiCC9ig5825UMAHL7269n8aM8EJGOmmZVynVLgnKofCKMWKrN+nkGkwmzFA7xcvZZy1BLDi9wQaVDtVpSmYD4KSmWoSCjM7lRuzA8KgcRr5R3ZveK7wywp1BqDdDAKI9G6KiIIyLzlWZTszVsb6HzvxtF6Rji2UbqXfmFVAqByqf2hrCS4zFYhQoMqM4KQAmhqQA12bwpAXEBUyaEhLqVQMHJOlBrSPRuz/AGQnYtAmTF9yhx+Y1SkFRIlvzbetSj1fZbJ2fhMLu4WUlKj8U1QdRHEqNa8KDkI0RlF+TKYPscmRL79crIpEsDMpqEioZT73EgPEmBk4FGVWKUVz5n6inKBmNtQToSXdukabGzk90vvGWBRQp+qgSOT15x5VtVRmTMgUAGGdIBYE5iAH0DsNamI48VO7/sdxUT0nGypRR+SnLq6S+YC4PEcnEecGSucopGYoBUQklznZt1QGYgBKdbGD3Z6TKTLm96lMzMWLjeACdOR1gBt/HpEwysOnIkDKMrhlFiT5E/KKuNAdPcCrxwS6QQoTKUHwkKcNwelauXvEEnEqymWCXJBSeDE2P6RUm1YR2Uo0LAcGrSjiJxhAkhSFMEgPmNSaPe9TblDbcCPbg4oKmTQMzAvq17niXItrF/Z+JTLAliUJylDeIS/xMyQLg1ZwHsLQKm4ZSQ1Q+9U8beNHiuuctJdKyGZQY2IsftGqzIv4qWpcwpCWZzlAygcKfTib1ili5BylZs7God7kkc61MTo2ypSgZqlKYMC9TcM73r6Q4lDAkKdThRDBvicc2A4Vg7ozQIQmpBf6D04Q7CpUCcu8SWau9WxA4kiLWDwffTwhIVkUS5AqAA7nQAUu0FMNgAglpkslKgkLNSFcEJ4im8SwakBzXAEHsFgwpctc0pyhThKU0KgkkPodDwo2rxQ2v2lkkqCFzFFVSVhk0OYMkMx+nhDsdjUd0JSgFhADEMADlSkqOV3etaOSOFcmNlqzMvdAABe4zVSGOtHPBqtE8eM1FjEYxJUaoXX4lJAJ6irQoGT8OMx3hf3pCi2lApGhkYJaQztUgvbmAx+2kTqmpDiUopDOpIdltx1qH84kGKSc0sXIJzWoUu1gSHu/LhWvjxmylAKAX10tUt60cCFHrYEzpNVdfm9YmwmeWulQ/hUXI4RZxmDTkcOQDvU15Fh78oZhZuYGgHB60UcpFfO3GHW4pHt3DpE492VKHMCh1AykhuDHSKaUHLVmsz18r+MXpxX3SVAjcOXQ0OYg5TVtOFOcVMSkbinBJQCprVenMsztq8FMxHJqmp4+cSoxJIyqqBUcqxwILKYvYCl315N84XcNe/3HrGAKWC7kktz8hwAic5UqIFQeLiIZQADcAxhkuYxs+nt34QKsxeOHloCn3uBLs59aeELBLCgU0STQeXDx/mG4naWfKCkEs1gGtYirjifMxRMkZlMq1X4+XlAo1Gm2dOUn8tABXk3QTqSQGsyjz484m2/MzLlpSFFQlBxZVA9gHSTXiWZ7wI2Xs8zEhROVDkPrQAUDVctG57C9gjOJnTlZZSVEZUlzMJDEZm3Ujk5qaholqjqpchW+yMfsrs/PnTEoRIWtKlNR6UJLmjAUNxY8Y9S2f2WwuAR3uIAmTtE3Qg3ZKTRRHFWtmg9gCiSDMAQiSgFMtKdA9fEs73Pz8+7QbaVisRdkiyRYBq9TaKJWx2tJd2v2kmYhqkJZmf3pAfE7dmJbeJBa5LAigJ8osIlgUUW0EVpkkEvFdJuSxJnFTlSlFynVtfiPRL86QNRL/M4ZmP8A00I8mPnBXDJsSIWNwBYkCxzJNqj23jA00K2V0KKXb3y6QLVgFZiSSVKqffCkaXZmHExOYjWn8dfkYlxOGFaaNC15ComRxMuofhHTIB4B0kOXoKeJNxbh4GcVhhloKkMD0tFTG4Vg9LPx9YFBaoGbSwiQgdA7EGjFTuLEinhfQBFpNNA37t5N5wVNKipoBzOkUsao0Bc1Zzd9ffPnAMDZuHLceDWcX984ZLnmjuCKVLE1L10MWASCAbC3J/Y8oqzpRBGo687Q4A7sXGqTJUksEVrqogVAL0oX4UNzSIcPLRMxcyWhJ7oiqlEkpIHx8Comgcfr8YgkqEtIAJKqkAFqpHEVsSzG4iOXj0ZyouoTEgEg5VBTa6KD150qIRRSbaDQTn4L8OlIWsAkOCOIqlJ575qQLaRLiEIYOoTF5SoIy8Q4Usi6qihNAD0gRiEGcd8sxBNWsWpwodA9zxiXHZpaStJem8oP+tmBzXt4kGDQrRPhdjpUgKVOmJJqwQ45VfhWFBfAYIiWhhQpBqa1r9Y5HO89PgnYPRIQJyc6iEEMrKa5SMulb5YKYjA5hMVKP5RIICg68oIAZTgcRltQ2pGdnLICQSxAI40JKgfXyjRbPxOeWiQylJGYrqDoopygUZLZiGa0dEle5SwFOxpA0AcgWrQPxpbxEVUOFBSQ/LiCKg+EEdoSBLJKyK2GVnOYa8Kk+AiRGAQmYgqUki6kggsNSeAqOukC1EBWxWHnLQkA5kkkh2BYMGPEj6vEidiDuEldFDNqRdmBDODq0FZpVLmpQVDKC4TqmjZXIowL1a7xTnYhC1zHV8VzQa2H9zOA4uwiepswGmICRlBccr25xWmZiXMWkpAzZTmdwCfAsOBikpRCmf71iyMh5lqoTvE9S/Lw4QyYtjQXGvMRYVIUE0NeGjRBipKk3F2ro7UD/TnDBH4fBrnKCJSSpSi2VIqTf30jRyOzkyWO7okqO8SUqZqGo5aOQ/BoqbAC5EozhRcxWVJ1CQDnPiWH+0xd/GzcSwzhQQ9MwBD8rm0JN1ENB7YHZ0zVjDyxVyczUQKOXD9OZYR6TiEScFhgJaPy0OydVKUSFO+pqSYb2H2ZLw2FQalcwZnIqRXKOjB/GIO2AzlCFFISMxPT4RzethqYlixqO/sZLSjLbR2wrEOAAhBJIAsXYkniX9AIDYTA5ZgWTQ6Wvr5wSTL3CUhkuTW7EtFPEKqPbR1pIXk4UEzMxs5pyrDJa6+UIJUoBgVHK5ygml9NIamXbjBVGouyVArA0gnh1BaAWoSfIFh6AQIkIYXuf5ixsGcEoWCcwMxWV6MC1OjvC6tw6djisSnD5is5Um1NdRTjQtxB4wRl76MwsWI6HWBm3ZjSVhAdWRwOaenSDSZye6C/05AQ3AikI3Y8VQDxKdOsU8SsOHs0G9m7Hm4lTywMoupRYPy4mD8vsnIQQZn5ixVlFkjmUgGnWE1JDuFnl3cpUph1r4ekUdpyAMrFzqfFvX7x65tjY2EEs94lIKquAhKxzGZmHRzGIOEBCxJzZFgozM5YMXFAXpzuLwdSF0NGQmy8qWKQ7386CKmMw9eTxrJuxs6QEzEGjVBGalTTNrAvE7CmDVFBXfSP/Ij2YZUybTRn5UzKXNQkpU3EAsrzB+cXtoJlABAl5GVdLVAUQ4JLqJDcILbF/pzi8ZM3EZJes1dEV0DVWeniRGuxn9MMNLITicc6jlCkJDEkMwCQvdozOGHCMw1aPMcaxDiofds7WDxLgELrcOxIFXv8Wa4vSNZtTs5Jlzf+EWpcmUBvTGBJIJJSyU95bgTVxaKa9qYfdVmFmKcpckcr/wAxgUVpWLUgZcgLE8NSTYUHQWhQYm9odnqOYzZ4JAcGXqwBsK1jsT0R9C6DLTMIudmWnjRLXc2b5eUEMHg5iFgrGUJIS5KWcuWN3AAILU5wb2L2VmyUBRy96opuD+ShyNW31mgswHMQK23s2WuatYnLWtTJSssEFRysl2+EA2S9obUuCnb2smnYf8WoiXLWoIG4Uo3Q/wDika/EQa0gEjANMQSWBV8R/wAa26huD9DGnkYlcvDSJclS0oJUZsyWGJVmU6QnNXQM3DpFpHY7E4hiJQw6QgISF/EAS7sEuCSSSSB8RtGT9h0GQxGZCmP5nBySzmpoWd+NLxNI2GopK1jKACUvQKDh2J5ux68I9M2T/SbBI/8AenTJy9UpISCzEhg6mqNdY0x7B4NRSTKIy2zTFmjvUBQFzTlSDa8A0Hhowwlyg6gAVszODQEKfkd3T0MUJeCWpSlJTuoBUTSg/kgtzj1Pt52LkLlHuErQpNSS5SvqVEq1Z+nKMRKly0yZiVKKF5UoKVApUUlRUqYBYp68RSkZSQXEG4UApJdy3nS3ofOLCdn42XJ7xSFd0oElJIspnJTfQaaCCuwtloCkrBASUqKJiqgKSQ5Nk5QaObkgCpgZtTbc1SlgTVKTmewALHRNWHjoOEbVfBtNIinTkfhUXK1KUyXICUgtmYEByp6cjyirgwEzEBTBJIzAcCQ9tWiFE/M2Y1FtBUv8y/nF/ZWwZuJVllpzDVT7os7lqAO3hR4Nmo9ekbeykmYU5ULUlASRupFEpp0bzi3taSMSUgNmSXB6liP/AB9IwZmrlLShRDnLm0fSj9DB+ZtxMmX3qwpJluGLDvDQEDiXIPiIk3TtDpXsyFSioNwuPG0C5xloJ7yZkDHqdMoaxJo5oPSBWP7Wzp8xSmEsKU7IHF7quegYQImyDfiYtdk6otYjay1KuUpsEpLNye5t8oM7KxaVhzQpv75xlMpeJJOLVLOaCA1BxI9Ynws9t0tX7etozX+ptoOkQztsKd7e/vC0GzUYzaIUhKXdWUg1ZnFX5v8AMRf7HzDipUuUf0uhTGuVNQR4EB+UYI7RKkFNyVA+hDCPXOyPZ/8ADSgEt3qwDMWdTdgxcJS5Aa99YSWw8dzRbNlslISnKAAAn+1PB/daxLtGeELRRQSxKlJYAEMwJOpemtI6hBQhxfn7p0gZt6bM7tSR+oMGAJBNAzkVciJWUM32q220wLBKaEHMnPmBAdswoKh6tyMZk4iapRzZkhQd0jKoszKIBcubXevhBtJKpE9QX/7obLmU4Tu5XoCKgDj9YHYnbUw94SrLnHxXLDNQO9alraw2xghh5+EmLl4VpnfTFAIms5ClmqS5BLKPC2rxsezHYASVrmYpYnbwEpOU5S1ypKiQd4p8o8v2ZtSVJxWHmkqKZZ3iAHIU4U3+0luce49n+0eGm4Uz0TEFKXJYF0qGmUucwDCl76w3ApY27tb8PImkAjJKOVqOaAClgCpNuJa0eQ4raxUpUygN7dX89YMdru1C5x7tIUULys4IUSDQNXq2pPSM3jdnzkJOeTNSOJDa9YaIkjq562IBLDTRjyihOwy5igZYBW+pbxd2844iRMJzKypq4BqX82hy++CgRMBH9oZL8nAcRWyZLM7CYskkCT/3BCgijtnikgJGYAaDIfU1hQlS9jWjW4zaAlSlTJQBUxfMogMXDihCCzAlmZLaxnuzuzVYhaZs5RkyJRIAKsxUbKEuzD/J2Gj6EJUzKBTwoeF6Nb5xd/16akZAs5BTKcpB5AEEecX+GdcnH8dF+A9/6pweGJKJRSABlUwJYu7OdxFAAEsINJ7QCYgEy1BwCxKQqvEGw8XjBHb0wFhal0pFX0AFBEqO0s4pZTMNGv53PWE+GKLrImwO3ZeHQZigAl2zUzEmwuoqPK8dw/aZUwZ8jAV3v0h6FR+FIbj+0YYdopgYhhqkUvZ2LgGJ9qdops3DKkKUPzSE7qUgsClSlOlgzBhS64VdOr3exRdSn+5XwW0xIxeIUMSJyZ+VmDJzVJDcasFC/GOdoZCFpzzFqQEADKplpIB+EBTqSTahjHlK5U0IVdC2IbUEfYRc2psqdOIJVQOwIb0f1jr6zoo45R0Xwc/T9a5J66C2F2hh5sgyBlQACkAs7VU72O9Um9BGa2h2fmSjRQUCTlapbmG+TxIeyuJSM2Xd/uZTeeWLEufOkSVqmgLShICQ5LOWqf7R9o4+047nV3oydAef2exIqZbPZ1Jf/pd/MQb7IT58pM2QrPLExmuBmVuuX/xJNOHINe2bJEwomT5ZKVJFEzSkgEpLgjk9FejRNt3YEgq/4WZNZQL96XKQf0pYHzflxc6G1TF7sE7sH7T2+FLSJaQEIsf1Ne5drc4GYzHTJizMWSp+JfhTpQeUWZXYmeoEoWFJS2YsrdfjenOGq7KTQD+Ym9mNdH5QO0F50UE4t3h/+pKs0Wj2UWScswEj/Fvr9Ilm9iZyGExYQSHAKS5f/mIh1ib4E78fYKOOVq3lFdcxRvBn/wBILF5o8v3hi+yK7hfRwPVjB7bQO/H2CkKpeIzM5wel9jjrMJpYM/1iZXZKWyRv8zmq3D4W8eMbQwd+HssdgdiomKM2YspEs7n/ADMTmPJND1aPTcPtQS8zTczhkktu31IrGH2dkkyu7TJUUjUqq+apJCRVmFotS8ahB3pCyNAZjXo7hNa8InLHJsqs8EuTTI2gp3M4M48uHzMZ7tN/UASCUSlCYvM5KqhOraP0GkPG00zBlRhVVFcqhS1Q6aM14Dq2HgiSThsQ/wD/AHS76kvLNYVYa5G+Ii+GZfbPaafiZmdW+ogCgZgNABQD7wNlzHLKlr8/29tG/wANh8BKIIwU1ZB/XP6aJSPWDWGx2FUvJK2c61BmKgaAHpo5JJ0eKKHpCd6L8mF2D2UGKU6EFKElOYrLhVbBmctzDUjcbb7Wp2emXJkywkMTlSwAq6SaVcu4oGflFXaW00JWqXkmImj+1aGSKUAAY05vW8Y7HbCnTVOqY6uYP3tCSwyT+YKzwrZjMH2onoJ3yc39xN9dYjx+3Jk0ALL1c6PQAegjiey8wXL9P3ESK7NzGDp/+XvyhljYrzxXLKJxxawhJ2ieAghhOyE2aoAJURdWQZiALln+cE9i9nMKkFWIlzlkOyQtIBrQGyjzteDoYO9H2jPf6of7YUb+XMwLD/gED/cPrWFA0y9G72P/AGQOx+10jG/h5QGUkAG6iSlxZnc0tF1cvKopUGUPMeEO2PsxP4uXNKU94CVBRJulJIvQWEZ6TJWnEIKgN4qc5gXdJ+8eutMrval/Z5EoWriH0Hx5H20PyA3SPMe9Y4zaj3ziNUw2f7mEZLSE9kYGWpeeYQmTKZSybM9BTUkM3B4H7Zx6ZmKSqTkEtalUAy7iBlCmYVKwvy8tb2YwxmYaak5UgGi1JBa5L5hlLE6jU2gfM7OzF5VpOdKkgpKUIG6QMp3S7EbzaOY5nlipbrf8HpYsH+PZ8mE2rgM89SisFS1l2DDU2eloOqHEDx1+8XpvYLEKmKWkLBJSoOmxD5qEsxeDsvs3O/sV/wBuV/8AqD8VKf1gydEttLAW0tiL2hjxLTOyoQjMVAE5WLJSA4DuRrYHhAHtbi5mGzJk5vjKSspukOCQD+kmjnhHo+C2diJLlCcr3pLD34Px0gNtTssZuYzFMVJyqyzAlw4LMJZGnqYTJnlPZLY6MPT44/NN7/yeadlNoKVNUlRJBSaE0cG/kTGszaNTlHdjdiRJmd4FIcZhYrcFxqQPSCU/ZyJWVcyatSQoFYyhgkVVYUswikW6OPNi1StMf2pxwwuzxhkEd9OZc0PUJIcDyYN1jP7JT+Sh6kh6njUO/KOdp1SsVPXNlzKLVZVCA7eTD0ixKmgvUFrBvu0dMoqMFDzyznyO5fhE8lLKSK3D0uHift9sfET5n4iXLKpUsVUFChBL3LluUV5U5iCEv4OI1n9QEmXs9EhBSkqICha28qnNRhIZNE1Xnb+PJTFDVGV+DIBINUlx1vwhswAM14GdnZKkIUCLq+QZ/nXlBRJahECUYp0jnaZd2FIzzkAAHVuYs41GYiKPbPaMuTjVIluoIAC6IAUdWYBjWDHZPFJRiUqUWQAXPBg/zEY3a+Pk4jEzFAk95MLUocy/RhxhsNKTv0WUbx7+w2VcHHhCAh/UVp09Y7kJsA3WEojTCez8cMPJMwZTMWSA5/SkB6Ai6iP+mMrgdqpmzlgIybrllrIJzDRRLX0gpiZyTMllaSpMuWXbV1TCwajsR5QE2JiUqmraWZZCBViHro94vqjCGlcsq8bcf2DIU1G8/wCbQQ7PT0pnhStwBKhmGjpMUN82ZuBGnGJpMoBSQuicwzG1HrVw1Ig0ycFUkX+1ErBSJ2cha5ig5UFWdIADPwr4wBRjJcwPLJIF6Mx4VAfSBu3ttyZwmTiSFzFPS1SaDkA0WNgYfJJSSfi3vPj4NHRNweNexskHqbYQKj16XjiLn5ftCVMI+7/WLGyMIZ06XL0UoA9Lk+QMcrdCqF7Gm2VhVSMDONps9LIJLMCKO9QS5IHSMJgcEqWVpW/xWIPC/QvGs/qeD3aUy2JJJYEFstD0Yn0jHbBcSQVVKiSHe1h8outKw88spli701sgipI4DyMKGGYBSvnCiVEKG4XbcozMkskqLh8uXQv+o6RYVgEOCUgkAZSo2Y0yg28IH4HsvLlTBMC1FVWFBcN1gkqcTQ2sxv8AeLT038pdWlVjw1RmbqHh8pbKBG8xBo1xW0MRJSzFTPDSEp/Velv2pCi8GgRPn42VNklachDnMQkB+DCho/g8VZfabukoky5komWkISEOSQkMHzXLC4irhsYEJUK73UaEUOt4zuD7PhM1K+9djUKDaEamAsOJpuRXvZOEzYp7a4gD9Pq3zizM7bzbOX4Bn61NPWM3PUAWJCgLMPfpEneDXMKUAFD6xPsw9B72ReQrP7STlWUR1AeKUwzZykpQqYVKLMcoB6fcxR72zh+dbcLxLJxgQcwbUOmhBIIpygdmD8G70vLHKwc3DqUla8pN096n5AxDPlCYAFOoUJCiSC3jAvbGxhiJhWZqg+lDp0rBSUWABsAB5DjpFXjglSJ6mtymdioCwtLAguAc1PU+UEJkwWUlD8Q4/wDsRESS4uA16v6w9fJzAkgar5LeGkKU6pUvdSQSQCcovVQp/EUtuZcWpPezCSkUQhaW50DkdYnmzSnDThmKXS5GpYUsK8Iw3Z5SjikuD+p3Bpunyh4qFW3uOtVbKjYyQJSQlDgDx+f3EOE4Pd+UOKf396w1VdFHg37wjuyZJJxWU0A8nHk0cnyULJUwfk/0iMvdiPCHIRy8jGRnxQiQLU8PvHETaVDeUXNqdqpiELCCjJL3U7qCwSQnV6lnjN7G23MxK5hW1GbKlIZ34DlDuNK7X9mr7MPiaSMukVk4MAuAD9PoI6lR4+Bf6xzvhouvB/GF1Gqx3eWBDeX1DxJhUKmLyoSVngkOWF6ftEYnHqeDiJsLje7U5JFNPDlaAqfk1OyrjNgoGbOkJ6kA+Tg+kMlySkAXbU1J+rwPndmkzSqYqcQ5egDceMFSvgAfL7Q+RRX0syt8nTJbi/U/vDsGsy1BQUU8SLkcN52fp5QxIq5JB5+xDlzEsS4NIlS5YU5Lgq9ocGZ6n71ZAsFEU9NTWOYfCFCAmhYM7kecTqINmLcrdYjdQPxeDQzd8gbbDMrsjPKQd2oeq06+MKKq9rLJJ3R4n7wo3bj7/A2pevyV0rTahPKD2yyhOGnL7tCpiXYqDsMrihfV4BpxKTZWtqwSwWNCJM4MFEpoHYksQwpU1FIokpVYE6exiMT2inFYzLOXMN3S/AUjTIlNdy/Bx9aRi52ysSp2lEV1YepMbXDLOQOkBhwautWiuVxb+UWvZMlSf7fAs3hWC/Z7s0MSta1EJQkVCeNW1OgeAYnB3UGrofm8HNkbUXLRMCASFCopdiKc2PHSODqcjjibjuzowRTyJS4Du09h4GRKHekJOisxzE8gSX8oxE6alSiEnMASHA4cWtEW18Ti5qlFSSQPhKmFHZqm2togwUlSUjMCFGpIs/OODocnUSn86qNHX1ixKPy8lwy7MAPCLexcGJk9CFjdJrzYEs7UtxgdkcmhPnSCPZqYEYlCiokVp/tMeq7fB56q9wV2v2wJeJUiTLCEooxq58TTwiDY+LM2XmWA+Yiga3SA3aXaSJuJmrSaFRIi7sCUFYcO7Zlaka8nePRzwjDFGlvsSTbbYVQtOjeUSkoNCP2iFGHQzDKer/tD0SxwqOAP7x59jIlw2HUpQQgKKiWAGsaTB/07mKBK1pQToA/raKfZHGS5M/Mt7EChoacacR4xZ7R/1CTlMpHeIJf8wMP1FgK6jhHB1XUvG6R6PS4IzjbA+1tkKw8zJMUOIUDfwv6RVVJSz5ieYenpFFG0DOmVzkJTUr1JJq5Na+gi4EDSL9NklkhclRzdRGMJ1Ed3Hj78YjnYfglXvxaHJJ58jmMc7xdiodKx0bPkhbD3a2VKw+ClpRJlhSgHXlGb4XJqLxg8Dj1magEuCToOB5R6H/UAyjIlOsJYPXXSnE8uUed4MpOIlpQoFnr/ALTHd0yh8M9t9zZ77nPoO94TVh5P6NCAPBPoIkmyXYV6ikT4CQlc6WhXwlaQTahIF6Vjz3tuGNt0dwexZs0bktShxFR56xWn4MpUQsMdQQXHUaR68TKQCCEhKBWzAAP5ARgu2faSVOSyKhKgM4SXcg2LO1Okea+vhGVSrf1/09F9H8tp7mcUgNRLHy9iOjME8OVYUlJ1J6n6QprVZmOpD/vHprizzbIpzGoJ4t7pDFFxXT9R6RIUNUlumb2IQSKlwffGFe410Hz2Nyye+nT0y05QWCSWcPalYy2OxuFDCXPWoksxlkCpa5P0jW9s8cDgfiHwp82EePqnjMP+YfOOnFgThqkNOSctMTcCWoWf5Qo6tIJJzNyhRz19iWpnUIBFR8Pp4i0WEGhAcveh+gjmch39Leb1jomOaEHreKJGZ02DgjzPzERmVLJvbk7eekSEkAukNy/eI0CxDcgMzHwtGa8GJvw0tnKh5CvKHJl5ahh6HwtFdQKQSJZc9fvDMimfuw/N/uYFfY2pFifOJqVZm0cFvCsJKaVzVsWH1NfSGJw71yk8om7pTORl6EE9C1YyTM2NEogXrro0cSMrsQCeBr1h0xA8eOvoXiVGHdLkEcyS8Hg1WCP9Clvm7sGt6faLklKRRgE+UTz1qSwSqp1t5a+cRy6AipP9xZvSkFsFDZswD4anxhIUSG9f4h6QeTjR7wu5mkEgAjUsYXjcNWNUW/uDa+zHVYkj9ZDa1/iI9TRvD7xEhIJq1OBH0EJJWNF0SLnqJ3i/M1+kcKAqpII0vbjpHScoDM3I/tDs4N0u/wDkf5+UClwwWNCmYCrf8wfpDkpepQnnSvm8dE0tY+P7GOVUlykFuKfUVhkkCy3i1ompAmIdqBwk04VeBw2dLQpwli/sUtD0SVM6SU14ekJSF6rIbkT6UhnN0arHpmEH2KeJh/4jKoEpcDmfQiKsxx+oP0J9IjAcCgPhXyf6RGUvA6XkP7R2uZwBdaXZ8iyXyhq+3gLitnCYBnUogFw6/m1SPvC3bAK8UiEEciOdLeDNEYdPhXEUWlnyv9ROhQ0p4wpuJIoL8c3sRAmSHc0PA1PvziTMkEE/QU8DeOm9iHk6lZUKnyanrESUcweUPTNSqtW4fx9oSpyasT0AIbk5pGpAO7bnd/IEsbp1IDuBYMSG8IzY7LoBSStaq1AAHvzg6cQqw3TzD/tDJX+Ret8rP5H6RXutqtQN1wiZM5qMTzYwoYccNEJI5mFC7CEsmYSPho1q0MN71uVWcNfg7V6Q0LQaZod3Avfxp86QefJQkSpRusnmGH2iNGXNUqrox+YekdTNCiylENYEU8KV84kVh6UAPoDAavgxz8DXdUojgQSPfhEk1JZsqS3JXpWIkSy9v+kxIue2hbnX7QNkbdkQVxQ3JlfdokQlRHwpbxP3+ccAzGrD09L+sPAy6sOZDn9oCiFs6hZy1DdAPpDKmpDtwIHoI6Trbo38w1GNToS/Mj5OYahbO9+DQHL5/aJQ1yvowf7xGVVeh8ok78DViYy2MRzsSSfjPma+QiJc8g/EDxqaRYU7UAvw/eIwtzdPviBAZhgUKkF6aVhCamlSTwymEgJJLkHwf1J+Udny2fKUjg7VgW+TUN/EA0Yn/b+0IKT/AGEDmzRG8y4a9/o4iTvl2IIPFz9oClfIa9E5a4HqftEK59XIKeh+kNVPNkhfvqGjn4gkV8if2aM3Zh6cWdSoDQJHsvDZ7uCxPBx7MSjFJNCKcP4ESlQuxbS/1MNV8sHHBCnOGZq6NbqXiOcTYliNWfziyF8EgeI+sRzilJdgDzoPWDXoX9yAF2qx8K/aGzJXUeUW5RB1BHAfzWFMkA0q3N2/eBovkN+ipkSbkqPIAfWO5Q4YU6Vh03Dtb5U8tIaJdNCOFfoawjjXgZMeZQJZz4D+YcZVKAeJMQ96LWFKA/tHCoWC24Ofrbzg2vBtx6hWvk/8H0hTQGNvX6xAtR4O+oIb1jmUsN334QFI1DhIl6p8z+8KIlKPtjChtTFpEZuBDwosovVjChRPyX8EMmYXudIJwoUbH9LFlyNKR3Y5qrEiJYyOwduEKFFf0iPkhkfCep+UWVCn+0QoUJDkZgJWIV3jZj5mJZyBwEKFDo5iVCiyPeojuKPvyjsKOXLyzrx8IhlqPH28EpiBwFoUKBjGkShICARdo5OSNwNQprzhQo6ZcEkXcNKDCg005xDiFF4UKKR4QkisotLURx+sU56jlfX+IUKIZSkCORML3OmsFZSRlNIUKBgFycnZ43fCIpCQUKcP1hQo6ZEvJIi6REgH1+UdhQByrLmHLc+zHJij3Z6QoUJ4CVf0GHYE7ioUKIr60O+CDGUMKyKQoUFcsz4IO+V/cfOFChRI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2" name="AutoShape 4" descr="data:image/jpeg;base64,/9j/4AAQSkZJRgABAQAAAQABAAD/2wCEAAkGBhMSERUTEhQWFRUWGB0aGRcYGRwcHRgcGhgXGhsaHRwbHyYeGhokHBgaHy8gIycpLCwsFx8xNTAqNSYrLSkBCQoKDgwOGg8PGiwkHyQsLCwsKiwsLCksLCwsKSwsLCwpLCwsLCwpLCwsLCwsLCwpLCwsKSwsLCwsLCwsLCwsLP/AABEIAMIBAwMBIgACEQEDEQH/xAAbAAABBQEBAAAAAAAAAAAAAAAFAAIDBAYBB//EAEEQAAECBAMFBgQFAwIFBQEAAAECEQADITEEEkEFIlFhcQYTgZGh8DKxwdEUI0Lh8QdSYhWCJHKSk7IWM6LC0nP/xAAZAQADAQEBAAAAAAAAAAAAAAABAgMABAX/xAArEQACAgEDBAAFBAMAAAAAAAAAAQIRAxIhMQQTQVEUIjJhoUJxgZEjUsH/2gAMAwEAAhEDEQA/AMNgsGZhEuXRSlZQkkVJYNmUyQ5FH1MO/wBCnqYbpdyPzEWSFEq+P4SEKIVY5aQzCY4IKClTLQQpJaxBBbV7DTyrCO1p0sJCGG6UpWEgLystLBY3mGZTMaOOAYImdx+w58uWVLSAAcp3kkg5lpFAcwSTLUASGLUgOtTeB/eCc/bcyaWmqJG8yR8LqUpZLWclSqtq0U04J1XDX4Frln6QwGTYiZnW1CXDqZnLVLW984i7tVDWtiGvyiYgJY0cu4etmf5nziJc8rYKIpSgag+Z9YAB/fhtS4pWxcuw+7xNs7K7kkkOzDlfnEASCX4fLTrFgYzK1DQ2FiH+sJNbbAZMVG70FWF9OIt8os7MK1KJzMCwURfTdTW7awIXiilWZBIA8GfSJNkYgpXQPmpdn6esTcHpBRrxjxlKUJD6jQ0Y83FwBSvNosJwe6jM4CS7k2BAo9ePpGekraYGURvUBfesz008bwSx2OCXQlalEU0yh8zioDM9/YSKDEu7NWEhWZQdCycujULhhcN4A8orqPeFM1W7lVQVrlrTQglT05cXikjBzUNPmKBqFBCXOYGqgT0LajwEXRNVOYI35b6Bik5LX9S0M0rtBYMxiUlRIUoZq5S1NKaDrWDeydkJEoTVJBA1IIUlIrQfqr4MNYpS9mgDMZktbFiCHqRV2Nqs/A6RdmbZmiatMtBUAwdFBloHFaKDjiHagjOWraICpteQlQCEM7VdXwgB8xrQOw18LQDxeywlJWpSUhXwi5UABVxSunHlE21sMvOVKdINKqcjKBmBI15RSxCltv1GhDPqPfhFIppGGISlSQlwP8hRnBZ76+gHWKU5BTuljwb7xJnIDCvv5w1eFOXP01D61NXApdooZEIBoIRJZrgP+8JLPXyi6jY80ylTQBkTeoB8jW5bz4Rm6CRSMKS3Nn6P78o32BxaSBkDICUAJyklSVOCwDskEkkl3ynwykvYsxapYUFIcOur7r/E2lGDHWDmwETJSZ6XPdy1HusxbOapt+rQNUOoc458tSQrJdqY5a1ZFJSFIJdQ4HdOX9Ls3lzaLv4tMuWULCFgCmWrhyTSx+I1Jivt6T3Q0csMwNUsAVA8rCtiDGeXNUqWtf6UEAEHiXZ9dVNyhIxTQKJk/lkrKGzh0lv7uFA3B/tEitoEoRKJCegJUAwAAodGAbhFX8ZNmsldgW3yzOAHJ0DUibEJCZIStk5lCYGYkpNk5/0lwXpe7UijjfKMQYOSELExajnzFIUGAJaiiS+YAEU1DcY0+ImhEti87vA4yhgEXFtTVT8kni+GCQSUpcDM6XqaNfwrG92Rsv8ADS0ImTAiYo5s2R1B3YEKFGpQBwTXSC0g0ZjFYaZMcqCkICQQC5AANtW4vwPSAwzKV3aS5dgH50Y+MaHbeJzKmy0qzA7qSkX3nNj1FKekCJOF7pUuYEKchgGNFukA6MC9He4u8NYUd/DKFDJlgim8mY9KOWpW/jHIOKEwEhWEKyCRmM6pY0NDwjsc/cn9jbmNSzj6RKsE6FzWv0jqZLWIvT7xc2fKQspStSgkOXAGgdt6lSGHM2MdgQa5F6eETzAcoNx8oU0CpGhhSZzXsb8ucEI82STRgoeVR87xEWJYtQ3b6i/KJcVLIYGoAoYYkV9eRpGMPnYfKBvAuHHFno/Aw6ekAu9DW16ex4R2amwpanrDlYcFw9Ukt9Pr5wtgK8iSVm7Ma+zBGWsSwMqnc9KaXFDEEhywSlKQo1c3bmbQyfLUFAF3eg0o+usI93QrNT2eltLVMUHXZJPDKXY2Jv5cLG5EijJ7vdIWf8tCfAEefn5/K25MlHdUVMXALsONPdo0mC2oZ0kqBSgAhKsxS5SQCcrlwxAsPrEnjd2MqCW0MEVgICzTgCaEB6akAa6gWdoqLQogSpQyuxJSLpI/ULvX4qXiOVjkImFMuYVkB3owyJJYM70S4LvQCBQ2yc3eKVvpSQa1Ud5rWowetnMZQbMEJWJkSMyVFTnUEGrkhj+mlHqfq1WPShB3sigp0kjk9ioNU5hofKMzLnrJcFi7g2a5v4xbw7zFhKyVlVH4PWnPRzaKLGluY53ipswVUrUsw8noKn1i4vYwv3oSWzMyi3BNammof4TB3A7AQJSipICXG8+8RmJLkszAC3EAXgLtXFISSlC5gIvmDM7FndyOZHG70PPBgPNSUnn7HnX0iXCT0soKzEcjY0JoBqA0QzJqmDktpziKckljUEU8BbxDQ4S9tPDpmMpGVLjMEuRldTBIzs/GlBWtI0mxdlS5MokrzTFfEx3XSbWZg9yWLQBweyZomSs8lRClBnTcGzjnlJ6AmNJjV/ClGQJQsZqBgCQzOwc1J462iM5XSQJE83DJT+dnyvRTPZgBchyaENT5xWxmMBASkFLO0xTkkkjM4/TVQLn94r40zMpZSQmWXBcsohNgC4LUOlVEB6RTwuKmTSkKYpNswzOUixIDl6DxhVEVIkVsGbMKd85KhSyonM7KAbRwwrci9hArCAicZayCkEi+VNwOHwkacxF2bMnAEIAHDLQGgoHpRzW4Kj0ipg5AWlZB3lAAg11FS4Y6AB3v41W3I3BYXjTNWUmoCbEsEmgLC79bNoIkxWCQQ8xYCiAEhFQClgc3ChejvWFklOFmYrO2VyKHRKrki1ul4G4tbO1WPrcn5RqAwzs3EIwyAmUELxExZSJtWRnKU04EBy/PWCG1McjIQJswzUKCUzGalMxTlLgElTA2oBrGIVO5m700184nkYaZNOVKjmDlipnGrc3+cbSluzUX8HtZQmBQLG2ZRJoC4HFmAoOcaDbeeYp0nMkEKoWdrMbgl6GM0ZUyWUzkuCzKJADu43Wo2VvGNVOkqUnKUFKSa1LA1cOKOSwJcvxjlzJOSkjMFTZMpzmClK1JuX6KaFFwiUmgcBg29LFCHFDqzQoVavuLbM5/pZzAAHIfhJ4VawfRnaOT8ApKig1qHauvr0i1h0tvhTKSRQVBYO9HNnPC0WZhXNAIBJSDxIA4BqCn1juspQDTLyqraoPQ6hvPwhs6R8SSagxbxejqdy59+7R2ZhlLlJUhB3QcxGoBob8KeENwYizAygC/B21v9X8I5NAU7gIAYUqbCtdNfHWIJKyxBJ0I6h/o8KcCd4+PTSM1ZiZSQ1Buij6u19OvKHyMIZikoBqogebNXmT70dg1BmXatfC3Rx+8XwQhKbBKlPmZ3b7fWFbAVNsbNTJUlKF52FVaKLmo4BqeEVlT1EpBqB4jjFibNKiqp/dmbo705vxhw2UFIClTEgs+Vi/P7N1gXXIGDsROrusGeIgos+anv34xMoywoOl2IdjU++kH8JiZfeJnJT8NQVMHWWBJAsBp56QW68GB+yNlzFKdSFBCkgpUSUA1GUhTdaiCC9ig5825UMAHL7269n8aM8EJGOmmZVynVLgnKofCKMWKrN+nkGkwmzFA7xcvZZy1BLDi9wQaVDtVpSmYD4KSmWoSCjM7lRuzA8KgcRr5R3ZveK7wywp1BqDdDAKI9G6KiIIyLzlWZTszVsb6HzvxtF6Rji2UbqXfmFVAqByqf2hrCS4zFYhQoMqM4KQAmhqQA12bwpAXEBUyaEhLqVQMHJOlBrSPRuz/AGQnYtAmTF9yhx+Y1SkFRIlvzbetSj1fZbJ2fhMLu4WUlKj8U1QdRHEqNa8KDkI0RlF+TKYPscmRL79crIpEsDMpqEioZT73EgPEmBk4FGVWKUVz5n6inKBmNtQToSXdukabGzk90vvGWBRQp+qgSOT15x5VtVRmTMgUAGGdIBYE5iAH0DsNamI48VO7/sdxUT0nGypRR+SnLq6S+YC4PEcnEecGSucopGYoBUQklznZt1QGYgBKdbGD3Z6TKTLm96lMzMWLjeACdOR1gBt/HpEwysOnIkDKMrhlFiT5E/KKuNAdPcCrxwS6QQoTKUHwkKcNwelauXvEEnEqymWCXJBSeDE2P6RUm1YR2Uo0LAcGrSjiJxhAkhSFMEgPmNSaPe9TblDbcCPbg4oKmTQMzAvq17niXItrF/Z+JTLAliUJylDeIS/xMyQLg1ZwHsLQKm4ZSQ1Q+9U8beNHiuuctJdKyGZQY2IsftGqzIv4qWpcwpCWZzlAygcKfTib1ili5BylZs7God7kkc61MTo2ypSgZqlKYMC9TcM73r6Q4lDAkKdThRDBvicc2A4Vg7ozQIQmpBf6D04Q7CpUCcu8SWau9WxA4kiLWDwffTwhIVkUS5AqAA7nQAUu0FMNgAglpkslKgkLNSFcEJ4im8SwakBzXAEHsFgwpctc0pyhThKU0KgkkPodDwo2rxQ2v2lkkqCFzFFVSVhk0OYMkMx+nhDsdjUd0JSgFhADEMADlSkqOV3etaOSOFcmNlqzMvdAABe4zVSGOtHPBqtE8eM1FjEYxJUaoXX4lJAJ6irQoGT8OMx3hf3pCi2lApGhkYJaQztUgvbmAx+2kTqmpDiUopDOpIdltx1qH84kGKSc0sXIJzWoUu1gSHu/LhWvjxmylAKAX10tUt60cCFHrYEzpNVdfm9YmwmeWulQ/hUXI4RZxmDTkcOQDvU15Fh78oZhZuYGgHB60UcpFfO3GHW4pHt3DpE492VKHMCh1AykhuDHSKaUHLVmsz18r+MXpxX3SVAjcOXQ0OYg5TVtOFOcVMSkbinBJQCprVenMsztq8FMxHJqmp4+cSoxJIyqqBUcqxwILKYvYCl315N84XcNe/3HrGAKWC7kktz8hwAic5UqIFQeLiIZQADcAxhkuYxs+nt34QKsxeOHloCn3uBLs59aeELBLCgU0STQeXDx/mG4naWfKCkEs1gGtYirjifMxRMkZlMq1X4+XlAo1Gm2dOUn8tABXk3QTqSQGsyjz484m2/MzLlpSFFQlBxZVA9gHSTXiWZ7wI2Xs8zEhROVDkPrQAUDVctG57C9gjOJnTlZZSVEZUlzMJDEZm3Ujk5qaholqjqpchW+yMfsrs/PnTEoRIWtKlNR6UJLmjAUNxY8Y9S2f2WwuAR3uIAmTtE3Qg3ZKTRRHFWtmg9gCiSDMAQiSgFMtKdA9fEs73Pz8+7QbaVisRdkiyRYBq9TaKJWx2tJd2v2kmYhqkJZmf3pAfE7dmJbeJBa5LAigJ8osIlgUUW0EVpkkEvFdJuSxJnFTlSlFynVtfiPRL86QNRL/M4ZmP8A00I8mPnBXDJsSIWNwBYkCxzJNqj23jA00K2V0KKXb3y6QLVgFZiSSVKqffCkaXZmHExOYjWn8dfkYlxOGFaaNC15ComRxMuofhHTIB4B0kOXoKeJNxbh4GcVhhloKkMD0tFTG4Vg9LPx9YFBaoGbSwiQgdA7EGjFTuLEinhfQBFpNNA37t5N5wVNKipoBzOkUsao0Bc1Zzd9ffPnAMDZuHLceDWcX984ZLnmjuCKVLE1L10MWASCAbC3J/Y8oqzpRBGo687Q4A7sXGqTJUksEVrqogVAL0oX4UNzSIcPLRMxcyWhJ7oiqlEkpIHx8Comgcfr8YgkqEtIAJKqkAFqpHEVsSzG4iOXj0ZyouoTEgEg5VBTa6KD150qIRRSbaDQTn4L8OlIWsAkOCOIqlJ575qQLaRLiEIYOoTF5SoIy8Q4Usi6qihNAD0gRiEGcd8sxBNWsWpwodA9zxiXHZpaStJem8oP+tmBzXt4kGDQrRPhdjpUgKVOmJJqwQ45VfhWFBfAYIiWhhQpBqa1r9Y5HO89PgnYPRIQJyc6iEEMrKa5SMulb5YKYjA5hMVKP5RIICg68oIAZTgcRltQ2pGdnLICQSxAI40JKgfXyjRbPxOeWiQylJGYrqDoopygUZLZiGa0dEle5SwFOxpA0AcgWrQPxpbxEVUOFBSQ/LiCKg+EEdoSBLJKyK2GVnOYa8Kk+AiRGAQmYgqUki6kggsNSeAqOukC1EBWxWHnLQkA5kkkh2BYMGPEj6vEidiDuEldFDNqRdmBDODq0FZpVLmpQVDKC4TqmjZXIowL1a7xTnYhC1zHV8VzQa2H9zOA4uwiepswGmICRlBccr25xWmZiXMWkpAzZTmdwCfAsOBikpRCmf71iyMh5lqoTvE9S/Lw4QyYtjQXGvMRYVIUE0NeGjRBipKk3F2ro7UD/TnDBH4fBrnKCJSSpSi2VIqTf30jRyOzkyWO7okqO8SUqZqGo5aOQ/BoqbAC5EozhRcxWVJ1CQDnPiWH+0xd/GzcSwzhQQ9MwBD8rm0JN1ENB7YHZ0zVjDyxVyczUQKOXD9OZYR6TiEScFhgJaPy0OydVKUSFO+pqSYb2H2ZLw2FQalcwZnIqRXKOjB/GIO2AzlCFFISMxPT4RzethqYlixqO/sZLSjLbR2wrEOAAhBJIAsXYkniX9AIDYTA5ZgWTQ6Wvr5wSTL3CUhkuTW7EtFPEKqPbR1pIXk4UEzMxs5pyrDJa6+UIJUoBgVHK5ygml9NIamXbjBVGouyVArA0gnh1BaAWoSfIFh6AQIkIYXuf5ixsGcEoWCcwMxWV6MC1OjvC6tw6djisSnD5is5Um1NdRTjQtxB4wRl76MwsWI6HWBm3ZjSVhAdWRwOaenSDSZye6C/05AQ3AikI3Y8VQDxKdOsU8SsOHs0G9m7Hm4lTywMoupRYPy4mD8vsnIQQZn5ixVlFkjmUgGnWE1JDuFnl3cpUph1r4ekUdpyAMrFzqfFvX7x65tjY2EEs94lIKquAhKxzGZmHRzGIOEBCxJzZFgozM5YMXFAXpzuLwdSF0NGQmy8qWKQ7386CKmMw9eTxrJuxs6QEzEGjVBGalTTNrAvE7CmDVFBXfSP/Ij2YZUybTRn5UzKXNQkpU3EAsrzB+cXtoJlABAl5GVdLVAUQ4JLqJDcILbF/pzi8ZM3EZJes1dEV0DVWeniRGuxn9MMNLITicc6jlCkJDEkMwCQvdozOGHCMw1aPMcaxDiofds7WDxLgELrcOxIFXv8Wa4vSNZtTs5Jlzf+EWpcmUBvTGBJIJJSyU95bgTVxaKa9qYfdVmFmKcpckcr/wAxgUVpWLUgZcgLE8NSTYUHQWhQYm9odnqOYzZ4JAcGXqwBsK1jsT0R9C6DLTMIudmWnjRLXc2b5eUEMHg5iFgrGUJIS5KWcuWN3AAILU5wb2L2VmyUBRy96opuD+ShyNW31mgswHMQK23s2WuatYnLWtTJSssEFRysl2+EA2S9obUuCnb2smnYf8WoiXLWoIG4Uo3Q/wDika/EQa0gEjANMQSWBV8R/wAa26huD9DGnkYlcvDSJclS0oJUZsyWGJVmU6QnNXQM3DpFpHY7E4hiJQw6QgISF/EAS7sEuCSSSSB8RtGT9h0GQxGZCmP5nBySzmpoWd+NLxNI2GopK1jKACUvQKDh2J5ux68I9M2T/SbBI/8AenTJy9UpISCzEhg6mqNdY0x7B4NRSTKIy2zTFmjvUBQFzTlSDa8A0Hhowwlyg6gAVszODQEKfkd3T0MUJeCWpSlJTuoBUTSg/kgtzj1Pt52LkLlHuErQpNSS5SvqVEq1Z+nKMRKly0yZiVKKF5UoKVApUUlRUqYBYp68RSkZSQXEG4UApJdy3nS3ofOLCdn42XJ7xSFd0oElJIspnJTfQaaCCuwtloCkrBASUqKJiqgKSQ5Nk5QaObkgCpgZtTbc1SlgTVKTmewALHRNWHjoOEbVfBtNIinTkfhUXK1KUyXICUgtmYEByp6cjyirgwEzEBTBJIzAcCQ9tWiFE/M2Y1FtBUv8y/nF/ZWwZuJVllpzDVT7os7lqAO3hR4Nmo9ekbeykmYU5ULUlASRupFEpp0bzi3taSMSUgNmSXB6liP/AB9IwZmrlLShRDnLm0fSj9DB+ZtxMmX3qwpJluGLDvDQEDiXIPiIk3TtDpXsyFSioNwuPG0C5xloJ7yZkDHqdMoaxJo5oPSBWP7Wzp8xSmEsKU7IHF7quegYQImyDfiYtdk6otYjay1KuUpsEpLNye5t8oM7KxaVhzQpv75xlMpeJJOLVLOaCA1BxI9Ynws9t0tX7etozX+ptoOkQztsKd7e/vC0GzUYzaIUhKXdWUg1ZnFX5v8AMRf7HzDipUuUf0uhTGuVNQR4EB+UYI7RKkFNyVA+hDCPXOyPZ/8ADSgEt3qwDMWdTdgxcJS5Aa99YSWw8dzRbNlslISnKAAAn+1PB/daxLtGeELRRQSxKlJYAEMwJOpemtI6hBQhxfn7p0gZt6bM7tSR+oMGAJBNAzkVciJWUM32q220wLBKaEHMnPmBAdswoKh6tyMZk4iapRzZkhQd0jKoszKIBcubXevhBtJKpE9QX/7obLmU4Tu5XoCKgDj9YHYnbUw94SrLnHxXLDNQO9alraw2xghh5+EmLl4VpnfTFAIms5ClmqS5BLKPC2rxsezHYASVrmYpYnbwEpOU5S1ypKiQd4p8o8v2ZtSVJxWHmkqKZZ3iAHIU4U3+0luce49n+0eGm4Uz0TEFKXJYF0qGmUucwDCl76w3ApY27tb8PImkAjJKOVqOaAClgCpNuJa0eQ4raxUpUygN7dX89YMdru1C5x7tIUULys4IUSDQNXq2pPSM3jdnzkJOeTNSOJDa9YaIkjq562IBLDTRjyihOwy5igZYBW+pbxd2844iRMJzKypq4BqX82hy++CgRMBH9oZL8nAcRWyZLM7CYskkCT/3BCgijtnikgJGYAaDIfU1hQlS9jWjW4zaAlSlTJQBUxfMogMXDihCCzAlmZLaxnuzuzVYhaZs5RkyJRIAKsxUbKEuzD/J2Gj6EJUzKBTwoeF6Nb5xd/16akZAs5BTKcpB5AEEecX+GdcnH8dF+A9/6pweGJKJRSABlUwJYu7OdxFAAEsINJ7QCYgEy1BwCxKQqvEGw8XjBHb0wFhal0pFX0AFBEqO0s4pZTMNGv53PWE+GKLrImwO3ZeHQZigAl2zUzEmwuoqPK8dw/aZUwZ8jAV3v0h6FR+FIbj+0YYdopgYhhqkUvZ2LgGJ9qdops3DKkKUPzSE7qUgsClSlOlgzBhS64VdOr3exRdSn+5XwW0xIxeIUMSJyZ+VmDJzVJDcasFC/GOdoZCFpzzFqQEADKplpIB+EBTqSTahjHlK5U0IVdC2IbUEfYRc2psqdOIJVQOwIb0f1jr6zoo45R0Xwc/T9a5J66C2F2hh5sgyBlQACkAs7VU72O9Um9BGa2h2fmSjRQUCTlapbmG+TxIeyuJSM2Xd/uZTeeWLEufOkSVqmgLShICQ5LOWqf7R9o4+047nV3oydAef2exIqZbPZ1Jf/pd/MQb7IT58pM2QrPLExmuBmVuuX/xJNOHINe2bJEwomT5ZKVJFEzSkgEpLgjk9FejRNt3YEgq/4WZNZQL96XKQf0pYHzflxc6G1TF7sE7sH7T2+FLSJaQEIsf1Ne5drc4GYzHTJizMWSp+JfhTpQeUWZXYmeoEoWFJS2YsrdfjenOGq7KTQD+Ym9mNdH5QO0F50UE4t3h/+pKs0Wj2UWScswEj/Fvr9Ilm9iZyGExYQSHAKS5f/mIh1ib4E78fYKOOVq3lFdcxRvBn/wBILF5o8v3hi+yK7hfRwPVjB7bQO/H2CkKpeIzM5wel9jjrMJpYM/1iZXZKWyRv8zmq3D4W8eMbQwd+HssdgdiomKM2YspEs7n/ADMTmPJND1aPTcPtQS8zTczhkktu31IrGH2dkkyu7TJUUjUqq+apJCRVmFotS8ahB3pCyNAZjXo7hNa8InLHJsqs8EuTTI2gp3M4M48uHzMZ7tN/UASCUSlCYvM5KqhOraP0GkPG00zBlRhVVFcqhS1Q6aM14Dq2HgiSThsQ/wD/AHS76kvLNYVYa5G+Ii+GZfbPaafiZmdW+ogCgZgNABQD7wNlzHLKlr8/29tG/wANh8BKIIwU1ZB/XP6aJSPWDWGx2FUvJK2c61BmKgaAHpo5JJ0eKKHpCd6L8mF2D2UGKU6EFKElOYrLhVbBmctzDUjcbb7Wp2emXJkywkMTlSwAq6SaVcu4oGflFXaW00JWqXkmImj+1aGSKUAAY05vW8Y7HbCnTVOqY6uYP3tCSwyT+YKzwrZjMH2onoJ3yc39xN9dYjx+3Jk0ALL1c6PQAegjiey8wXL9P3ESK7NzGDp/+XvyhljYrzxXLKJxxawhJ2ieAghhOyE2aoAJURdWQZiALln+cE9i9nMKkFWIlzlkOyQtIBrQGyjzteDoYO9H2jPf6of7YUb+XMwLD/gED/cPrWFA0y9G72P/AGQOx+10jG/h5QGUkAG6iSlxZnc0tF1cvKopUGUPMeEO2PsxP4uXNKU94CVBRJulJIvQWEZ6TJWnEIKgN4qc5gXdJ+8eutMrval/Z5EoWriH0Hx5H20PyA3SPMe9Y4zaj3ziNUw2f7mEZLSE9kYGWpeeYQmTKZSybM9BTUkM3B4H7Zx6ZmKSqTkEtalUAy7iBlCmYVKwvy8tb2YwxmYaak5UgGi1JBa5L5hlLE6jU2gfM7OzF5VpOdKkgpKUIG6QMp3S7EbzaOY5nlipbrf8HpYsH+PZ8mE2rgM89SisFS1l2DDU2eloOqHEDx1+8XpvYLEKmKWkLBJSoOmxD5qEsxeDsvs3O/sV/wBuV/8AqD8VKf1gydEttLAW0tiL2hjxLTOyoQjMVAE5WLJSA4DuRrYHhAHtbi5mGzJk5vjKSspukOCQD+kmjnhHo+C2diJLlCcr3pLD34Px0gNtTssZuYzFMVJyqyzAlw4LMJZGnqYTJnlPZLY6MPT44/NN7/yeadlNoKVNUlRJBSaE0cG/kTGszaNTlHdjdiRJmd4FIcZhYrcFxqQPSCU/ZyJWVcyatSQoFYyhgkVVYUswikW6OPNi1StMf2pxwwuzxhkEd9OZc0PUJIcDyYN1jP7JT+Sh6kh6njUO/KOdp1SsVPXNlzKLVZVCA7eTD0ixKmgvUFrBvu0dMoqMFDzyznyO5fhE8lLKSK3D0uHift9sfET5n4iXLKpUsVUFChBL3LluUV5U5iCEv4OI1n9QEmXs9EhBSkqICha28qnNRhIZNE1Xnb+PJTFDVGV+DIBINUlx1vwhswAM14GdnZKkIUCLq+QZ/nXlBRJahECUYp0jnaZd2FIzzkAAHVuYs41GYiKPbPaMuTjVIluoIAC6IAUdWYBjWDHZPFJRiUqUWQAXPBg/zEY3a+Pk4jEzFAk95MLUocy/RhxhsNKTv0WUbx7+w2VcHHhCAh/UVp09Y7kJsA3WEojTCez8cMPJMwZTMWSA5/SkB6Ai6iP+mMrgdqpmzlgIybrllrIJzDRRLX0gpiZyTMllaSpMuWXbV1TCwajsR5QE2JiUqmraWZZCBViHro94vqjCGlcsq8bcf2DIU1G8/wCbQQ7PT0pnhStwBKhmGjpMUN82ZuBGnGJpMoBSQuicwzG1HrVw1Ig0ycFUkX+1ErBSJ2cha5ig5UFWdIADPwr4wBRjJcwPLJIF6Mx4VAfSBu3ttyZwmTiSFzFPS1SaDkA0WNgYfJJSSfi3vPj4NHRNweNexskHqbYQKj16XjiLn5ftCVMI+7/WLGyMIZ06XL0UoA9Lk+QMcrdCqF7Gm2VhVSMDONps9LIJLMCKO9QS5IHSMJgcEqWVpW/xWIPC/QvGs/qeD3aUy2JJJYEFstD0Yn0jHbBcSQVVKiSHe1h8outKw88spli701sgipI4DyMKGGYBSvnCiVEKG4XbcozMkskqLh8uXQv+o6RYVgEOCUgkAZSo2Y0yg28IH4HsvLlTBMC1FVWFBcN1gkqcTQ2sxv8AeLT038pdWlVjw1RmbqHh8pbKBG8xBo1xW0MRJSzFTPDSEp/Velv2pCi8GgRPn42VNklachDnMQkB+DCho/g8VZfabukoky5komWkISEOSQkMHzXLC4irhsYEJUK73UaEUOt4zuD7PhM1K+9djUKDaEamAsOJpuRXvZOEzYp7a4gD9Pq3zizM7bzbOX4Bn61NPWM3PUAWJCgLMPfpEneDXMKUAFD6xPsw9B72ReQrP7STlWUR1AeKUwzZykpQqYVKLMcoB6fcxR72zh+dbcLxLJxgQcwbUOmhBIIpygdmD8G70vLHKwc3DqUla8pN096n5AxDPlCYAFOoUJCiSC3jAvbGxhiJhWZqg+lDp0rBSUWABsAB5DjpFXjglSJ6mtymdioCwtLAguAc1PU+UEJkwWUlD8Q4/wDsRESS4uA16v6w9fJzAkgar5LeGkKU6pUvdSQSQCcovVQp/EUtuZcWpPezCSkUQhaW50DkdYnmzSnDThmKXS5GpYUsK8Iw3Z5SjikuD+p3Bpunyh4qFW3uOtVbKjYyQJSQlDgDx+f3EOE4Pd+UOKf396w1VdFHg37wjuyZJJxWU0A8nHk0cnyULJUwfk/0iMvdiPCHIRy8jGRnxQiQLU8PvHETaVDeUXNqdqpiELCCjJL3U7qCwSQnV6lnjN7G23MxK5hW1GbKlIZ34DlDuNK7X9mr7MPiaSMukVk4MAuAD9PoI6lR4+Bf6xzvhouvB/GF1Gqx3eWBDeX1DxJhUKmLyoSVngkOWF6ftEYnHqeDiJsLje7U5JFNPDlaAqfk1OyrjNgoGbOkJ6kA+Tg+kMlySkAXbU1J+rwPndmkzSqYqcQ5egDceMFSvgAfL7Q+RRX0syt8nTJbi/U/vDsGsy1BQUU8SLkcN52fp5QxIq5JB5+xDlzEsS4NIlS5YU5Lgq9ocGZ6n71ZAsFEU9NTWOYfCFCAmhYM7kecTqINmLcrdYjdQPxeDQzd8gbbDMrsjPKQd2oeq06+MKKq9rLJJ3R4n7wo3bj7/A2pevyV0rTahPKD2yyhOGnL7tCpiXYqDsMrihfV4BpxKTZWtqwSwWNCJM4MFEpoHYksQwpU1FIokpVYE6exiMT2inFYzLOXMN3S/AUjTIlNdy/Bx9aRi52ysSp2lEV1YepMbXDLOQOkBhwautWiuVxb+UWvZMlSf7fAs3hWC/Z7s0MSta1EJQkVCeNW1OgeAYnB3UGrofm8HNkbUXLRMCASFCopdiKc2PHSODqcjjibjuzowRTyJS4Du09h4GRKHekJOisxzE8gSX8oxE6alSiEnMASHA4cWtEW18Ti5qlFSSQPhKmFHZqm2togwUlSUjMCFGpIs/OODocnUSn86qNHX1ixKPy8lwy7MAPCLexcGJk9CFjdJrzYEs7UtxgdkcmhPnSCPZqYEYlCiokVp/tMeq7fB56q9wV2v2wJeJUiTLCEooxq58TTwiDY+LM2XmWA+Yiga3SA3aXaSJuJmrSaFRIi7sCUFYcO7Zlaka8nePRzwjDFGlvsSTbbYVQtOjeUSkoNCP2iFGHQzDKer/tD0SxwqOAP7x59jIlw2HUpQQgKKiWAGsaTB/07mKBK1pQToA/raKfZHGS5M/Mt7EChoacacR4xZ7R/1CTlMpHeIJf8wMP1FgK6jhHB1XUvG6R6PS4IzjbA+1tkKw8zJMUOIUDfwv6RVVJSz5ieYenpFFG0DOmVzkJTUr1JJq5Na+gi4EDSL9NklkhclRzdRGMJ1Ed3Hj78YjnYfglXvxaHJJ58jmMc7xdiodKx0bPkhbD3a2VKw+ClpRJlhSgHXlGb4XJqLxg8Dj1magEuCToOB5R6H/UAyjIlOsJYPXXSnE8uUed4MpOIlpQoFnr/ALTHd0yh8M9t9zZ77nPoO94TVh5P6NCAPBPoIkmyXYV6ikT4CQlc6WhXwlaQTahIF6Vjz3tuGNt0dwexZs0bktShxFR56xWn4MpUQsMdQQXHUaR68TKQCCEhKBWzAAP5ARgu2faSVOSyKhKgM4SXcg2LO1Okea+vhGVSrf1/09F9H8tp7mcUgNRLHy9iOjME8OVYUlJ1J6n6QprVZmOpD/vHprizzbIpzGoJ4t7pDFFxXT9R6RIUNUlumb2IQSKlwffGFe410Hz2Nyye+nT0y05QWCSWcPalYy2OxuFDCXPWoksxlkCpa5P0jW9s8cDgfiHwp82EePqnjMP+YfOOnFgThqkNOSctMTcCWoWf5Qo6tIJJzNyhRz19iWpnUIBFR8Pp4i0WEGhAcveh+gjmch39Leb1jomOaEHreKJGZ02DgjzPzERmVLJvbk7eekSEkAukNy/eI0CxDcgMzHwtGa8GJvw0tnKh5CvKHJl5ahh6HwtFdQKQSJZc9fvDMimfuw/N/uYFfY2pFifOJqVZm0cFvCsJKaVzVsWH1NfSGJw71yk8om7pTORl6EE9C1YyTM2NEogXrro0cSMrsQCeBr1h0xA8eOvoXiVGHdLkEcyS8Hg1WCP9Clvm7sGt6faLklKRRgE+UTz1qSwSqp1t5a+cRy6AipP9xZvSkFsFDZswD4anxhIUSG9f4h6QeTjR7wu5mkEgAjUsYXjcNWNUW/uDa+zHVYkj9ZDa1/iI9TRvD7xEhIJq1OBH0EJJWNF0SLnqJ3i/M1+kcKAqpII0vbjpHScoDM3I/tDs4N0u/wDkf5+UClwwWNCmYCrf8wfpDkpepQnnSvm8dE0tY+P7GOVUlykFuKfUVhkkCy3i1ompAmIdqBwk04VeBw2dLQpwli/sUtD0SVM6SU14ekJSF6rIbkT6UhnN0arHpmEH2KeJh/4jKoEpcDmfQiKsxx+oP0J9IjAcCgPhXyf6RGUvA6XkP7R2uZwBdaXZ8iyXyhq+3gLitnCYBnUogFw6/m1SPvC3bAK8UiEEciOdLeDNEYdPhXEUWlnyv9ROhQ0p4wpuJIoL8c3sRAmSHc0PA1PvziTMkEE/QU8DeOm9iHk6lZUKnyanrESUcweUPTNSqtW4fx9oSpyasT0AIbk5pGpAO7bnd/IEsbp1IDuBYMSG8IzY7LoBSStaq1AAHvzg6cQqw3TzD/tDJX+Ret8rP5H6RXutqtQN1wiZM5qMTzYwoYccNEJI5mFC7CEsmYSPho1q0MN71uVWcNfg7V6Q0LQaZod3Avfxp86QefJQkSpRusnmGH2iNGXNUqrox+YekdTNCiylENYEU8KV84kVh6UAPoDAavgxz8DXdUojgQSPfhEk1JZsqS3JXpWIkSy9v+kxIue2hbnX7QNkbdkQVxQ3JlfdokQlRHwpbxP3+ccAzGrD09L+sPAy6sOZDn9oCiFs6hZy1DdAPpDKmpDtwIHoI6Trbo38w1GNToS/Mj5OYahbO9+DQHL5/aJQ1yvowf7xGVVeh8ok78DViYy2MRzsSSfjPma+QiJc8g/EDxqaRYU7UAvw/eIwtzdPviBAZhgUKkF6aVhCamlSTwymEgJJLkHwf1J+Udny2fKUjg7VgW+TUN/EA0Yn/b+0IKT/AGEDmzRG8y4a9/o4iTvl2IIPFz9oClfIa9E5a4HqftEK59XIKeh+kNVPNkhfvqGjn4gkV8if2aM3Zh6cWdSoDQJHsvDZ7uCxPBx7MSjFJNCKcP4ESlQuxbS/1MNV8sHHBCnOGZq6NbqXiOcTYliNWfziyF8EgeI+sRzilJdgDzoPWDXoX9yAF2qx8K/aGzJXUeUW5RB1BHAfzWFMkA0q3N2/eBovkN+ipkSbkqPIAfWO5Q4YU6Vh03Dtb5U8tIaJdNCOFfoawjjXgZMeZQJZz4D+YcZVKAeJMQ96LWFKA/tHCoWC24Ofrbzg2vBtx6hWvk/8H0hTQGNvX6xAtR4O+oIb1jmUsN334QFI1DhIl6p8z+8KIlKPtjChtTFpEZuBDwosovVjChRPyX8EMmYXudIJwoUbH9LFlyNKR3Y5qrEiJYyOwduEKFFf0iPkhkfCep+UWVCn+0QoUJDkZgJWIV3jZj5mJZyBwEKFDo5iVCiyPeojuKPvyjsKOXLyzrx8IhlqPH28EpiBwFoUKBjGkShICARdo5OSNwNQprzhQo6ZcEkXcNKDCg005xDiFF4UKKR4QkisotLURx+sU56jlfX+IUKIZSkCORML3OmsFZSRlNIUKBgFycnZ43fCIpCQUKcP1hQo6ZEvJIi6REgH1+UdhQByrLmHLc+zHJij3Z6QoUJ4CVf0GHYE7ioUKIr60O+CDGUMKyKQoUFcsz4IO+V/cfOFChRI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4" name="Picture 6" descr="http://2.bp.blogspot.com/_glyLfBk9Cic/SQmqZS7RXFI/AAAAAAAAEjA/83aB6QN_qEs/s400/maricultura+paul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928802"/>
            <a:ext cx="2643206" cy="1929540"/>
          </a:xfrm>
          <a:prstGeom prst="rect">
            <a:avLst/>
          </a:prstGeom>
          <a:noFill/>
        </p:spPr>
      </p:pic>
      <p:sp>
        <p:nvSpPr>
          <p:cNvPr id="22536" name="AutoShape 8" descr="data:image/jpeg;base64,/9j/4AAQSkZJRgABAQAAAQABAAD/2wCEAAkGBhMSERUTEhQWFRUWGB0aGRcYGRwcHRgcGhgXGhsaHRwbHyYeGhokHBgaHy8gIycpLCwsFx8xNTAqNSYrLSkBCQoKDgwOGg8PGiwkHyQsLCwsKiwsLCksLCwsKSwsLCwpLCwsLCwpLCwsLCwsLCwpLCwsKSwsLCwsLCwsLCwsLP/AABEIAMIBAwMBIgACEQEDEQH/xAAbAAABBQEBAAAAAAAAAAAAAAAFAAIDBAYBB//EAEEQAAECBAMFBgQFAwIFBQEAAAECEQADITEEEkEFIlFhcQYTgZGh8DKxwdEUI0Lh8QdSYhWCJHKSk7IWM6LC0nP/xAAZAQADAQEBAAAAAAAAAAAAAAABAgMABAX/xAArEQACAgEDBAAFBAMAAAAAAAAAAQIRAxIhMQQTQVEUIjJhoUJxgZEjUsH/2gAMAwEAAhEDEQA/AMNgsGZhEuXRSlZQkkVJYNmUyQ5FH1MO/wBCnqYbpdyPzEWSFEq+P4SEKIVY5aQzCY4IKClTLQQpJaxBBbV7DTyrCO1p0sJCGG6UpWEgLystLBY3mGZTMaOOAYImdx+w58uWVLSAAcp3kkg5lpFAcwSTLUASGLUgOtTeB/eCc/bcyaWmqJG8yR8LqUpZLWclSqtq0U04J1XDX4Frln6QwGTYiZnW1CXDqZnLVLW984i7tVDWtiGvyiYgJY0cu4etmf5nziJc8rYKIpSgag+Z9YAB/fhtS4pWxcuw+7xNs7K7kkkOzDlfnEASCX4fLTrFgYzK1DQ2FiH+sJNbbAZMVG70FWF9OIt8os7MK1KJzMCwURfTdTW7awIXiilWZBIA8GfSJNkYgpXQPmpdn6esTcHpBRrxjxlKUJD6jQ0Y83FwBSvNosJwe6jM4CS7k2BAo9ePpGekraYGURvUBfesz008bwSx2OCXQlalEU0yh8zioDM9/YSKDEu7NWEhWZQdCycujULhhcN4A8orqPeFM1W7lVQVrlrTQglT05cXikjBzUNPmKBqFBCXOYGqgT0LajwEXRNVOYI35b6Bik5LX9S0M0rtBYMxiUlRIUoZq5S1NKaDrWDeydkJEoTVJBA1IIUlIrQfqr4MNYpS9mgDMZktbFiCHqRV2Nqs/A6RdmbZmiatMtBUAwdFBloHFaKDjiHagjOWraICpteQlQCEM7VdXwgB8xrQOw18LQDxeywlJWpSUhXwi5UABVxSunHlE21sMvOVKdINKqcjKBmBI15RSxCltv1GhDPqPfhFIppGGISlSQlwP8hRnBZ76+gHWKU5BTuljwb7xJnIDCvv5w1eFOXP01D61NXApdooZEIBoIRJZrgP+8JLPXyi6jY80ylTQBkTeoB8jW5bz4Rm6CRSMKS3Nn6P78o32BxaSBkDICUAJyklSVOCwDskEkkl3ynwykvYsxapYUFIcOur7r/E2lGDHWDmwETJSZ6XPdy1HusxbOapt+rQNUOoc458tSQrJdqY5a1ZFJSFIJdQ4HdOX9Ls3lzaLv4tMuWULCFgCmWrhyTSx+I1Jivt6T3Q0csMwNUsAVA8rCtiDGeXNUqWtf6UEAEHiXZ9dVNyhIxTQKJk/lkrKGzh0lv7uFA3B/tEitoEoRKJCegJUAwAAodGAbhFX8ZNmsldgW3yzOAHJ0DUibEJCZIStk5lCYGYkpNk5/0lwXpe7UijjfKMQYOSELExajnzFIUGAJaiiS+YAEU1DcY0+ImhEti87vA4yhgEXFtTVT8kni+GCQSUpcDM6XqaNfwrG92Rsv8ADS0ImTAiYo5s2R1B3YEKFGpQBwTXSC0g0ZjFYaZMcqCkICQQC5AANtW4vwPSAwzKV3aS5dgH50Y+MaHbeJzKmy0qzA7qSkX3nNj1FKekCJOF7pUuYEKchgGNFukA6MC9He4u8NYUd/DKFDJlgim8mY9KOWpW/jHIOKEwEhWEKyCRmM6pY0NDwjsc/cn9jbmNSzj6RKsE6FzWv0jqZLWIvT7xc2fKQspStSgkOXAGgdt6lSGHM2MdgQa5F6eETzAcoNx8oU0CpGhhSZzXsb8ucEI82STRgoeVR87xEWJYtQ3b6i/KJcVLIYGoAoYYkV9eRpGMPnYfKBvAuHHFno/Aw6ekAu9DW16ex4R2amwpanrDlYcFw9Ukt9Pr5wtgK8iSVm7Ma+zBGWsSwMqnc9KaXFDEEhywSlKQo1c3bmbQyfLUFAF3eg0o+usI93QrNT2eltLVMUHXZJPDKXY2Jv5cLG5EijJ7vdIWf8tCfAEefn5/K25MlHdUVMXALsONPdo0mC2oZ0kqBSgAhKsxS5SQCcrlwxAsPrEnjd2MqCW0MEVgICzTgCaEB6akAa6gWdoqLQogSpQyuxJSLpI/ULvX4qXiOVjkImFMuYVkB3owyJJYM70S4LvQCBQ2yc3eKVvpSQa1Ud5rWowetnMZQbMEJWJkSMyVFTnUEGrkhj+mlHqfq1WPShB3sigp0kjk9ioNU5hofKMzLnrJcFi7g2a5v4xbw7zFhKyVlVH4PWnPRzaKLGluY53ipswVUrUsw8noKn1i4vYwv3oSWzMyi3BNammof4TB3A7AQJSipICXG8+8RmJLkszAC3EAXgLtXFISSlC5gIvmDM7FndyOZHG70PPBgPNSUnn7HnX0iXCT0soKzEcjY0JoBqA0QzJqmDktpziKckljUEU8BbxDQ4S9tPDpmMpGVLjMEuRldTBIzs/GlBWtI0mxdlS5MokrzTFfEx3XSbWZg9yWLQBweyZomSs8lRClBnTcGzjnlJ6AmNJjV/ClGQJQsZqBgCQzOwc1J462iM5XSQJE83DJT+dnyvRTPZgBchyaENT5xWxmMBASkFLO0xTkkkjM4/TVQLn94r40zMpZSQmWXBcsohNgC4LUOlVEB6RTwuKmTSkKYpNswzOUixIDl6DxhVEVIkVsGbMKd85KhSyonM7KAbRwwrci9hArCAicZayCkEi+VNwOHwkacxF2bMnAEIAHDLQGgoHpRzW4Kj0ipg5AWlZB3lAAg11FS4Y6AB3v41W3I3BYXjTNWUmoCbEsEmgLC79bNoIkxWCQQ8xYCiAEhFQClgc3ChejvWFklOFmYrO2VyKHRKrki1ul4G4tbO1WPrcn5RqAwzs3EIwyAmUELxExZSJtWRnKU04EBy/PWCG1McjIQJswzUKCUzGalMxTlLgElTA2oBrGIVO5m700184nkYaZNOVKjmDlipnGrc3+cbSluzUX8HtZQmBQLG2ZRJoC4HFmAoOcaDbeeYp0nMkEKoWdrMbgl6GM0ZUyWUzkuCzKJADu43Wo2VvGNVOkqUnKUFKSa1LA1cOKOSwJcvxjlzJOSkjMFTZMpzmClK1JuX6KaFFwiUmgcBg29LFCHFDqzQoVavuLbM5/pZzAAHIfhJ4VawfRnaOT8ApKig1qHauvr0i1h0tvhTKSRQVBYO9HNnPC0WZhXNAIBJSDxIA4BqCn1juspQDTLyqraoPQ6hvPwhs6R8SSagxbxejqdy59+7R2ZhlLlJUhB3QcxGoBob8KeENwYizAygC/B21v9X8I5NAU7gIAYUqbCtdNfHWIJKyxBJ0I6h/o8KcCd4+PTSM1ZiZSQ1Buij6u19OvKHyMIZikoBqogebNXmT70dg1BmXatfC3Rx+8XwQhKbBKlPmZ3b7fWFbAVNsbNTJUlKF52FVaKLmo4BqeEVlT1EpBqB4jjFibNKiqp/dmbo705vxhw2UFIClTEgs+Vi/P7N1gXXIGDsROrusGeIgos+anv34xMoywoOl2IdjU++kH8JiZfeJnJT8NQVMHWWBJAsBp56QW68GB+yNlzFKdSFBCkgpUSUA1GUhTdaiCC9ig5825UMAHL7269n8aM8EJGOmmZVynVLgnKofCKMWKrN+nkGkwmzFA7xcvZZy1BLDi9wQaVDtVpSmYD4KSmWoSCjM7lRuzA8KgcRr5R3ZveK7wywp1BqDdDAKI9G6KiIIyLzlWZTszVsb6HzvxtF6Rji2UbqXfmFVAqByqf2hrCS4zFYhQoMqM4KQAmhqQA12bwpAXEBUyaEhLqVQMHJOlBrSPRuz/AGQnYtAmTF9yhx+Y1SkFRIlvzbetSj1fZbJ2fhMLu4WUlKj8U1QdRHEqNa8KDkI0RlF+TKYPscmRL79crIpEsDMpqEioZT73EgPEmBk4FGVWKUVz5n6inKBmNtQToSXdukabGzk90vvGWBRQp+qgSOT15x5VtVRmTMgUAGGdIBYE5iAH0DsNamI48VO7/sdxUT0nGypRR+SnLq6S+YC4PEcnEecGSucopGYoBUQklznZt1QGYgBKdbGD3Z6TKTLm96lMzMWLjeACdOR1gBt/HpEwysOnIkDKMrhlFiT5E/KKuNAdPcCrxwS6QQoTKUHwkKcNwelauXvEEnEqymWCXJBSeDE2P6RUm1YR2Uo0LAcGrSjiJxhAkhSFMEgPmNSaPe9TblDbcCPbg4oKmTQMzAvq17niXItrF/Z+JTLAliUJylDeIS/xMyQLg1ZwHsLQKm4ZSQ1Q+9U8beNHiuuctJdKyGZQY2IsftGqzIv4qWpcwpCWZzlAygcKfTib1ili5BylZs7God7kkc61MTo2ypSgZqlKYMC9TcM73r6Q4lDAkKdThRDBvicc2A4Vg7ozQIQmpBf6D04Q7CpUCcu8SWau9WxA4kiLWDwffTwhIVkUS5AqAA7nQAUu0FMNgAglpkslKgkLNSFcEJ4im8SwakBzXAEHsFgwpctc0pyhThKU0KgkkPodDwo2rxQ2v2lkkqCFzFFVSVhk0OYMkMx+nhDsdjUd0JSgFhADEMADlSkqOV3etaOSOFcmNlqzMvdAABe4zVSGOtHPBqtE8eM1FjEYxJUaoXX4lJAJ6irQoGT8OMx3hf3pCi2lApGhkYJaQztUgvbmAx+2kTqmpDiUopDOpIdltx1qH84kGKSc0sXIJzWoUu1gSHu/LhWvjxmylAKAX10tUt60cCFHrYEzpNVdfm9YmwmeWulQ/hUXI4RZxmDTkcOQDvU15Fh78oZhZuYGgHB60UcpFfO3GHW4pHt3DpE492VKHMCh1AykhuDHSKaUHLVmsz18r+MXpxX3SVAjcOXQ0OYg5TVtOFOcVMSkbinBJQCprVenMsztq8FMxHJqmp4+cSoxJIyqqBUcqxwILKYvYCl315N84XcNe/3HrGAKWC7kktz8hwAic5UqIFQeLiIZQADcAxhkuYxs+nt34QKsxeOHloCn3uBLs59aeELBLCgU0STQeXDx/mG4naWfKCkEs1gGtYirjifMxRMkZlMq1X4+XlAo1Gm2dOUn8tABXk3QTqSQGsyjz484m2/MzLlpSFFQlBxZVA9gHSTXiWZ7wI2Xs8zEhROVDkPrQAUDVctG57C9gjOJnTlZZSVEZUlzMJDEZm3Ujk5qaholqjqpchW+yMfsrs/PnTEoRIWtKlNR6UJLmjAUNxY8Y9S2f2WwuAR3uIAmTtE3Qg3ZKTRRHFWtmg9gCiSDMAQiSgFMtKdA9fEs73Pz8+7QbaVisRdkiyRYBq9TaKJWx2tJd2v2kmYhqkJZmf3pAfE7dmJbeJBa5LAigJ8osIlgUUW0EVpkkEvFdJuSxJnFTlSlFynVtfiPRL86QNRL/M4ZmP8A00I8mPnBXDJsSIWNwBYkCxzJNqj23jA00K2V0KKXb3y6QLVgFZiSSVKqffCkaXZmHExOYjWn8dfkYlxOGFaaNC15ComRxMuofhHTIB4B0kOXoKeJNxbh4GcVhhloKkMD0tFTG4Vg9LPx9YFBaoGbSwiQgdA7EGjFTuLEinhfQBFpNNA37t5N5wVNKipoBzOkUsao0Bc1Zzd9ffPnAMDZuHLceDWcX984ZLnmjuCKVLE1L10MWASCAbC3J/Y8oqzpRBGo687Q4A7sXGqTJUksEVrqogVAL0oX4UNzSIcPLRMxcyWhJ7oiqlEkpIHx8Comgcfr8YgkqEtIAJKqkAFqpHEVsSzG4iOXj0ZyouoTEgEg5VBTa6KD150qIRRSbaDQTn4L8OlIWsAkOCOIqlJ575qQLaRLiEIYOoTF5SoIy8Q4Usi6qihNAD0gRiEGcd8sxBNWsWpwodA9zxiXHZpaStJem8oP+tmBzXt4kGDQrRPhdjpUgKVOmJJqwQ45VfhWFBfAYIiWhhQpBqa1r9Y5HO89PgnYPRIQJyc6iEEMrKa5SMulb5YKYjA5hMVKP5RIICg68oIAZTgcRltQ2pGdnLICQSxAI40JKgfXyjRbPxOeWiQylJGYrqDoopygUZLZiGa0dEle5SwFOxpA0AcgWrQPxpbxEVUOFBSQ/LiCKg+EEdoSBLJKyK2GVnOYa8Kk+AiRGAQmYgqUki6kggsNSeAqOukC1EBWxWHnLQkA5kkkh2BYMGPEj6vEidiDuEldFDNqRdmBDODq0FZpVLmpQVDKC4TqmjZXIowL1a7xTnYhC1zHV8VzQa2H9zOA4uwiepswGmICRlBccr25xWmZiXMWkpAzZTmdwCfAsOBikpRCmf71iyMh5lqoTvE9S/Lw4QyYtjQXGvMRYVIUE0NeGjRBipKk3F2ro7UD/TnDBH4fBrnKCJSSpSi2VIqTf30jRyOzkyWO7okqO8SUqZqGo5aOQ/BoqbAC5EozhRcxWVJ1CQDnPiWH+0xd/GzcSwzhQQ9MwBD8rm0JN1ENB7YHZ0zVjDyxVyczUQKOXD9OZYR6TiEScFhgJaPy0OydVKUSFO+pqSYb2H2ZLw2FQalcwZnIqRXKOjB/GIO2AzlCFFISMxPT4RzethqYlixqO/sZLSjLbR2wrEOAAhBJIAsXYkniX9AIDYTA5ZgWTQ6Wvr5wSTL3CUhkuTW7EtFPEKqPbR1pIXk4UEzMxs5pyrDJa6+UIJUoBgVHK5ygml9NIamXbjBVGouyVArA0gnh1BaAWoSfIFh6AQIkIYXuf5ixsGcEoWCcwMxWV6MC1OjvC6tw6djisSnD5is5Um1NdRTjQtxB4wRl76MwsWI6HWBm3ZjSVhAdWRwOaenSDSZye6C/05AQ3AikI3Y8VQDxKdOsU8SsOHs0G9m7Hm4lTywMoupRYPy4mD8vsnIQQZn5ixVlFkjmUgGnWE1JDuFnl3cpUph1r4ekUdpyAMrFzqfFvX7x65tjY2EEs94lIKquAhKxzGZmHRzGIOEBCxJzZFgozM5YMXFAXpzuLwdSF0NGQmy8qWKQ7386CKmMw9eTxrJuxs6QEzEGjVBGalTTNrAvE7CmDVFBXfSP/Ij2YZUybTRn5UzKXNQkpU3EAsrzB+cXtoJlABAl5GVdLVAUQ4JLqJDcILbF/pzi8ZM3EZJes1dEV0DVWeniRGuxn9MMNLITicc6jlCkJDEkMwCQvdozOGHCMw1aPMcaxDiofds7WDxLgELrcOxIFXv8Wa4vSNZtTs5Jlzf+EWpcmUBvTGBJIJJSyU95bgTVxaKa9qYfdVmFmKcpckcr/wAxgUVpWLUgZcgLE8NSTYUHQWhQYm9odnqOYzZ4JAcGXqwBsK1jsT0R9C6DLTMIudmWnjRLXc2b5eUEMHg5iFgrGUJIS5KWcuWN3AAILU5wb2L2VmyUBRy96opuD+ShyNW31mgswHMQK23s2WuatYnLWtTJSssEFRysl2+EA2S9obUuCnb2smnYf8WoiXLWoIG4Uo3Q/wDika/EQa0gEjANMQSWBV8R/wAa26huD9DGnkYlcvDSJclS0oJUZsyWGJVmU6QnNXQM3DpFpHY7E4hiJQw6QgISF/EAS7sEuCSSSSB8RtGT9h0GQxGZCmP5nBySzmpoWd+NLxNI2GopK1jKACUvQKDh2J5ux68I9M2T/SbBI/8AenTJy9UpISCzEhg6mqNdY0x7B4NRSTKIy2zTFmjvUBQFzTlSDa8A0Hhowwlyg6gAVszODQEKfkd3T0MUJeCWpSlJTuoBUTSg/kgtzj1Pt52LkLlHuErQpNSS5SvqVEq1Z+nKMRKly0yZiVKKF5UoKVApUUlRUqYBYp68RSkZSQXEG4UApJdy3nS3ofOLCdn42XJ7xSFd0oElJIspnJTfQaaCCuwtloCkrBASUqKJiqgKSQ5Nk5QaObkgCpgZtTbc1SlgTVKTmewALHRNWHjoOEbVfBtNIinTkfhUXK1KUyXICUgtmYEByp6cjyirgwEzEBTBJIzAcCQ9tWiFE/M2Y1FtBUv8y/nF/ZWwZuJVllpzDVT7os7lqAO3hR4Nmo9ekbeykmYU5ULUlASRupFEpp0bzi3taSMSUgNmSXB6liP/AB9IwZmrlLShRDnLm0fSj9DB+ZtxMmX3qwpJluGLDvDQEDiXIPiIk3TtDpXsyFSioNwuPG0C5xloJ7yZkDHqdMoaxJo5oPSBWP7Wzp8xSmEsKU7IHF7quegYQImyDfiYtdk6otYjay1KuUpsEpLNye5t8oM7KxaVhzQpv75xlMpeJJOLVLOaCA1BxI9Ynws9t0tX7etozX+ptoOkQztsKd7e/vC0GzUYzaIUhKXdWUg1ZnFX5v8AMRf7HzDipUuUf0uhTGuVNQR4EB+UYI7RKkFNyVA+hDCPXOyPZ/8ADSgEt3qwDMWdTdgxcJS5Aa99YSWw8dzRbNlslISnKAAAn+1PB/daxLtGeELRRQSxKlJYAEMwJOpemtI6hBQhxfn7p0gZt6bM7tSR+oMGAJBNAzkVciJWUM32q220wLBKaEHMnPmBAdswoKh6tyMZk4iapRzZkhQd0jKoszKIBcubXevhBtJKpE9QX/7obLmU4Tu5XoCKgDj9YHYnbUw94SrLnHxXLDNQO9alraw2xghh5+EmLl4VpnfTFAIms5ClmqS5BLKPC2rxsezHYASVrmYpYnbwEpOU5S1ypKiQd4p8o8v2ZtSVJxWHmkqKZZ3iAHIU4U3+0luce49n+0eGm4Uz0TEFKXJYF0qGmUucwDCl76w3ApY27tb8PImkAjJKOVqOaAClgCpNuJa0eQ4raxUpUygN7dX89YMdru1C5x7tIUULys4IUSDQNXq2pPSM3jdnzkJOeTNSOJDa9YaIkjq562IBLDTRjyihOwy5igZYBW+pbxd2844iRMJzKypq4BqX82hy++CgRMBH9oZL8nAcRWyZLM7CYskkCT/3BCgijtnikgJGYAaDIfU1hQlS9jWjW4zaAlSlTJQBUxfMogMXDihCCzAlmZLaxnuzuzVYhaZs5RkyJRIAKsxUbKEuzD/J2Gj6EJUzKBTwoeF6Nb5xd/16akZAs5BTKcpB5AEEecX+GdcnH8dF+A9/6pweGJKJRSABlUwJYu7OdxFAAEsINJ7QCYgEy1BwCxKQqvEGw8XjBHb0wFhal0pFX0AFBEqO0s4pZTMNGv53PWE+GKLrImwO3ZeHQZigAl2zUzEmwuoqPK8dw/aZUwZ8jAV3v0h6FR+FIbj+0YYdopgYhhqkUvZ2LgGJ9qdops3DKkKUPzSE7qUgsClSlOlgzBhS64VdOr3exRdSn+5XwW0xIxeIUMSJyZ+VmDJzVJDcasFC/GOdoZCFpzzFqQEADKplpIB+EBTqSTahjHlK5U0IVdC2IbUEfYRc2psqdOIJVQOwIb0f1jr6zoo45R0Xwc/T9a5J66C2F2hh5sgyBlQACkAs7VU72O9Um9BGa2h2fmSjRQUCTlapbmG+TxIeyuJSM2Xd/uZTeeWLEufOkSVqmgLShICQ5LOWqf7R9o4+047nV3oydAef2exIqZbPZ1Jf/pd/MQb7IT58pM2QrPLExmuBmVuuX/xJNOHINe2bJEwomT5ZKVJFEzSkgEpLgjk9FejRNt3YEgq/4WZNZQL96XKQf0pYHzflxc6G1TF7sE7sH7T2+FLSJaQEIsf1Ne5drc4GYzHTJizMWSp+JfhTpQeUWZXYmeoEoWFJS2YsrdfjenOGq7KTQD+Ym9mNdH5QO0F50UE4t3h/+pKs0Wj2UWScswEj/Fvr9Ilm9iZyGExYQSHAKS5f/mIh1ib4E78fYKOOVq3lFdcxRvBn/wBILF5o8v3hi+yK7hfRwPVjB7bQO/H2CkKpeIzM5wel9jjrMJpYM/1iZXZKWyRv8zmq3D4W8eMbQwd+HssdgdiomKM2YspEs7n/ADMTmPJND1aPTcPtQS8zTczhkktu31IrGH2dkkyu7TJUUjUqq+apJCRVmFotS8ahB3pCyNAZjXo7hNa8InLHJsqs8EuTTI2gp3M4M48uHzMZ7tN/UASCUSlCYvM5KqhOraP0GkPG00zBlRhVVFcqhS1Q6aM14Dq2HgiSThsQ/wD/AHS76kvLNYVYa5G+Ii+GZfbPaafiZmdW+ogCgZgNABQD7wNlzHLKlr8/29tG/wANh8BKIIwU1ZB/XP6aJSPWDWGx2FUvJK2c61BmKgaAHpo5JJ0eKKHpCd6L8mF2D2UGKU6EFKElOYrLhVbBmctzDUjcbb7Wp2emXJkywkMTlSwAq6SaVcu4oGflFXaW00JWqXkmImj+1aGSKUAAY05vW8Y7HbCnTVOqY6uYP3tCSwyT+YKzwrZjMH2onoJ3yc39xN9dYjx+3Jk0ALL1c6PQAegjiey8wXL9P3ESK7NzGDp/+XvyhljYrzxXLKJxxawhJ2ieAghhOyE2aoAJURdWQZiALln+cE9i9nMKkFWIlzlkOyQtIBrQGyjzteDoYO9H2jPf6of7YUb+XMwLD/gED/cPrWFA0y9G72P/AGQOx+10jG/h5QGUkAG6iSlxZnc0tF1cvKopUGUPMeEO2PsxP4uXNKU94CVBRJulJIvQWEZ6TJWnEIKgN4qc5gXdJ+8eutMrval/Z5EoWriH0Hx5H20PyA3SPMe9Y4zaj3ziNUw2f7mEZLSE9kYGWpeeYQmTKZSybM9BTUkM3B4H7Zx6ZmKSqTkEtalUAy7iBlCmYVKwvy8tb2YwxmYaak5UgGi1JBa5L5hlLE6jU2gfM7OzF5VpOdKkgpKUIG6QMp3S7EbzaOY5nlipbrf8HpYsH+PZ8mE2rgM89SisFS1l2DDU2eloOqHEDx1+8XpvYLEKmKWkLBJSoOmxD5qEsxeDsvs3O/sV/wBuV/8AqD8VKf1gydEttLAW0tiL2hjxLTOyoQjMVAE5WLJSA4DuRrYHhAHtbi5mGzJk5vjKSspukOCQD+kmjnhHo+C2diJLlCcr3pLD34Px0gNtTssZuYzFMVJyqyzAlw4LMJZGnqYTJnlPZLY6MPT44/NN7/yeadlNoKVNUlRJBSaE0cG/kTGszaNTlHdjdiRJmd4FIcZhYrcFxqQPSCU/ZyJWVcyatSQoFYyhgkVVYUswikW6OPNi1StMf2pxwwuzxhkEd9OZc0PUJIcDyYN1jP7JT+Sh6kh6njUO/KOdp1SsVPXNlzKLVZVCA7eTD0ixKmgvUFrBvu0dMoqMFDzyznyO5fhE8lLKSK3D0uHift9sfET5n4iXLKpUsVUFChBL3LluUV5U5iCEv4OI1n9QEmXs9EhBSkqICha28qnNRhIZNE1Xnb+PJTFDVGV+DIBINUlx1vwhswAM14GdnZKkIUCLq+QZ/nXlBRJahECUYp0jnaZd2FIzzkAAHVuYs41GYiKPbPaMuTjVIluoIAC6IAUdWYBjWDHZPFJRiUqUWQAXPBg/zEY3a+Pk4jEzFAk95MLUocy/RhxhsNKTv0WUbx7+w2VcHHhCAh/UVp09Y7kJsA3WEojTCez8cMPJMwZTMWSA5/SkB6Ai6iP+mMrgdqpmzlgIybrllrIJzDRRLX0gpiZyTMllaSpMuWXbV1TCwajsR5QE2JiUqmraWZZCBViHro94vqjCGlcsq8bcf2DIU1G8/wCbQQ7PT0pnhStwBKhmGjpMUN82ZuBGnGJpMoBSQuicwzG1HrVw1Ig0ycFUkX+1ErBSJ2cha5ig5UFWdIADPwr4wBRjJcwPLJIF6Mx4VAfSBu3ttyZwmTiSFzFPS1SaDkA0WNgYfJJSSfi3vPj4NHRNweNexskHqbYQKj16XjiLn5ftCVMI+7/WLGyMIZ06XL0UoA9Lk+QMcrdCqF7Gm2VhVSMDONps9LIJLMCKO9QS5IHSMJgcEqWVpW/xWIPC/QvGs/qeD3aUy2JJJYEFstD0Yn0jHbBcSQVVKiSHe1h8outKw88spli701sgipI4DyMKGGYBSvnCiVEKG4XbcozMkskqLh8uXQv+o6RYVgEOCUgkAZSo2Y0yg28IH4HsvLlTBMC1FVWFBcN1gkqcTQ2sxv8AeLT038pdWlVjw1RmbqHh8pbKBG8xBo1xW0MRJSzFTPDSEp/Velv2pCi8GgRPn42VNklachDnMQkB+DCho/g8VZfabukoky5komWkISEOSQkMHzXLC4irhsYEJUK73UaEUOt4zuD7PhM1K+9djUKDaEamAsOJpuRXvZOEzYp7a4gD9Pq3zizM7bzbOX4Bn61NPWM3PUAWJCgLMPfpEneDXMKUAFD6xPsw9B72ReQrP7STlWUR1AeKUwzZykpQqYVKLMcoB6fcxR72zh+dbcLxLJxgQcwbUOmhBIIpygdmD8G70vLHKwc3DqUla8pN096n5AxDPlCYAFOoUJCiSC3jAvbGxhiJhWZqg+lDp0rBSUWABsAB5DjpFXjglSJ6mtymdioCwtLAguAc1PU+UEJkwWUlD8Q4/wDsRESS4uA16v6w9fJzAkgar5LeGkKU6pUvdSQSQCcovVQp/EUtuZcWpPezCSkUQhaW50DkdYnmzSnDThmKXS5GpYUsK8Iw3Z5SjikuD+p3Bpunyh4qFW3uOtVbKjYyQJSQlDgDx+f3EOE4Pd+UOKf396w1VdFHg37wjuyZJJxWU0A8nHk0cnyULJUwfk/0iMvdiPCHIRy8jGRnxQiQLU8PvHETaVDeUXNqdqpiELCCjJL3U7qCwSQnV6lnjN7G23MxK5hW1GbKlIZ34DlDuNK7X9mr7MPiaSMukVk4MAuAD9PoI6lR4+Bf6xzvhouvB/GF1Gqx3eWBDeX1DxJhUKmLyoSVngkOWF6ftEYnHqeDiJsLje7U5JFNPDlaAqfk1OyrjNgoGbOkJ6kA+Tg+kMlySkAXbU1J+rwPndmkzSqYqcQ5egDceMFSvgAfL7Q+RRX0syt8nTJbi/U/vDsGsy1BQUU8SLkcN52fp5QxIq5JB5+xDlzEsS4NIlS5YU5Lgq9ocGZ6n71ZAsFEU9NTWOYfCFCAmhYM7kecTqINmLcrdYjdQPxeDQzd8gbbDMrsjPKQd2oeq06+MKKq9rLJJ3R4n7wo3bj7/A2pevyV0rTahPKD2yyhOGnL7tCpiXYqDsMrihfV4BpxKTZWtqwSwWNCJM4MFEpoHYksQwpU1FIokpVYE6exiMT2inFYzLOXMN3S/AUjTIlNdy/Bx9aRi52ysSp2lEV1YepMbXDLOQOkBhwautWiuVxb+UWvZMlSf7fAs3hWC/Z7s0MSta1EJQkVCeNW1OgeAYnB3UGrofm8HNkbUXLRMCASFCopdiKc2PHSODqcjjibjuzowRTyJS4Du09h4GRKHekJOisxzE8gSX8oxE6alSiEnMASHA4cWtEW18Ti5qlFSSQPhKmFHZqm2togwUlSUjMCFGpIs/OODocnUSn86qNHX1ixKPy8lwy7MAPCLexcGJk9CFjdJrzYEs7UtxgdkcmhPnSCPZqYEYlCiokVp/tMeq7fB56q9wV2v2wJeJUiTLCEooxq58TTwiDY+LM2XmWA+Yiga3SA3aXaSJuJmrSaFRIi7sCUFYcO7Zlaka8nePRzwjDFGlvsSTbbYVQtOjeUSkoNCP2iFGHQzDKer/tD0SxwqOAP7x59jIlw2HUpQQgKKiWAGsaTB/07mKBK1pQToA/raKfZHGS5M/Mt7EChoacacR4xZ7R/1CTlMpHeIJf8wMP1FgK6jhHB1XUvG6R6PS4IzjbA+1tkKw8zJMUOIUDfwv6RVVJSz5ieYenpFFG0DOmVzkJTUr1JJq5Na+gi4EDSL9NklkhclRzdRGMJ1Ed3Hj78YjnYfglXvxaHJJ58jmMc7xdiodKx0bPkhbD3a2VKw+ClpRJlhSgHXlGb4XJqLxg8Dj1magEuCToOB5R6H/UAyjIlOsJYPXXSnE8uUed4MpOIlpQoFnr/ALTHd0yh8M9t9zZ77nPoO94TVh5P6NCAPBPoIkmyXYV6ikT4CQlc6WhXwlaQTahIF6Vjz3tuGNt0dwexZs0bktShxFR56xWn4MpUQsMdQQXHUaR68TKQCCEhKBWzAAP5ARgu2faSVOSyKhKgM4SXcg2LO1Okea+vhGVSrf1/09F9H8tp7mcUgNRLHy9iOjME8OVYUlJ1J6n6QprVZmOpD/vHprizzbIpzGoJ4t7pDFFxXT9R6RIUNUlumb2IQSKlwffGFe410Hz2Nyye+nT0y05QWCSWcPalYy2OxuFDCXPWoksxlkCpa5P0jW9s8cDgfiHwp82EePqnjMP+YfOOnFgThqkNOSctMTcCWoWf5Qo6tIJJzNyhRz19iWpnUIBFR8Pp4i0WEGhAcveh+gjmch39Leb1jomOaEHreKJGZ02DgjzPzERmVLJvbk7eekSEkAukNy/eI0CxDcgMzHwtGa8GJvw0tnKh5CvKHJl5ahh6HwtFdQKQSJZc9fvDMimfuw/N/uYFfY2pFifOJqVZm0cFvCsJKaVzVsWH1NfSGJw71yk8om7pTORl6EE9C1YyTM2NEogXrro0cSMrsQCeBr1h0xA8eOvoXiVGHdLkEcyS8Hg1WCP9Clvm7sGt6faLklKRRgE+UTz1qSwSqp1t5a+cRy6AipP9xZvSkFsFDZswD4anxhIUSG9f4h6QeTjR7wu5mkEgAjUsYXjcNWNUW/uDa+zHVYkj9ZDa1/iI9TRvD7xEhIJq1OBH0EJJWNF0SLnqJ3i/M1+kcKAqpII0vbjpHScoDM3I/tDs4N0u/wDkf5+UClwwWNCmYCrf8wfpDkpepQnnSvm8dE0tY+P7GOVUlykFuKfUVhkkCy3i1ompAmIdqBwk04VeBw2dLQpwli/sUtD0SVM6SU14ekJSF6rIbkT6UhnN0arHpmEH2KeJh/4jKoEpcDmfQiKsxx+oP0J9IjAcCgPhXyf6RGUvA6XkP7R2uZwBdaXZ8iyXyhq+3gLitnCYBnUogFw6/m1SPvC3bAK8UiEEciOdLeDNEYdPhXEUWlnyv9ROhQ0p4wpuJIoL8c3sRAmSHc0PA1PvziTMkEE/QU8DeOm9iHk6lZUKnyanrESUcweUPTNSqtW4fx9oSpyasT0AIbk5pGpAO7bnd/IEsbp1IDuBYMSG8IzY7LoBSStaq1AAHvzg6cQqw3TzD/tDJX+Ret8rP5H6RXutqtQN1wiZM5qMTzYwoYccNEJI5mFC7CEsmYSPho1q0MN71uVWcNfg7V6Q0LQaZod3Avfxp86QefJQkSpRusnmGH2iNGXNUqrox+YekdTNCiylENYEU8KV84kVh6UAPoDAavgxz8DXdUojgQSPfhEk1JZsqS3JXpWIkSy9v+kxIue2hbnX7QNkbdkQVxQ3JlfdokQlRHwpbxP3+ccAzGrD09L+sPAy6sOZDn9oCiFs6hZy1DdAPpDKmpDtwIHoI6Trbo38w1GNToS/Mj5OYahbO9+DQHL5/aJQ1yvowf7xGVVeh8ok78DViYy2MRzsSSfjPma+QiJc8g/EDxqaRYU7UAvw/eIwtzdPviBAZhgUKkF6aVhCamlSTwymEgJJLkHwf1J+Udny2fKUjg7VgW+TUN/EA0Yn/b+0IKT/AGEDmzRG8y4a9/o4iTvl2IIPFz9oClfIa9E5a4HqftEK59XIKeh+kNVPNkhfvqGjn4gkV8if2aM3Zh6cWdSoDQJHsvDZ7uCxPBx7MSjFJNCKcP4ESlQuxbS/1MNV8sHHBCnOGZq6NbqXiOcTYliNWfziyF8EgeI+sRzilJdgDzoPWDXoX9yAF2qx8K/aGzJXUeUW5RB1BHAfzWFMkA0q3N2/eBovkN+ipkSbkqPIAfWO5Q4YU6Vh03Dtb5U8tIaJdNCOFfoawjjXgZMeZQJZz4D+YcZVKAeJMQ96LWFKA/tHCoWC24Ofrbzg2vBtx6hWvk/8H0hTQGNvX6xAtR4O+oIb1jmUsN334QFI1DhIl6p8z+8KIlKPtjChtTFpEZuBDwosovVjChRPyX8EMmYXudIJwoUbH9LFlyNKR3Y5qrEiJYyOwduEKFFf0iPkhkfCep+UWVCn+0QoUJDkZgJWIV3jZj5mJZyBwEKFDo5iVCiyPeojuKPvyjsKOXLyzrx8IhlqPH28EpiBwFoUKBjGkShICARdo5OSNwNQprzhQo6ZcEkXcNKDCg005xDiFF4UKKR4QkisotLURx+sU56jlfX+IUKIZSkCORML3OmsFZSRlNIUKBgFycnZ43fCIpCQUKcP1hQo6ZEvJIi6REgH1+UdhQByrLmHLc+zHJij3Z6QoUJ4CVf0GHYE7ioUKIr60O+CDGUMKyKQoUFcsz4IO+V/cfOFChRI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8" name="AutoShape 10" descr="data:image/jpeg;base64,/9j/4AAQSkZJRgABAQAAAQABAAD/2wCEAAkGBhMSERUTEhQWFRUWGB0aGRcYGRwcHRgcGhgXGhsaHRwbHyYeGhokHBgaHy8gIycpLCwsFx8xNTAqNSYrLSkBCQoKDgwOGg8PGiwkHyQsLCwsKiwsLCksLCwsKSwsLCwpLCwsLCwpLCwsLCwsLCwpLCwsKSwsLCwsLCwsLCwsLP/AABEIAMIBAwMBIgACEQEDEQH/xAAbAAABBQEBAAAAAAAAAAAAAAAFAAIDBAYBB//EAEEQAAECBAMFBgQFAwIFBQEAAAECEQADITEEEkEFIlFhcQYTgZGh8DKxwdEUI0Lh8QdSYhWCJHKSk7IWM6LC0nP/xAAZAQADAQEBAAAAAAAAAAAAAAABAgMABAX/xAArEQACAgEDBAAFBAMAAAAAAAAAAQIRAxIhMQQTQVEUIjJhoUJxgZEjUsH/2gAMAwEAAhEDEQA/AMNgsGZhEuXRSlZQkkVJYNmUyQ5FH1MO/wBCnqYbpdyPzEWSFEq+P4SEKIVY5aQzCY4IKClTLQQpJaxBBbV7DTyrCO1p0sJCGG6UpWEgLystLBY3mGZTMaOOAYImdx+w58uWVLSAAcp3kkg5lpFAcwSTLUASGLUgOtTeB/eCc/bcyaWmqJG8yR8LqUpZLWclSqtq0U04J1XDX4Frln6QwGTYiZnW1CXDqZnLVLW984i7tVDWtiGvyiYgJY0cu4etmf5nziJc8rYKIpSgag+Z9YAB/fhtS4pWxcuw+7xNs7K7kkkOzDlfnEASCX4fLTrFgYzK1DQ2FiH+sJNbbAZMVG70FWF9OIt8os7MK1KJzMCwURfTdTW7awIXiilWZBIA8GfSJNkYgpXQPmpdn6esTcHpBRrxjxlKUJD6jQ0Y83FwBSvNosJwe6jM4CS7k2BAo9ePpGekraYGURvUBfesz008bwSx2OCXQlalEU0yh8zioDM9/YSKDEu7NWEhWZQdCycujULhhcN4A8orqPeFM1W7lVQVrlrTQglT05cXikjBzUNPmKBqFBCXOYGqgT0LajwEXRNVOYI35b6Bik5LX9S0M0rtBYMxiUlRIUoZq5S1NKaDrWDeydkJEoTVJBA1IIUlIrQfqr4MNYpS9mgDMZktbFiCHqRV2Nqs/A6RdmbZmiatMtBUAwdFBloHFaKDjiHagjOWraICpteQlQCEM7VdXwgB8xrQOw18LQDxeywlJWpSUhXwi5UABVxSunHlE21sMvOVKdINKqcjKBmBI15RSxCltv1GhDPqPfhFIppGGISlSQlwP8hRnBZ76+gHWKU5BTuljwb7xJnIDCvv5w1eFOXP01D61NXApdooZEIBoIRJZrgP+8JLPXyi6jY80ylTQBkTeoB8jW5bz4Rm6CRSMKS3Nn6P78o32BxaSBkDICUAJyklSVOCwDskEkkl3ynwykvYsxapYUFIcOur7r/E2lGDHWDmwETJSZ6XPdy1HusxbOapt+rQNUOoc458tSQrJdqY5a1ZFJSFIJdQ4HdOX9Ls3lzaLv4tMuWULCFgCmWrhyTSx+I1Jivt6T3Q0csMwNUsAVA8rCtiDGeXNUqWtf6UEAEHiXZ9dVNyhIxTQKJk/lkrKGzh0lv7uFA3B/tEitoEoRKJCegJUAwAAodGAbhFX8ZNmsldgW3yzOAHJ0DUibEJCZIStk5lCYGYkpNk5/0lwXpe7UijjfKMQYOSELExajnzFIUGAJaiiS+YAEU1DcY0+ImhEti87vA4yhgEXFtTVT8kni+GCQSUpcDM6XqaNfwrG92Rsv8ADS0ImTAiYo5s2R1B3YEKFGpQBwTXSC0g0ZjFYaZMcqCkICQQC5AANtW4vwPSAwzKV3aS5dgH50Y+MaHbeJzKmy0qzA7qSkX3nNj1FKekCJOF7pUuYEKchgGNFukA6MC9He4u8NYUd/DKFDJlgim8mY9KOWpW/jHIOKEwEhWEKyCRmM6pY0NDwjsc/cn9jbmNSzj6RKsE6FzWv0jqZLWIvT7xc2fKQspStSgkOXAGgdt6lSGHM2MdgQa5F6eETzAcoNx8oU0CpGhhSZzXsb8ucEI82STRgoeVR87xEWJYtQ3b6i/KJcVLIYGoAoYYkV9eRpGMPnYfKBvAuHHFno/Aw6ekAu9DW16ex4R2amwpanrDlYcFw9Ukt9Pr5wtgK8iSVm7Ma+zBGWsSwMqnc9KaXFDEEhywSlKQo1c3bmbQyfLUFAF3eg0o+usI93QrNT2eltLVMUHXZJPDKXY2Jv5cLG5EijJ7vdIWf8tCfAEefn5/K25MlHdUVMXALsONPdo0mC2oZ0kqBSgAhKsxS5SQCcrlwxAsPrEnjd2MqCW0MEVgICzTgCaEB6akAa6gWdoqLQogSpQyuxJSLpI/ULvX4qXiOVjkImFMuYVkB3owyJJYM70S4LvQCBQ2yc3eKVvpSQa1Ud5rWowetnMZQbMEJWJkSMyVFTnUEGrkhj+mlHqfq1WPShB3sigp0kjk9ioNU5hofKMzLnrJcFi7g2a5v4xbw7zFhKyVlVH4PWnPRzaKLGluY53ipswVUrUsw8noKn1i4vYwv3oSWzMyi3BNammof4TB3A7AQJSipICXG8+8RmJLkszAC3EAXgLtXFISSlC5gIvmDM7FndyOZHG70PPBgPNSUnn7HnX0iXCT0soKzEcjY0JoBqA0QzJqmDktpziKckljUEU8BbxDQ4S9tPDpmMpGVLjMEuRldTBIzs/GlBWtI0mxdlS5MokrzTFfEx3XSbWZg9yWLQBweyZomSs8lRClBnTcGzjnlJ6AmNJjV/ClGQJQsZqBgCQzOwc1J462iM5XSQJE83DJT+dnyvRTPZgBchyaENT5xWxmMBASkFLO0xTkkkjM4/TVQLn94r40zMpZSQmWXBcsohNgC4LUOlVEB6RTwuKmTSkKYpNswzOUixIDl6DxhVEVIkVsGbMKd85KhSyonM7KAbRwwrci9hArCAicZayCkEi+VNwOHwkacxF2bMnAEIAHDLQGgoHpRzW4Kj0ipg5AWlZB3lAAg11FS4Y6AB3v41W3I3BYXjTNWUmoCbEsEmgLC79bNoIkxWCQQ8xYCiAEhFQClgc3ChejvWFklOFmYrO2VyKHRKrki1ul4G4tbO1WPrcn5RqAwzs3EIwyAmUELxExZSJtWRnKU04EBy/PWCG1McjIQJswzUKCUzGalMxTlLgElTA2oBrGIVO5m700184nkYaZNOVKjmDlipnGrc3+cbSluzUX8HtZQmBQLG2ZRJoC4HFmAoOcaDbeeYp0nMkEKoWdrMbgl6GM0ZUyWUzkuCzKJADu43Wo2VvGNVOkqUnKUFKSa1LA1cOKOSwJcvxjlzJOSkjMFTZMpzmClK1JuX6KaFFwiUmgcBg29LFCHFDqzQoVavuLbM5/pZzAAHIfhJ4VawfRnaOT8ApKig1qHauvr0i1h0tvhTKSRQVBYO9HNnPC0WZhXNAIBJSDxIA4BqCn1juspQDTLyqraoPQ6hvPwhs6R8SSagxbxejqdy59+7R2ZhlLlJUhB3QcxGoBob8KeENwYizAygC/B21v9X8I5NAU7gIAYUqbCtdNfHWIJKyxBJ0I6h/o8KcCd4+PTSM1ZiZSQ1Buij6u19OvKHyMIZikoBqogebNXmT70dg1BmXatfC3Rx+8XwQhKbBKlPmZ3b7fWFbAVNsbNTJUlKF52FVaKLmo4BqeEVlT1EpBqB4jjFibNKiqp/dmbo705vxhw2UFIClTEgs+Vi/P7N1gXXIGDsROrusGeIgos+anv34xMoywoOl2IdjU++kH8JiZfeJnJT8NQVMHWWBJAsBp56QW68GB+yNlzFKdSFBCkgpUSUA1GUhTdaiCC9ig5825UMAHL7269n8aM8EJGOmmZVynVLgnKofCKMWKrN+nkGkwmzFA7xcvZZy1BLDi9wQaVDtVpSmYD4KSmWoSCjM7lRuzA8KgcRr5R3ZveK7wywp1BqDdDAKI9G6KiIIyLzlWZTszVsb6HzvxtF6Rji2UbqXfmFVAqByqf2hrCS4zFYhQoMqM4KQAmhqQA12bwpAXEBUyaEhLqVQMHJOlBrSPRuz/AGQnYtAmTF9yhx+Y1SkFRIlvzbetSj1fZbJ2fhMLu4WUlKj8U1QdRHEqNa8KDkI0RlF+TKYPscmRL79crIpEsDMpqEioZT73EgPEmBk4FGVWKUVz5n6inKBmNtQToSXdukabGzk90vvGWBRQp+qgSOT15x5VtVRmTMgUAGGdIBYE5iAH0DsNamI48VO7/sdxUT0nGypRR+SnLq6S+YC4PEcnEecGSucopGYoBUQklznZt1QGYgBKdbGD3Z6TKTLm96lMzMWLjeACdOR1gBt/HpEwysOnIkDKMrhlFiT5E/KKuNAdPcCrxwS6QQoTKUHwkKcNwelauXvEEnEqymWCXJBSeDE2P6RUm1YR2Uo0LAcGrSjiJxhAkhSFMEgPmNSaPe9TblDbcCPbg4oKmTQMzAvq17niXItrF/Z+JTLAliUJylDeIS/xMyQLg1ZwHsLQKm4ZSQ1Q+9U8beNHiuuctJdKyGZQY2IsftGqzIv4qWpcwpCWZzlAygcKfTib1ili5BylZs7God7kkc61MTo2ypSgZqlKYMC9TcM73r6Q4lDAkKdThRDBvicc2A4Vg7ozQIQmpBf6D04Q7CpUCcu8SWau9WxA4kiLWDwffTwhIVkUS5AqAA7nQAUu0FMNgAglpkslKgkLNSFcEJ4im8SwakBzXAEHsFgwpctc0pyhThKU0KgkkPodDwo2rxQ2v2lkkqCFzFFVSVhk0OYMkMx+nhDsdjUd0JSgFhADEMADlSkqOV3etaOSOFcmNlqzMvdAABe4zVSGOtHPBqtE8eM1FjEYxJUaoXX4lJAJ6irQoGT8OMx3hf3pCi2lApGhkYJaQztUgvbmAx+2kTqmpDiUopDOpIdltx1qH84kGKSc0sXIJzWoUu1gSHu/LhWvjxmylAKAX10tUt60cCFHrYEzpNVdfm9YmwmeWulQ/hUXI4RZxmDTkcOQDvU15Fh78oZhZuYGgHB60UcpFfO3GHW4pHt3DpE492VKHMCh1AykhuDHSKaUHLVmsz18r+MXpxX3SVAjcOXQ0OYg5TVtOFOcVMSkbinBJQCprVenMsztq8FMxHJqmp4+cSoxJIyqqBUcqxwILKYvYCl315N84XcNe/3HrGAKWC7kktz8hwAic5UqIFQeLiIZQADcAxhkuYxs+nt34QKsxeOHloCn3uBLs59aeELBLCgU0STQeXDx/mG4naWfKCkEs1gGtYirjifMxRMkZlMq1X4+XlAo1Gm2dOUn8tABXk3QTqSQGsyjz484m2/MzLlpSFFQlBxZVA9gHSTXiWZ7wI2Xs8zEhROVDkPrQAUDVctG57C9gjOJnTlZZSVEZUlzMJDEZm3Ujk5qaholqjqpchW+yMfsrs/PnTEoRIWtKlNR6UJLmjAUNxY8Y9S2f2WwuAR3uIAmTtE3Qg3ZKTRRHFWtmg9gCiSDMAQiSgFMtKdA9fEs73Pz8+7QbaVisRdkiyRYBq9TaKJWx2tJd2v2kmYhqkJZmf3pAfE7dmJbeJBa5LAigJ8osIlgUUW0EVpkkEvFdJuSxJnFTlSlFynVtfiPRL86QNRL/M4ZmP8A00I8mPnBXDJsSIWNwBYkCxzJNqj23jA00K2V0KKXb3y6QLVgFZiSSVKqffCkaXZmHExOYjWn8dfkYlxOGFaaNC15ComRxMuofhHTIB4B0kOXoKeJNxbh4GcVhhloKkMD0tFTG4Vg9LPx9YFBaoGbSwiQgdA7EGjFTuLEinhfQBFpNNA37t5N5wVNKipoBzOkUsao0Bc1Zzd9ffPnAMDZuHLceDWcX984ZLnmjuCKVLE1L10MWASCAbC3J/Y8oqzpRBGo687Q4A7sXGqTJUksEVrqogVAL0oX4UNzSIcPLRMxcyWhJ7oiqlEkpIHx8Comgcfr8YgkqEtIAJKqkAFqpHEVsSzG4iOXj0ZyouoTEgEg5VBTa6KD150qIRRSbaDQTn4L8OlIWsAkOCOIqlJ575qQLaRLiEIYOoTF5SoIy8Q4Usi6qihNAD0gRiEGcd8sxBNWsWpwodA9zxiXHZpaStJem8oP+tmBzXt4kGDQrRPhdjpUgKVOmJJqwQ45VfhWFBfAYIiWhhQpBqa1r9Y5HO89PgnYPRIQJyc6iEEMrKa5SMulb5YKYjA5hMVKP5RIICg68oIAZTgcRltQ2pGdnLICQSxAI40JKgfXyjRbPxOeWiQylJGYrqDoopygUZLZiGa0dEle5SwFOxpA0AcgWrQPxpbxEVUOFBSQ/LiCKg+EEdoSBLJKyK2GVnOYa8Kk+AiRGAQmYgqUki6kggsNSeAqOukC1EBWxWHnLQkA5kkkh2BYMGPEj6vEidiDuEldFDNqRdmBDODq0FZpVLmpQVDKC4TqmjZXIowL1a7xTnYhC1zHV8VzQa2H9zOA4uwiepswGmICRlBccr25xWmZiXMWkpAzZTmdwCfAsOBikpRCmf71iyMh5lqoTvE9S/Lw4QyYtjQXGvMRYVIUE0NeGjRBipKk3F2ro7UD/TnDBH4fBrnKCJSSpSi2VIqTf30jRyOzkyWO7okqO8SUqZqGo5aOQ/BoqbAC5EozhRcxWVJ1CQDnPiWH+0xd/GzcSwzhQQ9MwBD8rm0JN1ENB7YHZ0zVjDyxVyczUQKOXD9OZYR6TiEScFhgJaPy0OydVKUSFO+pqSYb2H2ZLw2FQalcwZnIqRXKOjB/GIO2AzlCFFISMxPT4RzethqYlixqO/sZLSjLbR2wrEOAAhBJIAsXYkniX9AIDYTA5ZgWTQ6Wvr5wSTL3CUhkuTW7EtFPEKqPbR1pIXk4UEzMxs5pyrDJa6+UIJUoBgVHK5ygml9NIamXbjBVGouyVArA0gnh1BaAWoSfIFh6AQIkIYXuf5ixsGcEoWCcwMxWV6MC1OjvC6tw6djisSnD5is5Um1NdRTjQtxB4wRl76MwsWI6HWBm3ZjSVhAdWRwOaenSDSZye6C/05AQ3AikI3Y8VQDxKdOsU8SsOHs0G9m7Hm4lTywMoupRYPy4mD8vsnIQQZn5ixVlFkjmUgGnWE1JDuFnl3cpUph1r4ekUdpyAMrFzqfFvX7x65tjY2EEs94lIKquAhKxzGZmHRzGIOEBCxJzZFgozM5YMXFAXpzuLwdSF0NGQmy8qWKQ7386CKmMw9eTxrJuxs6QEzEGjVBGalTTNrAvE7CmDVFBXfSP/Ij2YZUybTRn5UzKXNQkpU3EAsrzB+cXtoJlABAl5GVdLVAUQ4JLqJDcILbF/pzi8ZM3EZJes1dEV0DVWeniRGuxn9MMNLITicc6jlCkJDEkMwCQvdozOGHCMw1aPMcaxDiofds7WDxLgELrcOxIFXv8Wa4vSNZtTs5Jlzf+EWpcmUBvTGBJIJJSyU95bgTVxaKa9qYfdVmFmKcpckcr/wAxgUVpWLUgZcgLE8NSTYUHQWhQYm9odnqOYzZ4JAcGXqwBsK1jsT0R9C6DLTMIudmWnjRLXc2b5eUEMHg5iFgrGUJIS5KWcuWN3AAILU5wb2L2VmyUBRy96opuD+ShyNW31mgswHMQK23s2WuatYnLWtTJSssEFRysl2+EA2S9obUuCnb2smnYf8WoiXLWoIG4Uo3Q/wDika/EQa0gEjANMQSWBV8R/wAa26huD9DGnkYlcvDSJclS0oJUZsyWGJVmU6QnNXQM3DpFpHY7E4hiJQw6QgISF/EAS7sEuCSSSSB8RtGT9h0GQxGZCmP5nBySzmpoWd+NLxNI2GopK1jKACUvQKDh2J5ux68I9M2T/SbBI/8AenTJy9UpISCzEhg6mqNdY0x7B4NRSTKIy2zTFmjvUBQFzTlSDa8A0Hhowwlyg6gAVszODQEKfkd3T0MUJeCWpSlJTuoBUTSg/kgtzj1Pt52LkLlHuErQpNSS5SvqVEq1Z+nKMRKly0yZiVKKF5UoKVApUUlRUqYBYp68RSkZSQXEG4UApJdy3nS3ofOLCdn42XJ7xSFd0oElJIspnJTfQaaCCuwtloCkrBASUqKJiqgKSQ5Nk5QaObkgCpgZtTbc1SlgTVKTmewALHRNWHjoOEbVfBtNIinTkfhUXK1KUyXICUgtmYEByp6cjyirgwEzEBTBJIzAcCQ9tWiFE/M2Y1FtBUv8y/nF/ZWwZuJVllpzDVT7os7lqAO3hR4Nmo9ekbeykmYU5ULUlASRupFEpp0bzi3taSMSUgNmSXB6liP/AB9IwZmrlLShRDnLm0fSj9DB+ZtxMmX3qwpJluGLDvDQEDiXIPiIk3TtDpXsyFSioNwuPG0C5xloJ7yZkDHqdMoaxJo5oPSBWP7Wzp8xSmEsKU7IHF7quegYQImyDfiYtdk6otYjay1KuUpsEpLNye5t8oM7KxaVhzQpv75xlMpeJJOLVLOaCA1BxI9Ynws9t0tX7etozX+ptoOkQztsKd7e/vC0GzUYzaIUhKXdWUg1ZnFX5v8AMRf7HzDipUuUf0uhTGuVNQR4EB+UYI7RKkFNyVA+hDCPXOyPZ/8ADSgEt3qwDMWdTdgxcJS5Aa99YSWw8dzRbNlslISnKAAAn+1PB/daxLtGeELRRQSxKlJYAEMwJOpemtI6hBQhxfn7p0gZt6bM7tSR+oMGAJBNAzkVciJWUM32q220wLBKaEHMnPmBAdswoKh6tyMZk4iapRzZkhQd0jKoszKIBcubXevhBtJKpE9QX/7obLmU4Tu5XoCKgDj9YHYnbUw94SrLnHxXLDNQO9alraw2xghh5+EmLl4VpnfTFAIms5ClmqS5BLKPC2rxsezHYASVrmYpYnbwEpOU5S1ypKiQd4p8o8v2ZtSVJxWHmkqKZZ3iAHIU4U3+0luce49n+0eGm4Uz0TEFKXJYF0qGmUucwDCl76w3ApY27tb8PImkAjJKOVqOaAClgCpNuJa0eQ4raxUpUygN7dX89YMdru1C5x7tIUULys4IUSDQNXq2pPSM3jdnzkJOeTNSOJDa9YaIkjq562IBLDTRjyihOwy5igZYBW+pbxd2844iRMJzKypq4BqX82hy++CgRMBH9oZL8nAcRWyZLM7CYskkCT/3BCgijtnikgJGYAaDIfU1hQlS9jWjW4zaAlSlTJQBUxfMogMXDihCCzAlmZLaxnuzuzVYhaZs5RkyJRIAKsxUbKEuzD/J2Gj6EJUzKBTwoeF6Nb5xd/16akZAs5BTKcpB5AEEecX+GdcnH8dF+A9/6pweGJKJRSABlUwJYu7OdxFAAEsINJ7QCYgEy1BwCxKQqvEGw8XjBHb0wFhal0pFX0AFBEqO0s4pZTMNGv53PWE+GKLrImwO3ZeHQZigAl2zUzEmwuoqPK8dw/aZUwZ8jAV3v0h6FR+FIbj+0YYdopgYhhqkUvZ2LgGJ9qdops3DKkKUPzSE7qUgsClSlOlgzBhS64VdOr3exRdSn+5XwW0xIxeIUMSJyZ+VmDJzVJDcasFC/GOdoZCFpzzFqQEADKplpIB+EBTqSTahjHlK5U0IVdC2IbUEfYRc2psqdOIJVQOwIb0f1jr6zoo45R0Xwc/T9a5J66C2F2hh5sgyBlQACkAs7VU72O9Um9BGa2h2fmSjRQUCTlapbmG+TxIeyuJSM2Xd/uZTeeWLEufOkSVqmgLShICQ5LOWqf7R9o4+047nV3oydAef2exIqZbPZ1Jf/pd/MQb7IT58pM2QrPLExmuBmVuuX/xJNOHINe2bJEwomT5ZKVJFEzSkgEpLgjk9FejRNt3YEgq/4WZNZQL96XKQf0pYHzflxc6G1TF7sE7sH7T2+FLSJaQEIsf1Ne5drc4GYzHTJizMWSp+JfhTpQeUWZXYmeoEoWFJS2YsrdfjenOGq7KTQD+Ym9mNdH5QO0F50UE4t3h/+pKs0Wj2UWScswEj/Fvr9Ilm9iZyGExYQSHAKS5f/mIh1ib4E78fYKOOVq3lFdcxRvBn/wBILF5o8v3hi+yK7hfRwPVjB7bQO/H2CkKpeIzM5wel9jjrMJpYM/1iZXZKWyRv8zmq3D4W8eMbQwd+HssdgdiomKM2YspEs7n/ADMTmPJND1aPTcPtQS8zTczhkktu31IrGH2dkkyu7TJUUjUqq+apJCRVmFotS8ahB3pCyNAZjXo7hNa8InLHJsqs8EuTTI2gp3M4M48uHzMZ7tN/UASCUSlCYvM5KqhOraP0GkPG00zBlRhVVFcqhS1Q6aM14Dq2HgiSThsQ/wD/AHS76kvLNYVYa5G+Ii+GZfbPaafiZmdW+ogCgZgNABQD7wNlzHLKlr8/29tG/wANh8BKIIwU1ZB/XP6aJSPWDWGx2FUvJK2c61BmKgaAHpo5JJ0eKKHpCd6L8mF2D2UGKU6EFKElOYrLhVbBmctzDUjcbb7Wp2emXJkywkMTlSwAq6SaVcu4oGflFXaW00JWqXkmImj+1aGSKUAAY05vW8Y7HbCnTVOqY6uYP3tCSwyT+YKzwrZjMH2onoJ3yc39xN9dYjx+3Jk0ALL1c6PQAegjiey8wXL9P3ESK7NzGDp/+XvyhljYrzxXLKJxxawhJ2ieAghhOyE2aoAJURdWQZiALln+cE9i9nMKkFWIlzlkOyQtIBrQGyjzteDoYO9H2jPf6of7YUb+XMwLD/gED/cPrWFA0y9G72P/AGQOx+10jG/h5QGUkAG6iSlxZnc0tF1cvKopUGUPMeEO2PsxP4uXNKU94CVBRJulJIvQWEZ6TJWnEIKgN4qc5gXdJ+8eutMrval/Z5EoWriH0Hx5H20PyA3SPMe9Y4zaj3ziNUw2f7mEZLSE9kYGWpeeYQmTKZSybM9BTUkM3B4H7Zx6ZmKSqTkEtalUAy7iBlCmYVKwvy8tb2YwxmYaak5UgGi1JBa5L5hlLE6jU2gfM7OzF5VpOdKkgpKUIG6QMp3S7EbzaOY5nlipbrf8HpYsH+PZ8mE2rgM89SisFS1l2DDU2eloOqHEDx1+8XpvYLEKmKWkLBJSoOmxD5qEsxeDsvs3O/sV/wBuV/8AqD8VKf1gydEttLAW0tiL2hjxLTOyoQjMVAE5WLJSA4DuRrYHhAHtbi5mGzJk5vjKSspukOCQD+kmjnhHo+C2diJLlCcr3pLD34Px0gNtTssZuYzFMVJyqyzAlw4LMJZGnqYTJnlPZLY6MPT44/NN7/yeadlNoKVNUlRJBSaE0cG/kTGszaNTlHdjdiRJmd4FIcZhYrcFxqQPSCU/ZyJWVcyatSQoFYyhgkVVYUswikW6OPNi1StMf2pxwwuzxhkEd9OZc0PUJIcDyYN1jP7JT+Sh6kh6njUO/KOdp1SsVPXNlzKLVZVCA7eTD0ixKmgvUFrBvu0dMoqMFDzyznyO5fhE8lLKSK3D0uHift9sfET5n4iXLKpUsVUFChBL3LluUV5U5iCEv4OI1n9QEmXs9EhBSkqICha28qnNRhIZNE1Xnb+PJTFDVGV+DIBINUlx1vwhswAM14GdnZKkIUCLq+QZ/nXlBRJahECUYp0jnaZd2FIzzkAAHVuYs41GYiKPbPaMuTjVIluoIAC6IAUdWYBjWDHZPFJRiUqUWQAXPBg/zEY3a+Pk4jEzFAk95MLUocy/RhxhsNKTv0WUbx7+w2VcHHhCAh/UVp09Y7kJsA3WEojTCez8cMPJMwZTMWSA5/SkB6Ai6iP+mMrgdqpmzlgIybrllrIJzDRRLX0gpiZyTMllaSpMuWXbV1TCwajsR5QE2JiUqmraWZZCBViHro94vqjCGlcsq8bcf2DIU1G8/wCbQQ7PT0pnhStwBKhmGjpMUN82ZuBGnGJpMoBSQuicwzG1HrVw1Ig0ycFUkX+1ErBSJ2cha5ig5UFWdIADPwr4wBRjJcwPLJIF6Mx4VAfSBu3ttyZwmTiSFzFPS1SaDkA0WNgYfJJSSfi3vPj4NHRNweNexskHqbYQKj16XjiLn5ftCVMI+7/WLGyMIZ06XL0UoA9Lk+QMcrdCqF7Gm2VhVSMDONps9LIJLMCKO9QS5IHSMJgcEqWVpW/xWIPC/QvGs/qeD3aUy2JJJYEFstD0Yn0jHbBcSQVVKiSHe1h8outKw88spli701sgipI4DyMKGGYBSvnCiVEKG4XbcozMkskqLh8uXQv+o6RYVgEOCUgkAZSo2Y0yg28IH4HsvLlTBMC1FVWFBcN1gkqcTQ2sxv8AeLT038pdWlVjw1RmbqHh8pbKBG8xBo1xW0MRJSzFTPDSEp/Velv2pCi8GgRPn42VNklachDnMQkB+DCho/g8VZfabukoky5komWkISEOSQkMHzXLC4irhsYEJUK73UaEUOt4zuD7PhM1K+9djUKDaEamAsOJpuRXvZOEzYp7a4gD9Pq3zizM7bzbOX4Bn61NPWM3PUAWJCgLMPfpEneDXMKUAFD6xPsw9B72ReQrP7STlWUR1AeKUwzZykpQqYVKLMcoB6fcxR72zh+dbcLxLJxgQcwbUOmhBIIpygdmD8G70vLHKwc3DqUla8pN096n5AxDPlCYAFOoUJCiSC3jAvbGxhiJhWZqg+lDp0rBSUWABsAB5DjpFXjglSJ6mtymdioCwtLAguAc1PU+UEJkwWUlD8Q4/wDsRESS4uA16v6w9fJzAkgar5LeGkKU6pUvdSQSQCcovVQp/EUtuZcWpPezCSkUQhaW50DkdYnmzSnDThmKXS5GpYUsK8Iw3Z5SjikuD+p3Bpunyh4qFW3uOtVbKjYyQJSQlDgDx+f3EOE4Pd+UOKf396w1VdFHg37wjuyZJJxWU0A8nHk0cnyULJUwfk/0iMvdiPCHIRy8jGRnxQiQLU8PvHETaVDeUXNqdqpiELCCjJL3U7qCwSQnV6lnjN7G23MxK5hW1GbKlIZ34DlDuNK7X9mr7MPiaSMukVk4MAuAD9PoI6lR4+Bf6xzvhouvB/GF1Gqx3eWBDeX1DxJhUKmLyoSVngkOWF6ftEYnHqeDiJsLje7U5JFNPDlaAqfk1OyrjNgoGbOkJ6kA+Tg+kMlySkAXbU1J+rwPndmkzSqYqcQ5egDceMFSvgAfL7Q+RRX0syt8nTJbi/U/vDsGsy1BQUU8SLkcN52fp5QxIq5JB5+xDlzEsS4NIlS5YU5Lgq9ocGZ6n71ZAsFEU9NTWOYfCFCAmhYM7kecTqINmLcrdYjdQPxeDQzd8gbbDMrsjPKQd2oeq06+MKKq9rLJJ3R4n7wo3bj7/A2pevyV0rTahPKD2yyhOGnL7tCpiXYqDsMrihfV4BpxKTZWtqwSwWNCJM4MFEpoHYksQwpU1FIokpVYE6exiMT2inFYzLOXMN3S/AUjTIlNdy/Bx9aRi52ysSp2lEV1YepMbXDLOQOkBhwautWiuVxb+UWvZMlSf7fAs3hWC/Z7s0MSta1EJQkVCeNW1OgeAYnB3UGrofm8HNkbUXLRMCASFCopdiKc2PHSODqcjjibjuzowRTyJS4Du09h4GRKHekJOisxzE8gSX8oxE6alSiEnMASHA4cWtEW18Ti5qlFSSQPhKmFHZqm2togwUlSUjMCFGpIs/OODocnUSn86qNHX1ixKPy8lwy7MAPCLexcGJk9CFjdJrzYEs7UtxgdkcmhPnSCPZqYEYlCiokVp/tMeq7fB56q9wV2v2wJeJUiTLCEooxq58TTwiDY+LM2XmWA+Yiga3SA3aXaSJuJmrSaFRIi7sCUFYcO7Zlaka8nePRzwjDFGlvsSTbbYVQtOjeUSkoNCP2iFGHQzDKer/tD0SxwqOAP7x59jIlw2HUpQQgKKiWAGsaTB/07mKBK1pQToA/raKfZHGS5M/Mt7EChoacacR4xZ7R/1CTlMpHeIJf8wMP1FgK6jhHB1XUvG6R6PS4IzjbA+1tkKw8zJMUOIUDfwv6RVVJSz5ieYenpFFG0DOmVzkJTUr1JJq5Na+gi4EDSL9NklkhclRzdRGMJ1Ed3Hj78YjnYfglXvxaHJJ58jmMc7xdiodKx0bPkhbD3a2VKw+ClpRJlhSgHXlGb4XJqLxg8Dj1magEuCToOB5R6H/UAyjIlOsJYPXXSnE8uUed4MpOIlpQoFnr/ALTHd0yh8M9t9zZ77nPoO94TVh5P6NCAPBPoIkmyXYV6ikT4CQlc6WhXwlaQTahIF6Vjz3tuGNt0dwexZs0bktShxFR56xWn4MpUQsMdQQXHUaR68TKQCCEhKBWzAAP5ARgu2faSVOSyKhKgM4SXcg2LO1Okea+vhGVSrf1/09F9H8tp7mcUgNRLHy9iOjME8OVYUlJ1J6n6QprVZmOpD/vHprizzbIpzGoJ4t7pDFFxXT9R6RIUNUlumb2IQSKlwffGFe410Hz2Nyye+nT0y05QWCSWcPalYy2OxuFDCXPWoksxlkCpa5P0jW9s8cDgfiHwp82EePqnjMP+YfOOnFgThqkNOSctMTcCWoWf5Qo6tIJJzNyhRz19iWpnUIBFR8Pp4i0WEGhAcveh+gjmch39Leb1jomOaEHreKJGZ02DgjzPzERmVLJvbk7eekSEkAukNy/eI0CxDcgMzHwtGa8GJvw0tnKh5CvKHJl5ahh6HwtFdQKQSJZc9fvDMimfuw/N/uYFfY2pFifOJqVZm0cFvCsJKaVzVsWH1NfSGJw71yk8om7pTORl6EE9C1YyTM2NEogXrro0cSMrsQCeBr1h0xA8eOvoXiVGHdLkEcyS8Hg1WCP9Clvm7sGt6faLklKRRgE+UTz1qSwSqp1t5a+cRy6AipP9xZvSkFsFDZswD4anxhIUSG9f4h6QeTjR7wu5mkEgAjUsYXjcNWNUW/uDa+zHVYkj9ZDa1/iI9TRvD7xEhIJq1OBH0EJJWNF0SLnqJ3i/M1+kcKAqpII0vbjpHScoDM3I/tDs4N0u/wDkf5+UClwwWNCmYCrf8wfpDkpepQnnSvm8dE0tY+P7GOVUlykFuKfUVhkkCy3i1ompAmIdqBwk04VeBw2dLQpwli/sUtD0SVM6SU14ekJSF6rIbkT6UhnN0arHpmEH2KeJh/4jKoEpcDmfQiKsxx+oP0J9IjAcCgPhXyf6RGUvA6XkP7R2uZwBdaXZ8iyXyhq+3gLitnCYBnUogFw6/m1SPvC3bAK8UiEEciOdLeDNEYdPhXEUWlnyv9ROhQ0p4wpuJIoL8c3sRAmSHc0PA1PvziTMkEE/QU8DeOm9iHk6lZUKnyanrESUcweUPTNSqtW4fx9oSpyasT0AIbk5pGpAO7bnd/IEsbp1IDuBYMSG8IzY7LoBSStaq1AAHvzg6cQqw3TzD/tDJX+Ret8rP5H6RXutqtQN1wiZM5qMTzYwoYccNEJI5mFC7CEsmYSPho1q0MN71uVWcNfg7V6Q0LQaZod3Avfxp86QefJQkSpRusnmGH2iNGXNUqrox+YekdTNCiylENYEU8KV84kVh6UAPoDAavgxz8DXdUojgQSPfhEk1JZsqS3JXpWIkSy9v+kxIue2hbnX7QNkbdkQVxQ3JlfdokQlRHwpbxP3+ccAzGrD09L+sPAy6sOZDn9oCiFs6hZy1DdAPpDKmpDtwIHoI6Trbo38w1GNToS/Mj5OYahbO9+DQHL5/aJQ1yvowf7xGVVeh8ok78DViYy2MRzsSSfjPma+QiJc8g/EDxqaRYU7UAvw/eIwtzdPviBAZhgUKkF6aVhCamlSTwymEgJJLkHwf1J+Udny2fKUjg7VgW+TUN/EA0Yn/b+0IKT/AGEDmzRG8y4a9/o4iTvl2IIPFz9oClfIa9E5a4HqftEK59XIKeh+kNVPNkhfvqGjn4gkV8if2aM3Zh6cWdSoDQJHsvDZ7uCxPBx7MSjFJNCKcP4ESlQuxbS/1MNV8sHHBCnOGZq6NbqXiOcTYliNWfziyF8EgeI+sRzilJdgDzoPWDXoX9yAF2qx8K/aGzJXUeUW5RB1BHAfzWFMkA0q3N2/eBovkN+ipkSbkqPIAfWO5Q4YU6Vh03Dtb5U8tIaJdNCOFfoawjjXgZMeZQJZz4D+YcZVKAeJMQ96LWFKA/tHCoWC24Ofrbzg2vBtx6hWvk/8H0hTQGNvX6xAtR4O+oIb1jmUsN334QFI1DhIl6p8z+8KIlKPtjChtTFpEZuBDwosovVjChRPyX8EMmYXudIJwoUbH9LFlyNKR3Y5qrEiJYyOwduEKFFf0iPkhkfCep+UWVCn+0QoUJDkZgJWIV3jZj5mJZyBwEKFDo5iVCiyPeojuKPvyjsKOXLyzrx8IhlqPH28EpiBwFoUKBjGkShICARdo5OSNwNQprzhQo6ZcEkXcNKDCg005xDiFF4UKKR4QkisotLURx+sU56jlfX+IUKIZSkCORML3OmsFZSRlNIUKBgFycnZ43fCIpCQUKcP1hQo6ZEvJIi6REgH1+UdhQByrLmHLc+zHJij3Z6QoUJ4CVf0GHYE7ioUKIr60O+CDGUMKyKQoUFcsz4IO+V/cfOFChRI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40" name="Picture 12" descr="http://www.infoescola.com/wp-content/uploads/2010/04/maricul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9746" y="4143380"/>
            <a:ext cx="2631302" cy="1857388"/>
          </a:xfrm>
          <a:prstGeom prst="rect">
            <a:avLst/>
          </a:prstGeom>
          <a:noFill/>
        </p:spPr>
      </p:pic>
      <p:sp>
        <p:nvSpPr>
          <p:cNvPr id="22542" name="AutoShape 14" descr="data:image/jpeg;base64,/9j/4AAQSkZJRgABAQAAAQABAAD/2wCEAAkGBhQSERUUEhQVFBIWFRgYGBgYGBcYFxcaGxcXHBQWFh4YHCYfFxkjGRQUHy8gIycpLC0sFx4xNTAqNSYrLCkBCQoKDgwOGg8PGikcHx8pKSkpLCkpKSkpLCwpKSwpLCksLCkpKSwsKSwpLCkpKSksKSwsLCwpKSwsKSwsLCwpKf/AABEIAH4AqAMBIgACEQEDEQH/xAAcAAACAgMBAQAAAAAAAAAAAAAEBQMGAAIHAQj/xAA+EAABAgQEBAMGBAQEBwAAAAABAhEAAwQhBRIxQQZRYXEigZETMqGxwdEjQlLhBxWC8WJywvAUJCVDkrLS/8QAGQEAAwEBAQAAAAAAAAAAAAAAAQIDAAQF/8QAIREAAgICAgMAAwAAAAAAAAAAAAECEQMhEjETQVEEFDL/2gAMAwEAAhEDEQA/AO3RkaLnAAl9IQ1fEJNkhoeMHLolPLGHYLilIJZIBZ7kiGfDMv8ADKr3Op6QgqpyphcmGNDjRlpCWBAhlhkGX5eOqLNENToO4galxdC0vodxGtbiIZhq8Skq0x4yUlaGMaLEQ0laFvZiInVAfQSMDlEc4klI8Orm40jStqfZpdn2aElXiIWR+H2YnXbSJ2gtWP5BGdTbt8I3rD4Ff5T8oVSqgJIUAM2W4fS3uj/e8aVWLKOiQwF76Po8byKgDikV4Ej/AAj5RIvQ9oq8ziCalnSlgdnv8Y1q+L1hFkJ0ub2jKethoc4U0yUkqAN1fOMqsKCmYDKOZLjt0hDg2IkSkh3ZR+rwyNWrMC+7fHWElxlGmguJiKSalTKUMvXl9YG4j4Nl1MosyZjOCNH69IFm4syRcl1BL8nJv6wJOr5hBCVKAC/gG+8RjGELoyTRQ8PoJ1LMUpIIUgkKBDgcrHUa9Is1bxwpKElVOgoI2Kk35kaRlXjSkhlgKW6nt+TL7r+kByQtZADKl+JwzlN2SFDk+4jcqY/FSRMjipE9JSZCUNcEE9gDa+vxjIX1OGS0TMoV7NZAUx93qEmMgS5SdpiOFHX0SQUqHOKfiKckwjrFnRWlKmUDpCHEqs5jlI7uB9Y9LHl4HPk/HWV90Bgk6AxLJkk7gdzAS1lR8Sx6kxvLmIGqj5D7xXzSfSoT9PHHttjHDg0wstLDW/7RNM4mp1hYKikpufArmdOekJ5M1CCSCovsWH94V43LQUqWAQtxuefKGSjk/rsKi8VqHRdKLiiUQ6XvusBA+saVHHEmWpKZrDMWzJOYDvyiryatK5SAtBZKQ+ZJAJBsQTrHlVioVYsQL6CxiTx7pIsmdCrpWZLAtcXgCbTycrFYBG+YPFD/AJuF+6sLfbMH9CXgumlLUQyVMTq1hCeOuw2WGbMHtQfbJUDZnuenK7QFOmKJUCWfV/gDFO4iMyWsBYUBsWLeR0h9wxxZnAlzbtoSIjLEn0NfsMlTQs5EhJVy36+UJ6+oAJumx0Z3OjaxeJIlG4SAT+YAR6cOlq/KCNbAa8zvEZQkvRuTKbhlV7iNCxJBfVy+/IRYptRoRq5aJzgUkHMB+JYPfTkBppGisMWcuTKUJJ1fN5NaFppBT+itdIFpALuFJIPW5+0ezJFgkA6j/R9oKRKWnMVpYv4RswDamBlzi5CrFjc6MHH2ibH0I1UYUXfRh0/K/wAjAac0spXLJzXbrYHzDr+ETzZ4Sgy0qAJsGId2NutyIhnpLgDQlnfQZtfRIgMZOhhWTUT5RCwUTQOQIcuQL9n6PGQJNH4cwtuQPMBA+vrGQ66NZ0jHME9sklJaYNOR6H7xzytmqlqKFgpUNRHWoTcRcNoqkfpmD3VfQ8xHemc5zWmqyuYEc9e28NFYSVHwTP8AyH1EVuvp5tLPyrSQoW7jmOYi1YQorQlSTqN/jDSdBHPDOBKz55uUpTYB3c8+0M6nAXn+2QtI0dJS4I384TTFZUkmaUdUlv7wsw3Gp01E78dZykBJsCxf7Rk/YpnG+PpC0yJqiJiXLS0Egg+7cnkIpor0qV4QsjqQD8NI3q6ybLUpZmFSr+8yv/Z4AwniDLMf2CFKALs4cNdxcReDSRiKfVylKQBID2HiWojXU5Wi/cBVc+oUqS8tEqUmwyuwewDlzcnWOY1s4FTJO7hhp37Q5wXiqbTy5uSy5mUFQ1ADu3LaDkdrRqOm1FQvOuVMEspB2cvycHSJESJZGg7afKOUyMdmy1ZnN76694eI44aWr9YSW7taOaVhoY03FfsJy5Si6QogX2e0WWlx1JYgs+kcTzLW8x7Pc7jqRDPDceIGVz0gJhcTuMnFv1AKEEU6pZcpNzsWBHQMNI5fhnFISgFRKnIDC+4BHIFr3hlVcboTNKUoKkJRmKt33HlAfFhpl5rJDjp0L/OE9VhAUcyQ5ZiHA9bwHg/E0qeAUFyPynUeUMfahSgwAETljsKaKxP4aQmdnUkJGYEBPMX1L7xBiKSEKyqyuwYXNt+8WmoTlLlBUP8AKn4fvAL52AQG/pS3kLkxFwTDRW6ZJEvItQsQc36mdWm194yLBPkJIPhAIB1sfOMjcEZ2dEAj2NFLbt8v2jeOomLcawKXUpZY8SfdVuk/bpHNayRPpFKlFBuoqSQCQQdw0dciGppQtJB8juO0YJw7EauesEKBA6woOIGWpIcg8x8jFu41optKvxB0KPhUBZXToekVWnxdMtRKgPENSkFSdbh+8PejJAeM1pKik2KmffuPWIqFZlpUXcqGUC4tuS/aAq8lU08tjz6wRImlRAzDuoxukMgmmwsqDhs4IUb6g7RIqlKS6UlT6BwW8xaIVV6m0a7vse/dvhBGF15QFLSUhQLBw4BI1D6GFc37G4mS8RS3jF97Xgmdi8kSV5ENMIYFuep8g8JK5gp7FZueR7dY1BOU2to2/pAbsXiZLqCAwfoym9REipYzOrNkLHML6fWBpVWlMxphOUJ2AJfYX+sTSqlJSXZmNjvysN4R6HCJdQAsvmey0hVs3N23MR4njip0w+ES0hOVKU2ATuPXeJBhyFBBLgm2Zy3qdBFl4O4QFSVrnBJkpdLAnxq2YjYa26Rou3RnpWVLCsRVKmZkEgj/AGY6XgXE4mgBVl/OBKv+F8pyZS1o6Flj6GI8J4PmSZ6CpSTLBuQ4PmDD00TtMtcymmlxnSHdvC/Z2PPeNaaXPQklWUq3PiNuQzGCKmoIByi3MX721helUwjKGNtSWI8jEGURHiMwpQSSFEgsm4D7ZiA3xjIHqcSyulYIIHMMbX7x7E0n9CdHw6bnlh77RuleQ5T7p90/6T9IX4FMs3SG0yWFBjoY60RaNoyBpM0pORWv5T+ofeCYIAevoETkGXNSFIOoPzHI9Y43xnwAaWZ7W8yn2O45JV9947ZENXSpmoUhYCkKBBB3BgBPmStQknwEkm5DM3Qc4G9gSQHAANyXbva8WviLCU00xaMgUEkpuSCOShziszlnKQHyqOu/QOO8FMegqpQQErzeE7jRtwAdQLxpMmpSkgEnMRoeUBTJZBAIKSOYbziy4HQUc6SHnqkVIPvTA8onYAgeHz9YVoZMWy8P9o2clNrFrvAU2jmgl0jMLm+0WTGMDqZI8SCuTqJqGUgv1Tb5QoROTMACSTMOoIN9N30gbNor6pPic77mDaSpF0kOANQw794nr8OUobW208+sAGmUkXSYbtC9B1NWkPfwEny/aOv/AMPapJpE+DKlL7e8d1RzLhjhc1BStZKEvYc2N26R16esS5aEDl8BpBikLJhEyd4j1iCexvvECZsazJsM2LRDNGsClOYgMk92ghaoDmGFdBBaykAKgQQb721uGjI2qJju8ZCcUG2XnApl/OLBFXwdfjbtFoEFdAI6iQFhj67g8xENNUl8i/fGh2UOYgqIKulCxyULg7gwyfoD+k8ZAtHVkuhdpg169R0gqM1Rk7OI/wARCBWz/FcqACdfyhyeQhJhtUmSoKWApITcEWfb6iGHH4fEagtmZYDf0iFMuflIJSSk7m9hZvjCvRVdEmL1QqFFax4yoBwwADeEDZmhKunKTYZg92NvWDZgBSXKgMxIFm6RLLIWAlIyqYl3sTC8hqCcH4wm0iylJWJf5kljtryPaLPIqqOsH4ksS1K0nSGQX5LQfCD6RQEqBzONBe1+3nEchSkqZDizt32MPFpdiSXwv1VwLOQP+XUipR+k+GYB1SdfIxUp0tSFLlLSUEXGcEEPtFy4fxmbLkg1CCZdglX5u/a0WdFVJq0MsS5w5LHiHZXvJ+MNw9onz9MofD1Yt0+EKCSB4fgGMWyZUqVdQLxJL4VlSTmlLVKcg5ZhdL8kq+8H1ClsPaJY7Eb+e4jVRrAE1LiM9vzjJkgG4jUUqj7t/hC7GtGyploGmAGNglWhDEc7enOIZioBiCbLsY9j1a7RkYA64Jx7OtUqa2cl0FmJ5p+sX8RyXBqcIxBCFDSbl87gH1aOso6x054KMtEcMnJbNoyMjI5ywNWUma6SyxcH6HpHlFW53BstPvJ5ftBUA4hREsuXaYnT/EP0mGW9MV62jiXG03/qFQX/AO4R20hHWTio5ASyWEXjiHBFLmzJgQnMpRJBuQd7f3itJ4QnrU5AAf8ANYfCBKNdjRkmtEBppWXKHUWYlrDr2iOmwsLISi5Dgl9Tyi203DgEsImKdO4S6QdNdzpB2H4YiSGQAzkjnfrEKZXkin4fwHMfNOXlD+6lifM6RaaLAJKCChAcbm5PN4ZFURBTHoYe7EJp9KlUspOjenKPaTCZIDEF/wBTnN5EaRsFWjZGsFSklSYrim7PZhWlJS4nyyLpVZTdDoYXU2KCQrLnWmSo6KDmWeSkmyk9R6wxzQBjGISEJaexfRLOry5R0Yp26aslOOrTobzaMEZstj+eX4k9yn3gOzxlHStmJVmGxTcDm7XHmIq44qFJlEkmZKNym5y9ib+UWGi4ip6gBReWs6KcpPkofWKTwSSuiccqerHAky1IeygP6r9RqB2hNX4MCpSksiXlBSc2YKJ1HNPnBsymWLhpg5g+zmeo8K/MQsqkgv8AiMf0TBkV/wDKu4iDiyykhNUeElJ1jyBKiZdjqDGQriNyLBxLSCVWiY5SCtKtA4YjreOgU+IpUlwX+DwqxBUldyFP2H3gQVyE6BTDoPvDSyOXYsYKPRbEqcOI9hFQY4kFiFMegt8YO/nKOSvQfeEHD4yAP5yjkr0H3jP5yjkr0H3jGEnGMgJyTAGJUxI3tv8AGK/NmND/AItr0Lkhgpwt7gcj1iqT6gHnFJbgiUVUmEO8bAwKieG3j3/iB1iJYIzRqoPEXth1j0Tx1gGJZU/beCZDksA5hekhStxGmIcSGUCiSkBW6jc+Q+8UhjeR0hJTUVbG9eqVJQTOmZSRYJ97yjnKkZlk3USSxVc9H6wXMzzFFS1OTqTcwVSUrqCRZ949vBhhgVvbPKzZpZXS0QyqUC6ocYHMR7QKUxSx1DpOzHp1hTxLRezWlCVEgpBL2u55bQfguJJp0gqTn8IAFtXBe8NlyqWNuIkMTjkVlpGHqSDMkTMib+A+JDjUXPyiKpxDOgoqJZQCGCx4k93Hu+cVqdxItRORCRmOqipZHZ9IlTh0xYImz1AO2VIse9x8o83xtK5s9DnFuoAFbIKCQ78iLhQ5iMidNCgAAFWtiT39IyIycW9FUpJ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44" name="Picture 16" descr="http://www.sc24horas.com.br/images/sized/images/uploads/maricultura-210x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71942"/>
            <a:ext cx="2500330" cy="1881202"/>
          </a:xfrm>
          <a:prstGeom prst="rect">
            <a:avLst/>
          </a:prstGeom>
          <a:noFill/>
        </p:spPr>
      </p:pic>
      <p:pic>
        <p:nvPicPr>
          <p:cNvPr id="22546" name="Picture 18" descr="https://encrypted-tbn1.gstatic.com/images?q=tbn:ANd9GcSTFf8eyAUT5GBCJUcN6Wz5p6rEzPh5OlZK7jqgWpPRRI-owBlkW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928802"/>
            <a:ext cx="2609851" cy="1954870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85720" y="3714752"/>
            <a:ext cx="206518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MARICULTURA</a:t>
            </a:r>
            <a:endParaRPr lang="pt-BR" sz="2000" b="1" dirty="0"/>
          </a:p>
        </p:txBody>
      </p:sp>
      <p:sp>
        <p:nvSpPr>
          <p:cNvPr id="13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14" name="Elipse 1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midia.iplay.com.br/Imagens/Fotos/01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3759894" cy="2500330"/>
          </a:xfrm>
          <a:prstGeom prst="rect">
            <a:avLst/>
          </a:prstGeom>
          <a:noFill/>
        </p:spPr>
      </p:pic>
      <p:pic>
        <p:nvPicPr>
          <p:cNvPr id="24582" name="Picture 6" descr="https://encrypted-tbn0.gstatic.com/images?q=tbn:ANd9GcQfN0aXfCP-sQdBRxfDBg0fXKxGhKLn6RKzTSt8oEsfxC0tGD9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0093"/>
            <a:ext cx="2857520" cy="1894661"/>
          </a:xfrm>
          <a:prstGeom prst="rect">
            <a:avLst/>
          </a:prstGeom>
          <a:noFill/>
        </p:spPr>
      </p:pic>
      <p:sp>
        <p:nvSpPr>
          <p:cNvPr id="24584" name="AutoShape 8" descr="data:image/jpeg;base64,/9j/4AAQSkZJRgABAQAAAQABAAD/2wCEAAkGBhIQDw8PEBQPEA8PDw8PDw8QDxAQFA8PFBAVFBQQFBQXHCYfFxkjGRQUHy8gIygpLCwsFR4xNTAqNSYsLCkBCQoKDgwOFA8PGikfHBwpKSwpLCkpKikpKSwsKSwpKSwsKSw1KSksLCwsLCkpKSwpKSkpKSkpKSkpLSwsKSwpNf/AABEIALkBEAMBIgACEQEDEQH/xAAcAAACAwEBAQEAAAAAAAAAAAAAAQIDBAUGBwj/xABMEAABBAECAgYGBQgGBwkAAAABAAIDEQQSIQUxBgcTQVFhIjJxgZGhFCNCUrEVYnKCkrLB0TNDU6Lh8BYXNFSTwvEkRGRzg4SjxNP/xAAZAQEBAQEBAQAAAAAAAAAAAAAAAQIDBAX/xAAyEQACAgAEBAMGBQUAAAAAAAAAAQIRAxITYQQhQVExodEUUoGRksEFIjKCsTOy0uHw/9oADAMBAAIRAxEAPwD21pWo2i19SjxErTtQtO0oDtO1C0WlEJWi1HUi0A0JWlaAZSRaLVAWkhRKoGi0kkIO0JIQDQlaaAEJEotANCSdoAtO0kIB2i0kICVotRQhbHaLStFoBpIQhBh6drKJVMSrWVkUi8FCq1phyzRbLEKGpPUhQRaLRaALRaRSQhK0WkkgJWkSlaEA7QVFCAaCo2hASRajaLQDStK0WqCVotRQgJWnarRaUQstFqAKNSUUstFqGpFpQJWhRtO1AO07UbQqDz/SDpPFhaDK2YiTXoMbWkFzQCWEk7HcfFZOA9OYMuQxAPifYDBIW+mT3Ajv8u+1s6Z8D+lYUsbRcjProv02AnT+s0uHvC+MY+O9x1Rtc4tBcS0ElgaLLjXLbe16IKLXMkYWj7+HKQkXkehHS8ZbBDKf+0sbsf7dg+0Pzh3jv5+K9YsyjTpmOaLA5S1KhAcs5RmLw5S1KjWmHrOUtl1pqoOUrWaNWSQlaLSgCEJUgHaFFCUBpIQgBCElQNJFrVgOBJjd6sm3sf3EeH/RZk6VlStmW0WrMmAscWnu3B7iO4hVKp3zRASQi1qgO0KNo1JRLJIUdSdpRR2naiCi0oE7RahadpQs1dmviHTngRxc6eNrT2M1TxAAkAOJNfqu1t9i+6LyfWPwjtcUTt9fGdqPnC6g/wCB0u9xXOGJlZ1iuZ8cx3SwlkzRJGQ4OjkpzfSG9tPivsfQ/pMzOi3puRGB2sY21Dl2rB4HvHcfaF82xpxRgk9KCUixv6Enc8eB3O/mR3lUaJuHzxzRONA3FKAQHeLHA99bEeB8CuyxlOWSXJ9N/wDa6r4mp4XK0fbjComJZ+jHSKPOgEjKa9tCaO92O8R+aaNH3cwuqYlzztOmedwMGhFLYYVAwrSmjOQzJhytMSj2a1aJTAORaWlOlktsaaii0o0SQladKAKRSaSFEhNCAil/m1NasXHqnu/VB/eP8FmUlFWypWzfkxCWFpds8AG69V3e0+RXDcKJFgkc6NrrZOQAzSD5nyvff8VwsT0gZe+U6h5RjaMfD0v1yuGC3zXQ6YlFySlSVL1WcSJSU6UaVsCQnSKVIJFp0ikKFo1JaUIDeHJSNa5rmuAcxzS1zT9ppFEfAlQQvPRuz49m9HnR5E2M4sHZkgOe4N1s5tdfm0g+9dXhuNcboJTjTNcKcwTCyO47Cw7zC63WNwuxFlNHL6iX2GzG4/3m+8LzfAGBvbSv5M3N1ya0cvMmh714eOhKWE3fhVcud9KZ7cGV0TwsR3DpzLBkM7Rp/wBneHenEebHubsdq7hyHIgL6pwniseTEJYzt6r23ZjfVlp/EHvG6+LTyl7nPNlzyXH0e8+G3+aWzhfFZYHF8b3sdXNriO+9x6rh5OBG69eHHEUFqSzS78vt9+ZznGL8FR9q0FQFHcb+YXz5nWDPIwRy6YuQdPEw6tJ5u02Rqrf0aXt+GcQhmYPo72PY0NaA1wJYKoBwO7T7VafU5SjRqLVExqzQbIo2CQRXIjmFIQu+679kpmMUZjEoGJdF2DIPsnfwLT+BSbw95+yeW3LfyVWIu4yM5pYlpXUHCpD9n4kJngsng34q6se405djlaUUut+QZPzfif5Jjo8/xb8CmtDuNOXY5Fp2uwOjbu9w/Z/xUx0Z/PPuaFNaHcaUuxxE6Xdb0ZHe53wapjo2zxefeP5Ka8C6UjjY2MD6TvVHz/wWwuoFx2obDlQ/mf5Bdb8jtIAN7Gxv8vZySm4Gx4ol48C15aQfEEd688sXMztGFcjx/FXl2mEetM4hxHcyrlcD+j6I9oVwZVeG1exeqHR6HVr0N1aS3Vvekm6+IHwCsHBovuN+C3HGjFGXhNs8jpRS9i3hUY+w39kKY4ez7rfgFfaV2JovueKpIhe3GE3wHwUHYLfAJ7TsNHc8VpSpesn4Ww/ZHwXLyuD/AHNj4cwtx4iLMvCaOPSFnx+JxSSPha9pkYTbQeYHNzDyeAdiRyI3paSF6LOQkqTQrZC3UjWq2sce4/goZmG98bmskdA81pkZTi0g3y7x4jb2hcW0jaTY8rA+lxSwAOeHt0EtYTpcd2EEirBAPPuXAx+qzKdilrJcR7nyW4tlfo0hzrAeGnk4AEV3L0nRWObEB+kTOnuQvvQ8DdgbVuJ7xa2ZfSLGbsZIYoh/V9uyFt2SSQCCbPd7dt7XjxJSlXLwd/I9MEonk8bqTn/rJ8dv6LJJK9lhq6eJ1KRA3JkzOH3Y4o4/dZLl2+EdN8R72QR5MMj3P0Mia8yOIPJoIHcO8nkN16pmRajxp9zao81i9WXD2DeDtD4yyyvPw1AfJdjD6OY0JBiggjIFBzYmB1eGqr+a2ZEh000lpLmjUACQC4AkXtaz4uXTHvc5z2hokFhurSY9VANA+C55n3KahCFLsQuHldMYYsfDyHMlLM2fHx2Boa4xvmJAL6NUC08r8lqi6QsdnyYGh4fHjR5PaGtDmvkLNI77BUsHTEQR2a4zOk+rDdltifbXaexJ3/pQyyQ3u1WdtqI81qz+JOjfjNEcjm5EnZucAfqRoLtWzTv7dvRKllo6HZp6FyH8YmHEI8PsJDA/EfOcun6RK2TT2J9GrqjzvcbKvh3GcmQ8RD8Z8ZxZpI8W9YGWwR6mPBIrc0Ntt0IdvSjSvKy9Ic/8jszGYh/KBbGXYZjk9EmbQ/0LDvU9Krvdb+lefmQ4wkwYRPP20IdG5pP1RfUhG4sgV7LJ7kB26RS4vGMrNbmYDMeJr8SR8wzZHD0omhoMZbuK+1yBsgBRbNnflJzCxv5N+hhzZA1uoZfaAFp31erfdVV3oDp8T4izGglyJNo4Y3SOrmQ0ch4k8h5kLyp6zog5jHQTte8RnSXRU3XIG05wO1MIkPgC3xXS4VFmSZHEWZ0cT8IzR/QRojcHw7lwe3maIZ63fdLH0d4dmNw8lmW3GGV2uSMVzYodDY9AbAXBjaoHuO+kAFdIOCX5lfxI0zDH1qNfp7PHLjJIGxh2TGwFuljtTjpIYakZsdvW39FJvWkHvDIYWHtJxFA6XIMYfHoDu1cOzJb68VNFn6zyK2Y3D848GMD3Qx8TMEjRI3sg1snaOLPSY3SDprcDYm1Pi/D8+XhTIIZ2RcSEWNrnD9IdI3T2oD2t2uiLr5FdM+F7vmxT7keH9OJZcXOy/o7RHjMuBnaSdpNIRqbG5pZbba6Igiwe0oXRWPL6Y57HFvY4vpTx40RaMiQvkoCYtZ6Je1j3BpINesbOk30+lfDszIxIY8TJ+j5LJYHyS63sEjWtIe22i6LiHVVHTRU+lfCsnJdhOxcg430fLZNMNUjRNCKth0czV7Hb0iosSCf6UKZ6RvIXV1vWwvvryVWRPpqmlznHS1oIFmieZNAUCkZVmzpP6MgBx7StJ5G43gD40uBS6LMcXBrmFmrVRLmu3Asg0dtlpcDXo6b352By8lzIpXXHrGk9rO0ekHW063MNjxa3ktokPn8EKzxPSXrFkgldFDjtfpcW9pJKQ0kGjQaNh5k+5fOOs/jec57Pr5XcPy4hNjNZUTdGwfDLorU9jtjZ7waX1qDoZjFzpHulnL3vkBe9un03E0NAFjfbc8l1hwPF7OOIwwujiJdGx0bXhjjzcNV7m+a6xkl0MNM/M3BMbNnLYsWPIkIc0h0QPoOHJ2rYN9tjlzK+xcCwsxuO05miSSz6TAAdINU7xdYNkbeZ5n6CIWtbpaA1vc1oDQPcNlnmgs1R5E6q22IFE3z3+RW44zXgYeGmeR/6e9JdbiHCbOpuz659xHgfLZcg2CQdiNiPAr2QmpHCUXEyO1nnLL+qIWf8hPzS+jA+s6d3tyJqPua4BMFO1rIjGZlY4XBzMUTj4vYJD8X2qs7o1izD6yGIkbBzWiNwHhbK29q1alIPTKhmZx+FdE2Yk7MjGdTmOJ0TN7RpBBbpDtnN2J3333XbzOmObF6uEJvF8eWNPt0dmX/JREikJFyngxkdI4rRzXdZGS/YnhuMQQalfkyPFEEWHdmBuFk/067JoaOI4cTdI9HGw2v0BoAAGt8ncfkuzlYsczdMrI5W/dkY1492rkvPZ/VxhSghglx77oZTp/YfY+FL58uCxW/6rS2jH+WmemPEQ93zZRL1kQ1TuJcQfXdDBBDy8KgFLFL1mYvfPxyT/wB25n7r2rm5nU9JuYciNw+yJWPYSK7y3UOa5Gf1dZ7CCyBrqFEwzNk1Hx0uIcPZSq4CK/ViYn1V/akb9oT8FH5ep339ZWL9zij/ADfxPK//AFKznrKx72xcgjv1cSySfx9q8Zk9H8uO+0x8lnmYZAPjVLPFHRpw0nf1mn8F1j+H8O3TnP44k/Urxpdl8ke1/wBY8H+4tJ/PzJ3fjai7rDiPLAxj7ZZnLyLZPMfgujg8KyJv6GOZ4vm0ODf2jt817F+EcLVvN9eJ/kcnxE/+S9D0LenTSP8AYMKu4ESu/ipf6b/+AwduX1c2395S4Z1Y5cu8rmxA1tZkd8jQ+K9PgdUsDR9YZZD5v0D+7X4rnLguAh0b/dP1Jq4r6+SPLjpvJ3YWEB5Qzj4+mg9NZv8Ac8Yd2zcofhIvoeN1f4TOcMH6wdL+8Vl4vwvhOO3VNDilgLQ+mNa5gutQDKJA5kDf2rlo8H0g/ql6lz4nfyR4jJ6wJWABuKwbG/TzR392mX0dllHWpMP6kCvDM4g2v/mXV4xh8ClildBkyYszS4MDHTTxvrkSHt1UfzXX5L546VwAs3Yv0qd+K64fB8Niq4qS/dNfcupNeP2PZt63cgfYeO7bP4hy98qtb1yZI7pu7lm5B/eteAdI3wrzG3y5fgpz5odGyPRGNH9Y1ul7uezvH/BSfB4EfHN9c/U0sST7fJH0EddGSO6f35DD+9CVczrxnHNsp9smKf8A66+YNBdyBPsFqzsX/dfty9Arn7Pw+/1S9Rnlt8kfU2de0vfG739gfwY1XHr0LhToyDYcD2YNOa4Ob/WDax4L5KMd/wBx9D8x38lL6FL/AGcn/Dd/JPZ8Do38/WxmZ9pPXQ0gEsaA1zXg3HyHMUJidwXDle/JKDrjwAbOOwGwb7Ojt3+qV8X+hS/2cv8Aw3fyTHD5iaEUpNXQifdePJZ0Ye+/L0GbZH3TE66MBjdLWFjbc6gZK1OcXE/0e5JJJPiVrHXbgeL+Xg/n+wvgreCZJ5QZB9kEh/gtUXRHOd6uLln/ANCQfiE0Ie9Ly9Bm2R9x/wBcfDXFp1ygt5Edo2/IjYH3rQ3rn4d3vePH0LpfEoerviT/APu0jf03Rx/vOC7XD+qzOIOs4kQe0NcHkSuABBsaWmnbcwQmhHo5eXoZzrY+nydcfDK/pJDZO3ZErmwdO8bOymR4jZnkNeZXlmhrI9JNuN/e0ge1ed4b1PQMIORNLN+ZG0RNPkSbcfkvacO4TDjR9nBGyJnMhgrUfFx5uPmSV2w8Jxd3/BynOLVIpTUbRa9Z5SdotRtFoCdp2oWpxxud6oLvYCUA9SkHqbcF/fpb7XAn4Nsq9vDfzifGmUPdZ/gubxIo2oSM4kTMw5H4H+S0Piij3e5g8pHnw7gC3v8AalHxOJgqPtCOX1UZYD+sav4rnqX+lG8leLHGyQ7tZJR5E/Vt+LqUxgyO9Z0TfYHTH47BZvyq88mNG5ovfZrusNB/FQdlyu5yEeUbWs+ZsqViPYXBF46M4vads+KOSaq7R0cQPyCM3jeJjinS48JHiWk+wtJuvZS8f0q6MT5TmuhyXMFU+KaSdzCRyc3Te57wRW23gvKZ/Ql+LGZcjIw427hobHO90j62Y0ULJ89lylCS8TqpJn1fg/SWLMa8slAdG8McI4nP21Ux4c4t9F3dt5bkLrT8NlkH1cskZPhjseR8XLxHU7w6VkzHveGMkZK/sGBhsM2BcSCQdUl0CO7xX12fNZGWh+oatm/VyOB8ra0i/Jedy5nSj5lx3q24hkNd2fEJA6tmSwiJrj4aoySPgV8w431cZsMoiyJsMyPqgcxtknkCHUR71+oHSNAJJ2Fk+wL8hdJuMPys6fIeSTJNIWg/ZZrIDfgFVLuWux3Y+qjiHhjjxudv8AtMXVDmn1pMRg/8yR34MX0forkPfhY5ksvEYa4nmQ0kNJ89OldVe+NpUm6PM8RnzbE6mBdzZJI+7DD/AMznfwXo+HdWnD4aJidO4d88hcP2W6W/EFemQmRdTLnJixIWRN0RNZE0fZjY2MfBoCv7c+J+JVKVrVIzZc+TUC07g8wdwfIhW/SHfed+0VkRaULNgnPi79oqI9Yu31ODWl1my1pJDSfAaj8SswepCRTKLNJJ8T8SokKoSqQkSmWyelRLUw9AepzBAtUSFaorSYOK4UaOx81YyBx5A/h8ys8ADDqZ6B/N291cvkmwuGr05jq9bVNI69z4nzI9lDkAtfmMUjezhjzzofElTdgtZ672t/ScG/L/ABWF87nbOc8+WogfAUFW1gHIAewBZyzfiy3FdDoieBvIl/6DHH5nb5qnJ4y5oAigdJ5vnijA+Oo/JZrRamkn4suo+hbj8SyS36wwsPhEHPPve8AE+xqHvLvWfI7yLyB8G0PkqrRa2sOK6GXNssZGByAHsACkqg5MOWjJZaLUA5S1IUlaUjA5pa4BzXCnNcAQ4eBB5pWmCgOdwTgLMTIZLG574mtkY7HmDZGljwNg40QQ5rCLv1ea7mVx7EawsLOw1aAbEsI9GRr9nN2Hq82/Ec1ktMPXCWBF+HI6xxWjfmdYWGWOa6aP02ua7S4HZwINfFfCsfoxJk5JEIL2a3W7Q9oA1bkkigO/fxX2WhzoX40FPWf8lYXDLua1mLAhEUTI7vS0AnxPefitPaLPqT1L0ZTjZoD1IOWYOTD1KLZptCz61ISpQsupKlASpiRQpJK0wUJYoVpoIUaVITtMOVVp6kBaHJ61UHJakoWcYOUg5UByepdaMF+pMOVOpMOSiltotV6k9ShCadqFotAT1I1KNotUEw5O1XadqAs1JhyqtFoC7WjUqtSepAW2nap1J6koWW2mqg5S1qFsnadqvUnqQE9SepQtCAsDkw9VItAXB6kJFRqRqUoppEqfaLNqTDlMos060Ws2tPWlFsvpJVB6etUhxNSYKq1J6l0Mltphyq1p60BaHKWpVB6NaAu1I1KrUnqQFupPUqtSdqAstO1UHJ6kBZadqvUi0BZaLVepMOSgWWnaq1J6kBO07Vdp2qCzUnqVVotAXa0w9U2jUpQL9adqjWmHJQsutFqrWpakoWTtChqT1KCyVp6lC00KS1I1KKEBxNSYcrghcdfY66W5VqTD1Yopr7E0txB6lqSQrr7F0tyWpMOUEBTX2GluWak9SpTTX2GluWhylaoQE19hpbl9p2qEk19hpbmm0Ws6Sa+w0tzTaLWdIqa+w0tzVaA5ZkBXX2GluarTtZUwmtsNLc02i1mTTX2GluabRazJpr7E0tzRaepZ02pr7B4W5o1J6lnCaa+w0tzRqRqVATCa2w0ty/UnqVAWuBTX2Lpb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6" name="AutoShape 10" descr="data:image/jpeg;base64,/9j/4AAQSkZJRgABAQAAAQABAAD/2wCEAAkGBhIQDw8PEBQPEA8PDw8PDw8QDxAQFA8PFBAVFBQQFBQXHCYfFxkjGRQUHy8gIygpLCwsFR4xNTAqNSYsLCkBCQoKDgwOFA8PGikfHBwpKSwpLCkpKikpKSwsKSwpKSwsKSw1KSksLCwsLCkpKSwpKSkpKSkpKSkpLSwsKSwpNf/AABEIALkBEAMBIgACEQEDEQH/xAAcAAACAwEBAQEAAAAAAAAAAAAAAQIDBAUGBwj/xABMEAABBAECAgYGBQgGBwkAAAABAAIDEQQSIQUxBgcTQVFhIjJxgZGhFCNCUrEVYnKCkrLB0TNDU6Lh8BYXNFSTwvEkRGRzg4SjxNP/xAAZAQEBAQEBAQAAAAAAAAAAAAAAAQIDBAX/xAAyEQACAgAEBAMGBQUAAAAAAAAAAQIRAxITYQQhQVExodEUUoGRksEFIjKCsTOy0uHw/9oADAMBAAIRAxEAPwD21pWo2i19SjxErTtQtO0oDtO1C0WlEJWi1HUi0A0JWlaAZSRaLVAWkhRKoGi0kkIO0JIQDQlaaAEJEotANCSdoAtO0kIB2i0kICVotRQhbHaLStFoBpIQhBh6drKJVMSrWVkUi8FCq1phyzRbLEKGpPUhQRaLRaALRaRSQhK0WkkgJWkSlaEA7QVFCAaCo2hASRajaLQDStK0WqCVotRQgJWnarRaUQstFqAKNSUUstFqGpFpQJWhRtO1AO07UbQqDz/SDpPFhaDK2YiTXoMbWkFzQCWEk7HcfFZOA9OYMuQxAPifYDBIW+mT3Ajv8u+1s6Z8D+lYUsbRcjProv02AnT+s0uHvC+MY+O9x1Rtc4tBcS0ElgaLLjXLbe16IKLXMkYWj7+HKQkXkehHS8ZbBDKf+0sbsf7dg+0Pzh3jv5+K9YsyjTpmOaLA5S1KhAcs5RmLw5S1KjWmHrOUtl1pqoOUrWaNWSQlaLSgCEJUgHaFFCUBpIQgBCElQNJFrVgOBJjd6sm3sf3EeH/RZk6VlStmW0WrMmAscWnu3B7iO4hVKp3zRASQi1qgO0KNo1JRLJIUdSdpRR2naiCi0oE7RahadpQs1dmviHTngRxc6eNrT2M1TxAAkAOJNfqu1t9i+6LyfWPwjtcUTt9fGdqPnC6g/wCB0u9xXOGJlZ1iuZ8cx3SwlkzRJGQ4OjkpzfSG9tPivsfQ/pMzOi3puRGB2sY21Dl2rB4HvHcfaF82xpxRgk9KCUixv6Enc8eB3O/mR3lUaJuHzxzRONA3FKAQHeLHA99bEeB8CuyxlOWSXJ9N/wDa6r4mp4XK0fbjComJZ+jHSKPOgEjKa9tCaO92O8R+aaNH3cwuqYlzztOmedwMGhFLYYVAwrSmjOQzJhytMSj2a1aJTAORaWlOlktsaaii0o0SQladKAKRSaSFEhNCAil/m1NasXHqnu/VB/eP8FmUlFWypWzfkxCWFpds8AG69V3e0+RXDcKJFgkc6NrrZOQAzSD5nyvff8VwsT0gZe+U6h5RjaMfD0v1yuGC3zXQ6YlFySlSVL1WcSJSU6UaVsCQnSKVIJFp0ikKFo1JaUIDeHJSNa5rmuAcxzS1zT9ppFEfAlQQvPRuz49m9HnR5E2M4sHZkgOe4N1s5tdfm0g+9dXhuNcboJTjTNcKcwTCyO47Cw7zC63WNwuxFlNHL6iX2GzG4/3m+8LzfAGBvbSv5M3N1ya0cvMmh714eOhKWE3fhVcud9KZ7cGV0TwsR3DpzLBkM7Rp/wBneHenEebHubsdq7hyHIgL6pwniseTEJYzt6r23ZjfVlp/EHvG6+LTyl7nPNlzyXH0e8+G3+aWzhfFZYHF8b3sdXNriO+9x6rh5OBG69eHHEUFqSzS78vt9+ZznGL8FR9q0FQFHcb+YXz5nWDPIwRy6YuQdPEw6tJ5u02Rqrf0aXt+GcQhmYPo72PY0NaA1wJYKoBwO7T7VafU5SjRqLVExqzQbIo2CQRXIjmFIQu+679kpmMUZjEoGJdF2DIPsnfwLT+BSbw95+yeW3LfyVWIu4yM5pYlpXUHCpD9n4kJngsng34q6se405djlaUUut+QZPzfif5Jjo8/xb8CmtDuNOXY5Fp2uwOjbu9w/Z/xUx0Z/PPuaFNaHcaUuxxE6Xdb0ZHe53wapjo2zxefeP5Ka8C6UjjY2MD6TvVHz/wWwuoFx2obDlQ/mf5Bdb8jtIAN7Gxv8vZySm4Gx4ol48C15aQfEEd688sXMztGFcjx/FXl2mEetM4hxHcyrlcD+j6I9oVwZVeG1exeqHR6HVr0N1aS3Vvekm6+IHwCsHBovuN+C3HGjFGXhNs8jpRS9i3hUY+w39kKY4ez7rfgFfaV2JovueKpIhe3GE3wHwUHYLfAJ7TsNHc8VpSpesn4Ww/ZHwXLyuD/AHNj4cwtx4iLMvCaOPSFnx+JxSSPha9pkYTbQeYHNzDyeAdiRyI3paSF6LOQkqTQrZC3UjWq2sce4/goZmG98bmskdA81pkZTi0g3y7x4jb2hcW0jaTY8rA+lxSwAOeHt0EtYTpcd2EEirBAPPuXAx+qzKdilrJcR7nyW4tlfo0hzrAeGnk4AEV3L0nRWObEB+kTOnuQvvQ8DdgbVuJ7xa2ZfSLGbsZIYoh/V9uyFt2SSQCCbPd7dt7XjxJSlXLwd/I9MEonk8bqTn/rJ8dv6LJJK9lhq6eJ1KRA3JkzOH3Y4o4/dZLl2+EdN8R72QR5MMj3P0Mia8yOIPJoIHcO8nkN16pmRajxp9zao81i9WXD2DeDtD4yyyvPw1AfJdjD6OY0JBiggjIFBzYmB1eGqr+a2ZEh000lpLmjUACQC4AkXtaz4uXTHvc5z2hokFhurSY9VANA+C55n3KahCFLsQuHldMYYsfDyHMlLM2fHx2Boa4xvmJAL6NUC08r8lqi6QsdnyYGh4fHjR5PaGtDmvkLNI77BUsHTEQR2a4zOk+rDdltifbXaexJ3/pQyyQ3u1WdtqI81qz+JOjfjNEcjm5EnZucAfqRoLtWzTv7dvRKllo6HZp6FyH8YmHEI8PsJDA/EfOcun6RK2TT2J9GrqjzvcbKvh3GcmQ8RD8Z8ZxZpI8W9YGWwR6mPBIrc0Ntt0IdvSjSvKy9Ic/8jszGYh/KBbGXYZjk9EmbQ/0LDvU9Krvdb+lefmQ4wkwYRPP20IdG5pP1RfUhG4sgV7LJ7kB26RS4vGMrNbmYDMeJr8SR8wzZHD0omhoMZbuK+1yBsgBRbNnflJzCxv5N+hhzZA1uoZfaAFp31erfdVV3oDp8T4izGglyJNo4Y3SOrmQ0ch4k8h5kLyp6zog5jHQTte8RnSXRU3XIG05wO1MIkPgC3xXS4VFmSZHEWZ0cT8IzR/QRojcHw7lwe3maIZ63fdLH0d4dmNw8lmW3GGV2uSMVzYodDY9AbAXBjaoHuO+kAFdIOCX5lfxI0zDH1qNfp7PHLjJIGxh2TGwFuljtTjpIYakZsdvW39FJvWkHvDIYWHtJxFA6XIMYfHoDu1cOzJb68VNFn6zyK2Y3D848GMD3Qx8TMEjRI3sg1snaOLPSY3SDprcDYm1Pi/D8+XhTIIZ2RcSEWNrnD9IdI3T2oD2t2uiLr5FdM+F7vmxT7keH9OJZcXOy/o7RHjMuBnaSdpNIRqbG5pZbba6Igiwe0oXRWPL6Y57HFvY4vpTx40RaMiQvkoCYtZ6Je1j3BpINesbOk30+lfDszIxIY8TJ+j5LJYHyS63sEjWtIe22i6LiHVVHTRU+lfCsnJdhOxcg430fLZNMNUjRNCKth0czV7Hb0iosSCf6UKZ6RvIXV1vWwvvryVWRPpqmlznHS1oIFmieZNAUCkZVmzpP6MgBx7StJ5G43gD40uBS6LMcXBrmFmrVRLmu3Asg0dtlpcDXo6b352By8lzIpXXHrGk9rO0ekHW063MNjxa3ktokPn8EKzxPSXrFkgldFDjtfpcW9pJKQ0kGjQaNh5k+5fOOs/jec57Pr5XcPy4hNjNZUTdGwfDLorU9jtjZ7waX1qDoZjFzpHulnL3vkBe9un03E0NAFjfbc8l1hwPF7OOIwwujiJdGx0bXhjjzcNV7m+a6xkl0MNM/M3BMbNnLYsWPIkIc0h0QPoOHJ2rYN9tjlzK+xcCwsxuO05miSSz6TAAdINU7xdYNkbeZ5n6CIWtbpaA1vc1oDQPcNlnmgs1R5E6q22IFE3z3+RW44zXgYeGmeR/6e9JdbiHCbOpuz659xHgfLZcg2CQdiNiPAr2QmpHCUXEyO1nnLL+qIWf8hPzS+jA+s6d3tyJqPua4BMFO1rIjGZlY4XBzMUTj4vYJD8X2qs7o1izD6yGIkbBzWiNwHhbK29q1alIPTKhmZx+FdE2Yk7MjGdTmOJ0TN7RpBBbpDtnN2J3333XbzOmObF6uEJvF8eWNPt0dmX/JREikJFyngxkdI4rRzXdZGS/YnhuMQQalfkyPFEEWHdmBuFk/067JoaOI4cTdI9HGw2v0BoAAGt8ncfkuzlYsczdMrI5W/dkY1492rkvPZ/VxhSghglx77oZTp/YfY+FL58uCxW/6rS2jH+WmemPEQ93zZRL1kQ1TuJcQfXdDBBDy8KgFLFL1mYvfPxyT/wB25n7r2rm5nU9JuYciNw+yJWPYSK7y3UOa5Gf1dZ7CCyBrqFEwzNk1Hx0uIcPZSq4CK/ViYn1V/akb9oT8FH5ep339ZWL9zij/ADfxPK//AFKznrKx72xcgjv1cSySfx9q8Zk9H8uO+0x8lnmYZAPjVLPFHRpw0nf1mn8F1j+H8O3TnP44k/Urxpdl8ke1/wBY8H+4tJ/PzJ3fjai7rDiPLAxj7ZZnLyLZPMfgujg8KyJv6GOZ4vm0ODf2jt817F+EcLVvN9eJ/kcnxE/+S9D0LenTSP8AYMKu4ESu/ipf6b/+AwduX1c2395S4Z1Y5cu8rmxA1tZkd8jQ+K9PgdUsDR9YZZD5v0D+7X4rnLguAh0b/dP1Jq4r6+SPLjpvJ3YWEB5Qzj4+mg9NZv8Ac8Yd2zcofhIvoeN1f4TOcMH6wdL+8Vl4vwvhOO3VNDilgLQ+mNa5gutQDKJA5kDf2rlo8H0g/ql6lz4nfyR4jJ6wJWABuKwbG/TzR392mX0dllHWpMP6kCvDM4g2v/mXV4xh8ClildBkyYszS4MDHTTxvrkSHt1UfzXX5L546VwAs3Yv0qd+K64fB8Niq4qS/dNfcupNeP2PZt63cgfYeO7bP4hy98qtb1yZI7pu7lm5B/eteAdI3wrzG3y5fgpz5odGyPRGNH9Y1ul7uezvH/BSfB4EfHN9c/U0sST7fJH0EddGSO6f35DD+9CVczrxnHNsp9smKf8A66+YNBdyBPsFqzsX/dfty9Arn7Pw+/1S9Rnlt8kfU2de0vfG739gfwY1XHr0LhToyDYcD2YNOa4Ob/WDax4L5KMd/wBx9D8x38lL6FL/AGcn/Dd/JPZ8Do38/WxmZ9pPXQ0gEsaA1zXg3HyHMUJidwXDle/JKDrjwAbOOwGwb7Ojt3+qV8X+hS/2cv8Aw3fyTHD5iaEUpNXQifdePJZ0Ye+/L0GbZH3TE66MBjdLWFjbc6gZK1OcXE/0e5JJJPiVrHXbgeL+Xg/n+wvgreCZJ5QZB9kEh/gtUXRHOd6uLln/ANCQfiE0Ie9Ly9Bm2R9x/wBcfDXFp1ygt5Edo2/IjYH3rQ3rn4d3vePH0LpfEoerviT/APu0jf03Rx/vOC7XD+qzOIOs4kQe0NcHkSuABBsaWmnbcwQmhHo5eXoZzrY+nydcfDK/pJDZO3ZErmwdO8bOymR4jZnkNeZXlmhrI9JNuN/e0ge1ed4b1PQMIORNLN+ZG0RNPkSbcfkvacO4TDjR9nBGyJnMhgrUfFx5uPmSV2w8Jxd3/BynOLVIpTUbRa9Z5SdotRtFoCdp2oWpxxud6oLvYCUA9SkHqbcF/fpb7XAn4Nsq9vDfzifGmUPdZ/gubxIo2oSM4kTMw5H4H+S0Piij3e5g8pHnw7gC3v8AalHxOJgqPtCOX1UZYD+sav4rnqX+lG8leLHGyQ7tZJR5E/Vt+LqUxgyO9Z0TfYHTH47BZvyq88mNG5ovfZrusNB/FQdlyu5yEeUbWs+ZsqViPYXBF46M4vads+KOSaq7R0cQPyCM3jeJjinS48JHiWk+wtJuvZS8f0q6MT5TmuhyXMFU+KaSdzCRyc3Te57wRW23gvKZ/Ql+LGZcjIw427hobHO90j62Y0ULJ89lylCS8TqpJn1fg/SWLMa8slAdG8McI4nP21Ux4c4t9F3dt5bkLrT8NlkH1cskZPhjseR8XLxHU7w6VkzHveGMkZK/sGBhsM2BcSCQdUl0CO7xX12fNZGWh+oatm/VyOB8ra0i/Jedy5nSj5lx3q24hkNd2fEJA6tmSwiJrj4aoySPgV8w431cZsMoiyJsMyPqgcxtknkCHUR71+oHSNAJJ2Fk+wL8hdJuMPys6fIeSTJNIWg/ZZrIDfgFVLuWux3Y+qjiHhjjxudv8AtMXVDmn1pMRg/8yR34MX0forkPfhY5ksvEYa4nmQ0kNJ89OldVe+NpUm6PM8RnzbE6mBdzZJI+7DD/AMznfwXo+HdWnD4aJidO4d88hcP2W6W/EFemQmRdTLnJixIWRN0RNZE0fZjY2MfBoCv7c+J+JVKVrVIzZc+TUC07g8wdwfIhW/SHfed+0VkRaULNgnPi79oqI9Yu31ODWl1my1pJDSfAaj8SswepCRTKLNJJ8T8SokKoSqQkSmWyelRLUw9AepzBAtUSFaorSYOK4UaOx81YyBx5A/h8ys8ADDqZ6B/N291cvkmwuGr05jq9bVNI69z4nzI9lDkAtfmMUjezhjzzofElTdgtZ672t/ScG/L/ABWF87nbOc8+WogfAUFW1gHIAewBZyzfiy3FdDoieBvIl/6DHH5nb5qnJ4y5oAigdJ5vnijA+Oo/JZrRamkn4suo+hbj8SyS36wwsPhEHPPve8AE+xqHvLvWfI7yLyB8G0PkqrRa2sOK6GXNssZGByAHsACkqg5MOWjJZaLUA5S1IUlaUjA5pa4BzXCnNcAQ4eBB5pWmCgOdwTgLMTIZLG574mtkY7HmDZGljwNg40QQ5rCLv1ea7mVx7EawsLOw1aAbEsI9GRr9nN2Hq82/Ec1ktMPXCWBF+HI6xxWjfmdYWGWOa6aP02ua7S4HZwINfFfCsfoxJk5JEIL2a3W7Q9oA1bkkigO/fxX2WhzoX40FPWf8lYXDLua1mLAhEUTI7vS0AnxPefitPaLPqT1L0ZTjZoD1IOWYOTD1KLZptCz61ISpQsupKlASpiRQpJK0wUJYoVpoIUaVITtMOVVp6kBaHJ61UHJakoWcYOUg5UByepdaMF+pMOVOpMOSiltotV6k9ShCadqFotAT1I1KNotUEw5O1XadqAs1JhyqtFoC7WjUqtSepAW2nap1J6koWW2mqg5S1qFsnadqvUnqQE9SepQtCAsDkw9VItAXB6kJFRqRqUoppEqfaLNqTDlMos060Ws2tPWlFsvpJVB6etUhxNSYKq1J6l0Mltphyq1p60BaHKWpVB6NaAu1I1KrUnqQFupPUqtSdqAstO1UHJ6kBZadqvUi0BZaLVepMOSgWWnaq1J6kBO07Vdp2qCzUnqVVotAXa0w9U2jUpQL9adqjWmHJQsutFqrWpakoWTtChqT1KCyVp6lC00KS1I1KKEBxNSYcrghcdfY66W5VqTD1Yopr7E0txB6lqSQrr7F0tyWpMOUEBTX2GluWak9SpTTX2GluWhylaoQE19hpbl9p2qEk19hpbmm0Ws6Sa+w0tzTaLWdIqa+w0tzVaA5ZkBXX2GluarTtZUwmtsNLc02i1mTTX2GluabRazJpr7E0tzRaepZ02pr7B4W5o1J6lnCaa+w0tzRqRqVATCa2w0ty/UnqVAWuBTX2Lpb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8" name="AutoShape 12" descr="data:image/jpeg;base64,/9j/4AAQSkZJRgABAQAAAQABAAD/2wCEAAkGBhIQDw8PEBQPEA8PDw8PDw8QDxAQFA8PFBAVFBQQFBQXHCYfFxkjGRQUHy8gIygpLCwsFR4xNTAqNSYsLCkBCQoKDgwOFA8PGikfHBwpKSwpLCkpKikpKSwsKSwpKSwsKSw1KSksLCwsLCkpKSwpKSkpKSkpKSkpLSwsKSwpNf/AABEIALkBEAMBIgACEQEDEQH/xAAcAAACAwEBAQEAAAAAAAAAAAAAAQIDBAUGBwj/xABMEAABBAECAgYGBQgGBwkAAAABAAIDEQQSIQUxBgcTQVFhIjJxgZGhFCNCUrEVYnKCkrLB0TNDU6Lh8BYXNFSTwvEkRGRzg4SjxNP/xAAZAQEBAQEBAQAAAAAAAAAAAAAAAQIDBAX/xAAyEQACAgAEBAMGBQUAAAAAAAAAAQIRAxITYQQhQVExodEUUoGRksEFIjKCsTOy0uHw/9oADAMBAAIRAxEAPwD21pWo2i19SjxErTtQtO0oDtO1C0WlEJWi1HUi0A0JWlaAZSRaLVAWkhRKoGi0kkIO0JIQDQlaaAEJEotANCSdoAtO0kIB2i0kICVotRQhbHaLStFoBpIQhBh6drKJVMSrWVkUi8FCq1phyzRbLEKGpPUhQRaLRaALRaRSQhK0WkkgJWkSlaEA7QVFCAaCo2hASRajaLQDStK0WqCVotRQgJWnarRaUQstFqAKNSUUstFqGpFpQJWhRtO1AO07UbQqDz/SDpPFhaDK2YiTXoMbWkFzQCWEk7HcfFZOA9OYMuQxAPifYDBIW+mT3Ajv8u+1s6Z8D+lYUsbRcjProv02AnT+s0uHvC+MY+O9x1Rtc4tBcS0ElgaLLjXLbe16IKLXMkYWj7+HKQkXkehHS8ZbBDKf+0sbsf7dg+0Pzh3jv5+K9YsyjTpmOaLA5S1KhAcs5RmLw5S1KjWmHrOUtl1pqoOUrWaNWSQlaLSgCEJUgHaFFCUBpIQgBCElQNJFrVgOBJjd6sm3sf3EeH/RZk6VlStmW0WrMmAscWnu3B7iO4hVKp3zRASQi1qgO0KNo1JRLJIUdSdpRR2naiCi0oE7RahadpQs1dmviHTngRxc6eNrT2M1TxAAkAOJNfqu1t9i+6LyfWPwjtcUTt9fGdqPnC6g/wCB0u9xXOGJlZ1iuZ8cx3SwlkzRJGQ4OjkpzfSG9tPivsfQ/pMzOi3puRGB2sY21Dl2rB4HvHcfaF82xpxRgk9KCUixv6Enc8eB3O/mR3lUaJuHzxzRONA3FKAQHeLHA99bEeB8CuyxlOWSXJ9N/wDa6r4mp4XK0fbjComJZ+jHSKPOgEjKa9tCaO92O8R+aaNH3cwuqYlzztOmedwMGhFLYYVAwrSmjOQzJhytMSj2a1aJTAORaWlOlktsaaii0o0SQladKAKRSaSFEhNCAil/m1NasXHqnu/VB/eP8FmUlFWypWzfkxCWFpds8AG69V3e0+RXDcKJFgkc6NrrZOQAzSD5nyvff8VwsT0gZe+U6h5RjaMfD0v1yuGC3zXQ6YlFySlSVL1WcSJSU6UaVsCQnSKVIJFp0ikKFo1JaUIDeHJSNa5rmuAcxzS1zT9ppFEfAlQQvPRuz49m9HnR5E2M4sHZkgOe4N1s5tdfm0g+9dXhuNcboJTjTNcKcwTCyO47Cw7zC63WNwuxFlNHL6iX2GzG4/3m+8LzfAGBvbSv5M3N1ya0cvMmh714eOhKWE3fhVcud9KZ7cGV0TwsR3DpzLBkM7Rp/wBneHenEebHubsdq7hyHIgL6pwniseTEJYzt6r23ZjfVlp/EHvG6+LTyl7nPNlzyXH0e8+G3+aWzhfFZYHF8b3sdXNriO+9x6rh5OBG69eHHEUFqSzS78vt9+ZznGL8FR9q0FQFHcb+YXz5nWDPIwRy6YuQdPEw6tJ5u02Rqrf0aXt+GcQhmYPo72PY0NaA1wJYKoBwO7T7VafU5SjRqLVExqzQbIo2CQRXIjmFIQu+679kpmMUZjEoGJdF2DIPsnfwLT+BSbw95+yeW3LfyVWIu4yM5pYlpXUHCpD9n4kJngsng34q6se405djlaUUut+QZPzfif5Jjo8/xb8CmtDuNOXY5Fp2uwOjbu9w/Z/xUx0Z/PPuaFNaHcaUuxxE6Xdb0ZHe53wapjo2zxefeP5Ka8C6UjjY2MD6TvVHz/wWwuoFx2obDlQ/mf5Bdb8jtIAN7Gxv8vZySm4Gx4ol48C15aQfEEd688sXMztGFcjx/FXl2mEetM4hxHcyrlcD+j6I9oVwZVeG1exeqHR6HVr0N1aS3Vvekm6+IHwCsHBovuN+C3HGjFGXhNs8jpRS9i3hUY+w39kKY4ez7rfgFfaV2JovueKpIhe3GE3wHwUHYLfAJ7TsNHc8VpSpesn4Ww/ZHwXLyuD/AHNj4cwtx4iLMvCaOPSFnx+JxSSPha9pkYTbQeYHNzDyeAdiRyI3paSF6LOQkqTQrZC3UjWq2sce4/goZmG98bmskdA81pkZTi0g3y7x4jb2hcW0jaTY8rA+lxSwAOeHt0EtYTpcd2EEirBAPPuXAx+qzKdilrJcR7nyW4tlfo0hzrAeGnk4AEV3L0nRWObEB+kTOnuQvvQ8DdgbVuJ7xa2ZfSLGbsZIYoh/V9uyFt2SSQCCbPd7dt7XjxJSlXLwd/I9MEonk8bqTn/rJ8dv6LJJK9lhq6eJ1KRA3JkzOH3Y4o4/dZLl2+EdN8R72QR5MMj3P0Mia8yOIPJoIHcO8nkN16pmRajxp9zao81i9WXD2DeDtD4yyyvPw1AfJdjD6OY0JBiggjIFBzYmB1eGqr+a2ZEh000lpLmjUACQC4AkXtaz4uXTHvc5z2hokFhurSY9VANA+C55n3KahCFLsQuHldMYYsfDyHMlLM2fHx2Boa4xvmJAL6NUC08r8lqi6QsdnyYGh4fHjR5PaGtDmvkLNI77BUsHTEQR2a4zOk+rDdltifbXaexJ3/pQyyQ3u1WdtqI81qz+JOjfjNEcjm5EnZucAfqRoLtWzTv7dvRKllo6HZp6FyH8YmHEI8PsJDA/EfOcun6RK2TT2J9GrqjzvcbKvh3GcmQ8RD8Z8ZxZpI8W9YGWwR6mPBIrc0Ntt0IdvSjSvKy9Ic/8jszGYh/KBbGXYZjk9EmbQ/0LDvU9Krvdb+lefmQ4wkwYRPP20IdG5pP1RfUhG4sgV7LJ7kB26RS4vGMrNbmYDMeJr8SR8wzZHD0omhoMZbuK+1yBsgBRbNnflJzCxv5N+hhzZA1uoZfaAFp31erfdVV3oDp8T4izGglyJNo4Y3SOrmQ0ch4k8h5kLyp6zog5jHQTte8RnSXRU3XIG05wO1MIkPgC3xXS4VFmSZHEWZ0cT8IzR/QRojcHw7lwe3maIZ63fdLH0d4dmNw8lmW3GGV2uSMVzYodDY9AbAXBjaoHuO+kAFdIOCX5lfxI0zDH1qNfp7PHLjJIGxh2TGwFuljtTjpIYakZsdvW39FJvWkHvDIYWHtJxFA6XIMYfHoDu1cOzJb68VNFn6zyK2Y3D848GMD3Qx8TMEjRI3sg1snaOLPSY3SDprcDYm1Pi/D8+XhTIIZ2RcSEWNrnD9IdI3T2oD2t2uiLr5FdM+F7vmxT7keH9OJZcXOy/o7RHjMuBnaSdpNIRqbG5pZbba6Igiwe0oXRWPL6Y57HFvY4vpTx40RaMiQvkoCYtZ6Je1j3BpINesbOk30+lfDszIxIY8TJ+j5LJYHyS63sEjWtIe22i6LiHVVHTRU+lfCsnJdhOxcg430fLZNMNUjRNCKth0czV7Hb0iosSCf6UKZ6RvIXV1vWwvvryVWRPpqmlznHS1oIFmieZNAUCkZVmzpP6MgBx7StJ5G43gD40uBS6LMcXBrmFmrVRLmu3Asg0dtlpcDXo6b352By8lzIpXXHrGk9rO0ekHW063MNjxa3ktokPn8EKzxPSXrFkgldFDjtfpcW9pJKQ0kGjQaNh5k+5fOOs/jec57Pr5XcPy4hNjNZUTdGwfDLorU9jtjZ7waX1qDoZjFzpHulnL3vkBe9un03E0NAFjfbc8l1hwPF7OOIwwujiJdGx0bXhjjzcNV7m+a6xkl0MNM/M3BMbNnLYsWPIkIc0h0QPoOHJ2rYN9tjlzK+xcCwsxuO05miSSz6TAAdINU7xdYNkbeZ5n6CIWtbpaA1vc1oDQPcNlnmgs1R5E6q22IFE3z3+RW44zXgYeGmeR/6e9JdbiHCbOpuz659xHgfLZcg2CQdiNiPAr2QmpHCUXEyO1nnLL+qIWf8hPzS+jA+s6d3tyJqPua4BMFO1rIjGZlY4XBzMUTj4vYJD8X2qs7o1izD6yGIkbBzWiNwHhbK29q1alIPTKhmZx+FdE2Yk7MjGdTmOJ0TN7RpBBbpDtnN2J3333XbzOmObF6uEJvF8eWNPt0dmX/JREikJFyngxkdI4rRzXdZGS/YnhuMQQalfkyPFEEWHdmBuFk/067JoaOI4cTdI9HGw2v0BoAAGt8ncfkuzlYsczdMrI5W/dkY1492rkvPZ/VxhSghglx77oZTp/YfY+FL58uCxW/6rS2jH+WmemPEQ93zZRL1kQ1TuJcQfXdDBBDy8KgFLFL1mYvfPxyT/wB25n7r2rm5nU9JuYciNw+yJWPYSK7y3UOa5Gf1dZ7CCyBrqFEwzNk1Hx0uIcPZSq4CK/ViYn1V/akb9oT8FH5ep339ZWL9zij/ADfxPK//AFKznrKx72xcgjv1cSySfx9q8Zk9H8uO+0x8lnmYZAPjVLPFHRpw0nf1mn8F1j+H8O3TnP44k/Urxpdl8ke1/wBY8H+4tJ/PzJ3fjai7rDiPLAxj7ZZnLyLZPMfgujg8KyJv6GOZ4vm0ODf2jt817F+EcLVvN9eJ/kcnxE/+S9D0LenTSP8AYMKu4ESu/ipf6b/+AwduX1c2395S4Z1Y5cu8rmxA1tZkd8jQ+K9PgdUsDR9YZZD5v0D+7X4rnLguAh0b/dP1Jq4r6+SPLjpvJ3YWEB5Qzj4+mg9NZv8Ac8Yd2zcofhIvoeN1f4TOcMH6wdL+8Vl4vwvhOO3VNDilgLQ+mNa5gutQDKJA5kDf2rlo8H0g/ql6lz4nfyR4jJ6wJWABuKwbG/TzR392mX0dllHWpMP6kCvDM4g2v/mXV4xh8ClildBkyYszS4MDHTTxvrkSHt1UfzXX5L546VwAs3Yv0qd+K64fB8Niq4qS/dNfcupNeP2PZt63cgfYeO7bP4hy98qtb1yZI7pu7lm5B/eteAdI3wrzG3y5fgpz5odGyPRGNH9Y1ul7uezvH/BSfB4EfHN9c/U0sST7fJH0EddGSO6f35DD+9CVczrxnHNsp9smKf8A66+YNBdyBPsFqzsX/dfty9Arn7Pw+/1S9Rnlt8kfU2de0vfG739gfwY1XHr0LhToyDYcD2YNOa4Ob/WDax4L5KMd/wBx9D8x38lL6FL/AGcn/Dd/JPZ8Do38/WxmZ9pPXQ0gEsaA1zXg3HyHMUJidwXDle/JKDrjwAbOOwGwb7Ojt3+qV8X+hS/2cv8Aw3fyTHD5iaEUpNXQifdePJZ0Ye+/L0GbZH3TE66MBjdLWFjbc6gZK1OcXE/0e5JJJPiVrHXbgeL+Xg/n+wvgreCZJ5QZB9kEh/gtUXRHOd6uLln/ANCQfiE0Ie9Ly9Bm2R9x/wBcfDXFp1ygt5Edo2/IjYH3rQ3rn4d3vePH0LpfEoerviT/APu0jf03Rx/vOC7XD+qzOIOs4kQe0NcHkSuABBsaWmnbcwQmhHo5eXoZzrY+nydcfDK/pJDZO3ZErmwdO8bOymR4jZnkNeZXlmhrI9JNuN/e0ge1ed4b1PQMIORNLN+ZG0RNPkSbcfkvacO4TDjR9nBGyJnMhgrUfFx5uPmSV2w8Jxd3/BynOLVIpTUbRa9Z5SdotRtFoCdp2oWpxxud6oLvYCUA9SkHqbcF/fpb7XAn4Nsq9vDfzifGmUPdZ/gubxIo2oSM4kTMw5H4H+S0Piij3e5g8pHnw7gC3v8AalHxOJgqPtCOX1UZYD+sav4rnqX+lG8leLHGyQ7tZJR5E/Vt+LqUxgyO9Z0TfYHTH47BZvyq88mNG5ovfZrusNB/FQdlyu5yEeUbWs+ZsqViPYXBF46M4vads+KOSaq7R0cQPyCM3jeJjinS48JHiWk+wtJuvZS8f0q6MT5TmuhyXMFU+KaSdzCRyc3Te57wRW23gvKZ/Ql+LGZcjIw427hobHO90j62Y0ULJ89lylCS8TqpJn1fg/SWLMa8slAdG8McI4nP21Ux4c4t9F3dt5bkLrT8NlkH1cskZPhjseR8XLxHU7w6VkzHveGMkZK/sGBhsM2BcSCQdUl0CO7xX12fNZGWh+oatm/VyOB8ra0i/Jedy5nSj5lx3q24hkNd2fEJA6tmSwiJrj4aoySPgV8w431cZsMoiyJsMyPqgcxtknkCHUR71+oHSNAJJ2Fk+wL8hdJuMPys6fIeSTJNIWg/ZZrIDfgFVLuWux3Y+qjiHhjjxudv8AtMXVDmn1pMRg/8yR34MX0forkPfhY5ksvEYa4nmQ0kNJ89OldVe+NpUm6PM8RnzbE6mBdzZJI+7DD/AMznfwXo+HdWnD4aJidO4d88hcP2W6W/EFemQmRdTLnJixIWRN0RNZE0fZjY2MfBoCv7c+J+JVKVrVIzZc+TUC07g8wdwfIhW/SHfed+0VkRaULNgnPi79oqI9Yu31ODWl1my1pJDSfAaj8SswepCRTKLNJJ8T8SokKoSqQkSmWyelRLUw9AepzBAtUSFaorSYOK4UaOx81YyBx5A/h8ys8ADDqZ6B/N291cvkmwuGr05jq9bVNI69z4nzI9lDkAtfmMUjezhjzzofElTdgtZ672t/ScG/L/ABWF87nbOc8+WogfAUFW1gHIAewBZyzfiy3FdDoieBvIl/6DHH5nb5qnJ4y5oAigdJ5vnijA+Oo/JZrRamkn4suo+hbj8SyS36wwsPhEHPPve8AE+xqHvLvWfI7yLyB8G0PkqrRa2sOK6GXNssZGByAHsACkqg5MOWjJZaLUA5S1IUlaUjA5pa4BzXCnNcAQ4eBB5pWmCgOdwTgLMTIZLG574mtkY7HmDZGljwNg40QQ5rCLv1ea7mVx7EawsLOw1aAbEsI9GRr9nN2Hq82/Ec1ktMPXCWBF+HI6xxWjfmdYWGWOa6aP02ua7S4HZwINfFfCsfoxJk5JEIL2a3W7Q9oA1bkkigO/fxX2WhzoX40FPWf8lYXDLua1mLAhEUTI7vS0AnxPefitPaLPqT1L0ZTjZoD1IOWYOTD1KLZptCz61ISpQsupKlASpiRQpJK0wUJYoVpoIUaVITtMOVVp6kBaHJ61UHJakoWcYOUg5UByepdaMF+pMOVOpMOSiltotV6k9ShCadqFotAT1I1KNotUEw5O1XadqAs1JhyqtFoC7WjUqtSepAW2nap1J6koWW2mqg5S1qFsnadqvUnqQE9SepQtCAsDkw9VItAXB6kJFRqRqUoppEqfaLNqTDlMos060Ws2tPWlFsvpJVB6etUhxNSYKq1J6l0Mltphyq1p60BaHKWpVB6NaAu1I1KrUnqQFupPUqtSdqAstO1UHJ6kBZadqvUi0BZaLVepMOSgWWnaq1J6kBO07Vdp2qCzUnqVVotAXa0w9U2jUpQL9adqjWmHJQsutFqrWpakoWTtChqT1KCyVp6lC00KS1I1KKEBxNSYcrghcdfY66W5VqTD1Yopr7E0txB6lqSQrr7F0tyWpMOUEBTX2GluWak9SpTTX2GluWhylaoQE19hpbl9p2qEk19hpbmm0Ws6Sa+w0tzTaLWdIqa+w0tzVaA5ZkBXX2GluarTtZUwmtsNLc02i1mTTX2GluabRazJpr7E0tzRaepZ02pr7B4W5o1J6lnCaa+w0tzRqRqVATCa2w0ty/UnqVAWuBTX2Lpb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90" name="Picture 14" descr="http://www.embraer.com/nva/img/airplanes/comercial/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2928958" cy="199315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357818" y="2071678"/>
            <a:ext cx="176875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INDÚSTRIA</a:t>
            </a:r>
          </a:p>
          <a:p>
            <a:pPr algn="ctr"/>
            <a:r>
              <a:rPr lang="pt-BR" sz="2000" b="1" dirty="0" smtClean="0"/>
              <a:t>DE AVIAÇÃO</a:t>
            </a:r>
            <a:endParaRPr lang="pt-BR" sz="20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11" name="Elipse 10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uol.com/2012/07/29/29jul2012---trabalhador-anda-sobre-estrutura-incompleta-de-navio-em-construcao-em-manta-no-equador-1343540174636_956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4052090" cy="2119294"/>
          </a:xfrm>
          <a:prstGeom prst="rect">
            <a:avLst/>
          </a:prstGeom>
          <a:noFill/>
        </p:spPr>
      </p:pic>
      <p:pic>
        <p:nvPicPr>
          <p:cNvPr id="23556" name="Picture 4" descr="https://encrypted-tbn3.gstatic.com/images?q=tbn:ANd9GcTGWaes48hb3v3gzavU7-vM-v1Emz8pAyZtQXVbGSkWe362uOXm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643050"/>
            <a:ext cx="3081022" cy="1785950"/>
          </a:xfrm>
          <a:prstGeom prst="rect">
            <a:avLst/>
          </a:prstGeom>
          <a:noFill/>
        </p:spPr>
      </p:pic>
      <p:pic>
        <p:nvPicPr>
          <p:cNvPr id="23558" name="Picture 6" descr="https://encrypted-tbn3.gstatic.com/images?q=tbn:ANd9GcQPe94BfPEttUMp8L9GZmTqnIXCf3B8yi31NnXybGrX1VSH5KAf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643314"/>
            <a:ext cx="3111503" cy="200025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857224" y="2357430"/>
            <a:ext cx="164513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INDÚSTRIA </a:t>
            </a:r>
          </a:p>
          <a:p>
            <a:pPr algn="ctr"/>
            <a:r>
              <a:rPr lang="pt-BR" sz="2000" b="1" dirty="0" smtClean="0"/>
              <a:t>NAVAL</a:t>
            </a:r>
            <a:endParaRPr lang="pt-BR" sz="2000" b="1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8" name="Elipse 7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36487"/>
            <a:ext cx="7986738" cy="43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5791200" y="640080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000" b="1">
                <a:solidFill>
                  <a:srgbClr val="FFC000"/>
                </a:solidFill>
                <a:latin typeface="Verdana" pitchFamily="34" charset="0"/>
              </a:rPr>
              <a:t>Fonte: </a:t>
            </a:r>
            <a:r>
              <a:rPr lang="pt-BR" sz="1000" b="1" i="1">
                <a:solidFill>
                  <a:srgbClr val="FFC000"/>
                </a:solidFill>
                <a:latin typeface="Verdana" pitchFamily="34" charset="0"/>
              </a:rPr>
              <a:t>The Economist (1999).</a:t>
            </a:r>
            <a:r>
              <a:rPr lang="pt-BR" sz="1000" b="1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5" name="Elipse 4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87192"/>
            <a:ext cx="7643866" cy="448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4" name="Elipse 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9959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pt-BR" sz="2400" dirty="0" smtClean="0"/>
              <a:t>Inovação Tecnológica – usada neste contexto, significa a ideia, prática ou artefato material que foi inventado ou que é visto como novo. </a:t>
            </a:r>
            <a:r>
              <a:rPr lang="pt-BR" sz="2000" dirty="0" smtClean="0"/>
              <a:t>Fonte: Moreira e Queiroz (2007). </a:t>
            </a:r>
            <a:endParaRPr lang="pt-BR" sz="2400" dirty="0" smtClean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pt-BR" sz="2400" dirty="0" smtClean="0">
                <a:solidFill>
                  <a:srgbClr val="C00000"/>
                </a:solidFill>
              </a:rPr>
              <a:t>As inovações tecnológicas referem-se ao desenvolvimento, pelos seres humanos, de novas formas de resolver seus problemas, de fazer as coisas que julgam necessárias.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pt-BR" sz="2400" dirty="0" smtClean="0"/>
              <a:t>Inovações referem-se também a melhorias significativas em artefatos que já existiam anteriormente.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pt-BR" sz="2400" dirty="0" smtClean="0">
                <a:solidFill>
                  <a:srgbClr val="C00000"/>
                </a:solidFill>
              </a:rPr>
              <a:t>A expressão “alta tecnologia” é usada para designar produtos e processos intensivos em recentes conhecimentos científicos.</a:t>
            </a:r>
          </a:p>
        </p:txBody>
      </p:sp>
      <p:sp>
        <p:nvSpPr>
          <p:cNvPr id="3" name="Elipse 2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2305" t="24414" r="32617" b="27734"/>
          <a:stretch>
            <a:fillRect/>
          </a:stretch>
        </p:blipFill>
        <p:spPr bwMode="auto">
          <a:xfrm>
            <a:off x="1331640" y="2060848"/>
            <a:ext cx="6715125" cy="3500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290" name="AutoShape 2" descr="https://encrypted-tbn1.gstatic.com/images?q=tbn:ANd9GcTkoRmOSuH8JTBMn-xIzHQwFBm4vUm_ayToEOpK0JamTC6QXheQy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2" name="AutoShape 4" descr="https://encrypted-tbn2.gstatic.com/images?q=tbn:ANd9GcTAAzNB5YHCrW3Glm9hqbD-I3w6PZA2X9m3kfcfaAEnpK_dhKk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4" name="AutoShape 6" descr="https://encrypted-tbn2.gstatic.com/images?q=tbn:ANd9GcTAAzNB5YHCrW3Glm9hqbD-I3w6PZA2X9m3kfcfaAEnpK_dhKk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6" name="AutoShape 8" descr="https://encrypted-tbn2.gstatic.com/images?q=tbn:ANd9GcTAAzNB5YHCrW3Glm9hqbD-I3w6PZA2X9m3kfcfaAEnpK_dhKk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8" name="AutoShape 10" descr="http://algaraviation.com.br/blog/wp-content/uploads/2011/02/fale-ilust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00" name="AutoShape 12" descr="http://algaraviation.com.br/blog/wp-content/uploads/2011/02/fale-ilust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02" name="AutoShape 14" descr="http://algaraviation.com.br/blog/wp-content/uploads/2011/02/fale-ilust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04" name="AutoShape 16" descr="http://algaraviation.com.br/blog/wp-content/uploads/2011/02/fale-ilust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564522" y="5661248"/>
            <a:ext cx="622773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Prof. Dr. Umberto </a:t>
            </a:r>
            <a:r>
              <a:rPr lang="pt-BR" dirty="0" err="1" smtClean="0"/>
              <a:t>Klock</a:t>
            </a:r>
            <a:r>
              <a:rPr lang="pt-BR" dirty="0" smtClean="0"/>
              <a:t> </a:t>
            </a:r>
          </a:p>
          <a:p>
            <a:pPr algn="ctr"/>
            <a:r>
              <a:rPr lang="pt-BR" sz="1600" dirty="0" smtClean="0"/>
              <a:t>www.madeira.ufpr.br/disciplinas</a:t>
            </a:r>
            <a:r>
              <a:rPr lang="pt-BR" sz="1600" b="1" dirty="0" smtClean="0"/>
              <a:t>klock</a:t>
            </a:r>
            <a:r>
              <a:rPr lang="pt-BR" sz="1600" dirty="0" smtClean="0"/>
              <a:t>/.../</a:t>
            </a:r>
            <a:r>
              <a:rPr lang="pt-BR" sz="1600" dirty="0" err="1" smtClean="0"/>
              <a:t>inovacao</a:t>
            </a:r>
            <a:r>
              <a:rPr lang="pt-BR" sz="1600" b="1" dirty="0" err="1" smtClean="0"/>
              <a:t>tecnologica</a:t>
            </a:r>
            <a:r>
              <a:rPr lang="pt-BR" sz="1600" dirty="0" smtClean="0"/>
              <a:t>.</a:t>
            </a:r>
            <a:r>
              <a:rPr lang="pt-BR" sz="1600" dirty="0" err="1" smtClean="0"/>
              <a:t>ppt</a:t>
            </a:r>
            <a:r>
              <a:rPr lang="pt-BR" sz="1600" dirty="0" smtClean="0"/>
              <a:t> 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O que é inovação?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</a:rPr>
              <a:t>INOVAÇÃO = INVENÇÃO + EXPLOTAÇÃO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400" dirty="0">
                <a:latin typeface="+mj-lt"/>
                <a:cs typeface="Times New Roman" pitchFamily="18" charset="0"/>
              </a:rPr>
              <a:t>Invenção é criar novas idéias e </a:t>
            </a:r>
            <a:r>
              <a:rPr lang="pt-BR" sz="2400" dirty="0" smtClean="0">
                <a:latin typeface="+mj-lt"/>
                <a:cs typeface="Times New Roman" pitchFamily="18" charset="0"/>
              </a:rPr>
              <a:t>colocá-las </a:t>
            </a:r>
            <a:r>
              <a:rPr lang="pt-BR" sz="2400" dirty="0">
                <a:latin typeface="+mj-lt"/>
                <a:cs typeface="Times New Roman" pitchFamily="18" charset="0"/>
              </a:rPr>
              <a:t>em funcionamento.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400" dirty="0">
                <a:latin typeface="+mj-lt"/>
                <a:cs typeface="Times New Roman" pitchFamily="18" charset="0"/>
              </a:rPr>
              <a:t>Explotação é o desenvolvimento comercial, aplicação, e transferência. (Roberts, 1988)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sz="24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64522" y="5661248"/>
            <a:ext cx="622773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Prof. Dr. Umberto </a:t>
            </a:r>
            <a:r>
              <a:rPr lang="pt-BR" dirty="0" err="1" smtClean="0"/>
              <a:t>Klock</a:t>
            </a:r>
            <a:r>
              <a:rPr lang="pt-BR" dirty="0" smtClean="0"/>
              <a:t> </a:t>
            </a:r>
          </a:p>
          <a:p>
            <a:pPr algn="ctr"/>
            <a:r>
              <a:rPr lang="pt-BR" sz="1600" dirty="0" smtClean="0"/>
              <a:t>www.madeira.ufpr.br/disciplinas</a:t>
            </a:r>
            <a:r>
              <a:rPr lang="pt-BR" sz="1600" b="1" dirty="0" smtClean="0"/>
              <a:t>klock</a:t>
            </a:r>
            <a:r>
              <a:rPr lang="pt-BR" sz="1600" dirty="0" smtClean="0"/>
              <a:t>/.../</a:t>
            </a:r>
            <a:r>
              <a:rPr lang="pt-BR" sz="1600" dirty="0" err="1" smtClean="0"/>
              <a:t>inovacao</a:t>
            </a:r>
            <a:r>
              <a:rPr lang="pt-BR" sz="1600" b="1" dirty="0" err="1" smtClean="0"/>
              <a:t>tecnologica</a:t>
            </a:r>
            <a:r>
              <a:rPr lang="pt-BR" sz="1600" dirty="0" smtClean="0"/>
              <a:t>.</a:t>
            </a:r>
            <a:r>
              <a:rPr lang="pt-BR" sz="1600" dirty="0" err="1" smtClean="0"/>
              <a:t>ppt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sp>
        <p:nvSpPr>
          <p:cNvPr id="4" name="Elipse 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4063" t="26367" r="35547" b="26758"/>
          <a:stretch>
            <a:fillRect/>
          </a:stretch>
        </p:blipFill>
        <p:spPr bwMode="auto">
          <a:xfrm>
            <a:off x="323528" y="1556792"/>
            <a:ext cx="8643937" cy="4000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CaixaDeTexto 2"/>
          <p:cNvSpPr txBox="1"/>
          <p:nvPr/>
        </p:nvSpPr>
        <p:spPr>
          <a:xfrm>
            <a:off x="1564522" y="5661248"/>
            <a:ext cx="622773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Prof. Dr. Umberto </a:t>
            </a:r>
            <a:r>
              <a:rPr lang="pt-BR" dirty="0" err="1" smtClean="0"/>
              <a:t>Klock</a:t>
            </a:r>
            <a:r>
              <a:rPr lang="pt-BR" dirty="0" smtClean="0"/>
              <a:t> </a:t>
            </a:r>
          </a:p>
          <a:p>
            <a:pPr algn="ctr"/>
            <a:r>
              <a:rPr lang="pt-BR" sz="1600" dirty="0" smtClean="0"/>
              <a:t>www.madeira.ufpr.br/disciplinas</a:t>
            </a:r>
            <a:r>
              <a:rPr lang="pt-BR" sz="1600" b="1" dirty="0" smtClean="0"/>
              <a:t>klock</a:t>
            </a:r>
            <a:r>
              <a:rPr lang="pt-BR" sz="1600" dirty="0" smtClean="0"/>
              <a:t>/.../</a:t>
            </a:r>
            <a:r>
              <a:rPr lang="pt-BR" sz="1600" dirty="0" err="1" smtClean="0"/>
              <a:t>inovacao</a:t>
            </a:r>
            <a:r>
              <a:rPr lang="pt-BR" sz="1600" b="1" dirty="0" err="1" smtClean="0"/>
              <a:t>tecnologica</a:t>
            </a:r>
            <a:r>
              <a:rPr lang="pt-BR" sz="1600" dirty="0" smtClean="0"/>
              <a:t>.</a:t>
            </a:r>
            <a:r>
              <a:rPr lang="pt-BR" sz="1600" dirty="0" err="1" smtClean="0"/>
              <a:t>ppt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sp>
        <p:nvSpPr>
          <p:cNvPr id="4" name="Elipse 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9336" t="30273" r="39063" b="28711"/>
          <a:stretch>
            <a:fillRect/>
          </a:stretch>
        </p:blipFill>
        <p:spPr bwMode="auto">
          <a:xfrm>
            <a:off x="1979712" y="1556792"/>
            <a:ext cx="50720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564522" y="5661248"/>
            <a:ext cx="622773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Prof. Dr. Umberto </a:t>
            </a:r>
            <a:r>
              <a:rPr lang="pt-BR" dirty="0" err="1" smtClean="0"/>
              <a:t>Klock</a:t>
            </a:r>
            <a:r>
              <a:rPr lang="pt-BR" dirty="0" smtClean="0"/>
              <a:t> </a:t>
            </a:r>
          </a:p>
          <a:p>
            <a:pPr algn="ctr"/>
            <a:r>
              <a:rPr lang="pt-BR" sz="1600" dirty="0" smtClean="0"/>
              <a:t>www.madeira.ufpr.br/disciplinas</a:t>
            </a:r>
            <a:r>
              <a:rPr lang="pt-BR" sz="1600" b="1" dirty="0" smtClean="0"/>
              <a:t>klock</a:t>
            </a:r>
            <a:r>
              <a:rPr lang="pt-BR" sz="1600" dirty="0" smtClean="0"/>
              <a:t>/.../</a:t>
            </a:r>
            <a:r>
              <a:rPr lang="pt-BR" sz="1600" dirty="0" err="1" smtClean="0"/>
              <a:t>inovacao</a:t>
            </a:r>
            <a:r>
              <a:rPr lang="pt-BR" sz="1600" b="1" dirty="0" err="1" smtClean="0"/>
              <a:t>tecnologica</a:t>
            </a:r>
            <a:r>
              <a:rPr lang="pt-BR" sz="1600" dirty="0" smtClean="0"/>
              <a:t>.</a:t>
            </a:r>
            <a:r>
              <a:rPr lang="pt-BR" sz="1600" dirty="0" err="1" smtClean="0"/>
              <a:t>ppt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sp>
        <p:nvSpPr>
          <p:cNvPr id="4" name="Elipse 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3071810"/>
            <a:ext cx="7372344" cy="1143000"/>
          </a:xfr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0"/>
          <a:lstStyle/>
          <a:p>
            <a:r>
              <a:rPr lang="pt-BR" dirty="0" smtClean="0"/>
              <a:t>Tecnologia e Inovação</a:t>
            </a:r>
            <a:endParaRPr lang="pt-BR" dirty="0"/>
          </a:p>
        </p:txBody>
      </p:sp>
      <p:sp>
        <p:nvSpPr>
          <p:cNvPr id="3" name="Elipse 2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04049" y="2636912"/>
            <a:ext cx="316835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Tahoma" pitchFamily="34" charset="0"/>
                <a:cs typeface="Tahoma" pitchFamily="34" charset="0"/>
              </a:rPr>
              <a:t>Inovação: </a:t>
            </a:r>
            <a:endParaRPr lang="pt-BR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004048" y="3152949"/>
            <a:ext cx="30243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itchFamily="34" charset="0"/>
                <a:cs typeface="Tahoma" pitchFamily="34" charset="0"/>
              </a:rPr>
              <a:t>“É a exploração</a:t>
            </a:r>
          </a:p>
          <a:p>
            <a:pPr algn="ctr"/>
            <a:r>
              <a:rPr lang="pt-BR" sz="2800" dirty="0">
                <a:latin typeface="Tahoma" pitchFamily="34" charset="0"/>
                <a:cs typeface="Tahoma" pitchFamily="34" charset="0"/>
              </a:rPr>
              <a:t>bem sucedida de</a:t>
            </a:r>
          </a:p>
          <a:p>
            <a:pPr algn="ctr"/>
            <a:r>
              <a:rPr lang="pt-BR" sz="2800" dirty="0">
                <a:latin typeface="Tahoma" pitchFamily="34" charset="0"/>
                <a:cs typeface="Tahoma" pitchFamily="34" charset="0"/>
              </a:rPr>
              <a:t>novas </a:t>
            </a:r>
            <a:r>
              <a:rPr lang="pt-BR" sz="2800" dirty="0" smtClean="0">
                <a:latin typeface="Tahoma" pitchFamily="34" charset="0"/>
                <a:cs typeface="Tahoma" pitchFamily="34" charset="0"/>
              </a:rPr>
              <a:t>ideias</a:t>
            </a:r>
            <a:r>
              <a:rPr lang="pt-BR" sz="2800" dirty="0">
                <a:latin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2050" name="AutoShape 2" descr="http://getasecondlife.net/ficheiros/ptinovacao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" name="Picture 3" descr="C:\Users\administrador\Downloads\ptinovacao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2448272" cy="229065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564522" y="5661248"/>
            <a:ext cx="622773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Prof. Dr. Umberto </a:t>
            </a:r>
            <a:r>
              <a:rPr lang="pt-BR" dirty="0" err="1" smtClean="0"/>
              <a:t>Klock</a:t>
            </a:r>
            <a:r>
              <a:rPr lang="pt-BR" dirty="0" smtClean="0"/>
              <a:t> </a:t>
            </a:r>
          </a:p>
          <a:p>
            <a:pPr algn="ctr"/>
            <a:r>
              <a:rPr lang="pt-BR" sz="1600" dirty="0" smtClean="0"/>
              <a:t>www.madeira.ufpr.br/disciplinas</a:t>
            </a:r>
            <a:r>
              <a:rPr lang="pt-BR" sz="1600" b="1" dirty="0" smtClean="0"/>
              <a:t>klock</a:t>
            </a:r>
            <a:r>
              <a:rPr lang="pt-BR" sz="1600" dirty="0" smtClean="0"/>
              <a:t>/.../</a:t>
            </a:r>
            <a:r>
              <a:rPr lang="pt-BR" sz="1600" dirty="0" err="1" smtClean="0"/>
              <a:t>inovacao</a:t>
            </a:r>
            <a:r>
              <a:rPr lang="pt-BR" sz="1600" b="1" dirty="0" err="1" smtClean="0"/>
              <a:t>tecnologica</a:t>
            </a:r>
            <a:r>
              <a:rPr lang="pt-BR" sz="1600" dirty="0" smtClean="0"/>
              <a:t>.</a:t>
            </a:r>
            <a:r>
              <a:rPr lang="pt-BR" sz="1600" dirty="0" err="1" smtClean="0"/>
              <a:t>ppt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sp>
        <p:nvSpPr>
          <p:cNvPr id="7" name="Elipse 6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539552" y="1916832"/>
          <a:ext cx="82296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6072230" cy="423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857884" y="2428868"/>
            <a:ext cx="300039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Modelo linear de inovação tecnológica ou </a:t>
            </a:r>
            <a:r>
              <a:rPr lang="pt-BR" i="1" dirty="0" err="1" smtClean="0"/>
              <a:t>science</a:t>
            </a:r>
            <a:r>
              <a:rPr lang="pt-BR" i="1" dirty="0" smtClean="0"/>
              <a:t> </a:t>
            </a:r>
            <a:r>
              <a:rPr lang="pt-BR" i="1" dirty="0" err="1" smtClean="0"/>
              <a:t>push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635798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572264" y="2928934"/>
            <a:ext cx="235745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Modelo linear reverso ou </a:t>
            </a:r>
            <a:r>
              <a:rPr lang="pt-BR" i="1" dirty="0" err="1" smtClean="0"/>
              <a:t>demand</a:t>
            </a:r>
            <a:r>
              <a:rPr lang="pt-BR" i="1" dirty="0" smtClean="0"/>
              <a:t> </a:t>
            </a:r>
            <a:r>
              <a:rPr lang="pt-BR" i="1" dirty="0" err="1" smtClean="0"/>
              <a:t>pull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cielo.br/img/revistas/rap/v45n5/a11fi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627660" cy="3829056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4" name="Elipse 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76872"/>
            <a:ext cx="4608512" cy="28083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Segundo o Manual de Oslo há 4 tipos de inovação: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</a:rPr>
              <a:t>Processo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</a:rPr>
              <a:t>Produto / Serviço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</a:rPr>
              <a:t>Marketing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</a:rPr>
              <a:t>Organizacional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Tipos</a:t>
            </a:r>
            <a:r>
              <a:rPr kumimoji="0" lang="pt-BR" sz="28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</a:t>
            </a: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Inovação</a:t>
            </a:r>
          </a:p>
        </p:txBody>
      </p:sp>
      <p:pic>
        <p:nvPicPr>
          <p:cNvPr id="36866" name="Picture 2" descr="https://encrypted-tbn3.gstatic.com/images?q=tbn:ANd9GcSvCQ0WZ_d4SvvFgh_Y3AJ0mM3gjMfjabDXXIr1ClxARaF7uUvp8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348880"/>
            <a:ext cx="1643074" cy="2242434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5344"/>
            <a:ext cx="8229600" cy="22357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1800" b="1" dirty="0" smtClean="0"/>
              <a:t>Produto/Serviço: </a:t>
            </a:r>
            <a:r>
              <a:rPr lang="pt-BR" sz="1800" dirty="0" smtClean="0"/>
              <a:t>É a introdução de um novo bem ou serviço no mercado. A mudança substancial de um bem ou serviço já existente também é considerada.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pt-BR" sz="1600" dirty="0" smtClean="0"/>
              <a:t>Para que um bem ou um serviço seja reconhecido como inovador, é necessário que o mercado o acolha e passe a utilizá-lo.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pt-BR" sz="1600" dirty="0" smtClean="0"/>
              <a:t>Consiste em modificações nos atributos do produto, com mudança na forma como ele é percebido pelos consumidores.</a:t>
            </a:r>
            <a:endParaRPr lang="pt-BR" sz="14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4077072"/>
            <a:ext cx="8229600" cy="20826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Processos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É a introdução de um novo método de produção ou de distribuição, ou significativamente melhorados.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inovação de processos pode viabilizar a fabricação e distribuição de produtos novos, a redução de custos de produção e logística e melhoria na qualidade de produtos já existentes.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Tipos</a:t>
            </a:r>
            <a:r>
              <a:rPr kumimoji="0" lang="pt-BR" sz="28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</a:t>
            </a: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Inovação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916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1800" b="1" dirty="0" smtClean="0"/>
              <a:t>Marketing</a:t>
            </a:r>
            <a:r>
              <a:rPr lang="pt-BR" sz="1800" dirty="0" smtClean="0"/>
              <a:t>: É a implementação de um novo método de marketing na empresa.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pt-BR" sz="1600" dirty="0" smtClean="0"/>
              <a:t>O novo plano mercadológico deve alterar significativamente a concepção do produto/serviço, identidade visual (embalagem etc.) e forma de comercialização (promoção, precificação etc.).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pt-BR" sz="1600" dirty="0" smtClean="0"/>
              <a:t>Essas mudanças têm o objetivo de abrir novos mercados, melhorar o atendimento dos consumidores e aumentar as vendas de produtos novos ou já existentes.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46856" y="3717032"/>
            <a:ext cx="82296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Organizacional: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 a implementação de métodos organizacionais não utilizados anteriormente pela empresa a fim de reduzir custos administrativos e de suprimentos. </a:t>
            </a:r>
          </a:p>
          <a:p>
            <a:pPr marL="800100" lvl="1" indent="-342900" eaLnBrk="0" hangingPunct="0">
              <a:spcBef>
                <a:spcPts val="1200"/>
              </a:spcBef>
              <a:spcAft>
                <a:spcPts val="600"/>
              </a:spcAft>
              <a:buFont typeface="Calibri" pitchFamily="34" charset="0"/>
              <a:buChar char="₋"/>
            </a:pPr>
            <a:r>
              <a:rPr lang="pt-BR" sz="1600" dirty="0" smtClean="0">
                <a:latin typeface="+mn-lt"/>
              </a:rPr>
              <a:t>É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caráter administrativo, de gestão de pessoas e de gestão da organização. </a:t>
            </a:r>
          </a:p>
          <a:p>
            <a:pPr marL="800100" lvl="1" indent="-342900" eaLnBrk="0" hangingPunct="0">
              <a:spcBef>
                <a:spcPts val="1200"/>
              </a:spcBef>
              <a:spcAft>
                <a:spcPts val="600"/>
              </a:spcAft>
              <a:buFont typeface="Calibri" pitchFamily="34" charset="0"/>
              <a:buChar char="₋"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prática, significa a implantação de: novas rotinas e procedimentos; sistemas de produção enxutos; gestão da qualidade; centralização/descentralização de atividades; integração de diferentes negócios etc. 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Tipos</a:t>
            </a:r>
            <a:r>
              <a:rPr kumimoji="0" lang="pt-BR" sz="28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</a:t>
            </a: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Inovação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2091687"/>
          </a:xfr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Inovação incremental</a:t>
            </a:r>
            <a:endParaRPr lang="pt-BR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pt-BR" sz="2400" dirty="0" smtClean="0">
                <a:latin typeface="+mj-lt"/>
                <a:cs typeface="Times New Roman" pitchFamily="18" charset="0"/>
              </a:rPr>
              <a:t>Introduz relativamente pequenas mudanças ao produto existente, explora o potencial do design estabelecido, reforça a dominância da empresa existente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sz="20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Ex. </a:t>
            </a:r>
            <a:r>
              <a:rPr lang="en-US" sz="2000" i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iPhone</a:t>
            </a:r>
            <a:r>
              <a:rPr lang="en-US" sz="20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3, </a:t>
            </a:r>
            <a:r>
              <a:rPr lang="en-US" sz="2000" i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iPhone</a:t>
            </a:r>
            <a:r>
              <a:rPr lang="en-US" sz="20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3GS, </a:t>
            </a:r>
            <a:r>
              <a:rPr lang="en-US" sz="2000" i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iPhone</a:t>
            </a:r>
            <a:r>
              <a:rPr lang="en-US" sz="20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4, </a:t>
            </a:r>
            <a:r>
              <a:rPr lang="en-US" sz="2000" i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Iphone</a:t>
            </a:r>
            <a:r>
              <a:rPr lang="en-US" sz="20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5</a:t>
            </a:r>
            <a:endParaRPr lang="pt-BR" sz="3200" i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3717032"/>
            <a:ext cx="8208912" cy="23042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Inovação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Radical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Novos princípios de engenharia ou científicos, abrindo novos mercados e novas aplicações, criam grandes dificuldades para empresas existentes e podem ser a base para a entrada de novas firmas no mercado 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0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Ex:</a:t>
            </a:r>
            <a:r>
              <a:rPr kumimoji="0" lang="pt-B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celulares,</a:t>
            </a:r>
            <a:r>
              <a:rPr kumimoji="0" lang="pt-BR" sz="2000" b="0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pt-BR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tablets</a:t>
            </a:r>
            <a:r>
              <a:rPr kumimoji="0" lang="pt-BR" sz="2000" b="0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etc.</a:t>
            </a:r>
            <a:endParaRPr kumimoji="0" lang="pt-BR" sz="20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400" dirty="0" smtClean="0"/>
              <a:t>Mário Aquino Alves coordenador do Centro de Estudos em Administração Pública e Governo da Escola de Administração de Empresas de São Paulo da FGV, conta que, de 1996 a 2005, catalogou cerca de 8,2 mil experiências de inovação em Gestão Pública.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400" dirty="0" smtClean="0"/>
              <a:t>Que podem ser dividida em 3 tipos. Alves,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pt-BR" sz="2000" b="1" i="1" dirty="0" smtClean="0">
                <a:solidFill>
                  <a:srgbClr val="003399"/>
                </a:solidFill>
              </a:rPr>
              <a:t>Inovação de Serviço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pt-BR" sz="2000" b="1" i="1" dirty="0" smtClean="0">
                <a:solidFill>
                  <a:srgbClr val="003399"/>
                </a:solidFill>
              </a:rPr>
              <a:t>Inovação territorial-contextual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pt-BR" sz="2000" b="1" i="1" dirty="0" smtClean="0">
                <a:solidFill>
                  <a:srgbClr val="003399"/>
                </a:solidFill>
              </a:rPr>
              <a:t>Inovação Normativa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rgbClr val="C00000"/>
                </a:solidFill>
              </a:rPr>
              <a:t>Unidade 1: </a:t>
            </a:r>
          </a:p>
          <a:p>
            <a:pPr lvl="1"/>
            <a:r>
              <a:rPr lang="pt-BR" sz="2400" dirty="0" smtClean="0"/>
              <a:t>Conceitos Fundamentais </a:t>
            </a:r>
          </a:p>
          <a:p>
            <a:r>
              <a:rPr lang="pt-BR" sz="2800" dirty="0" smtClean="0">
                <a:solidFill>
                  <a:srgbClr val="C00000"/>
                </a:solidFill>
              </a:rPr>
              <a:t>Unidade 2:</a:t>
            </a:r>
          </a:p>
          <a:p>
            <a:pPr lvl="1"/>
            <a:r>
              <a:rPr lang="pt-BR" sz="2400" dirty="0" smtClean="0"/>
              <a:t> Indicadores e Condicionantes do Processo de Inovação </a:t>
            </a:r>
          </a:p>
          <a:p>
            <a:r>
              <a:rPr lang="pt-BR" sz="2800" dirty="0" smtClean="0">
                <a:solidFill>
                  <a:srgbClr val="C00000"/>
                </a:solidFill>
              </a:rPr>
              <a:t>Unidade 3: </a:t>
            </a:r>
          </a:p>
          <a:p>
            <a:pPr lvl="1"/>
            <a:r>
              <a:rPr lang="pt-BR" sz="2400" dirty="0" smtClean="0"/>
              <a:t>Gestão da Inovação Tecnológica </a:t>
            </a:r>
          </a:p>
          <a:p>
            <a:r>
              <a:rPr lang="pt-BR" sz="2800" dirty="0" smtClean="0">
                <a:solidFill>
                  <a:srgbClr val="C00000"/>
                </a:solidFill>
              </a:rPr>
              <a:t>Unidade 4: </a:t>
            </a:r>
          </a:p>
          <a:p>
            <a:pPr lvl="1"/>
            <a:r>
              <a:rPr lang="pt-BR" sz="2400" dirty="0" smtClean="0"/>
              <a:t>Inovação para o Desenvolvimento Sustentável </a:t>
            </a:r>
            <a:endParaRPr lang="pt-BR" sz="24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4" name="Elipse 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sz="2000" b="1" dirty="0" smtClean="0">
                <a:solidFill>
                  <a:srgbClr val="003399"/>
                </a:solidFill>
              </a:rPr>
              <a:t>Inovação de Serviço: </a:t>
            </a:r>
            <a:r>
              <a:rPr lang="pt-BR" sz="2000" dirty="0" smtClean="0"/>
              <a:t>quando um serviço para a população é lançado ou melhorado, a exemplo do Poupa Tempo em São Paulo, alternativa ágil e menos burocrática para a obtenção de documentos.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sz="2000" b="1" dirty="0" smtClean="0">
                <a:solidFill>
                  <a:srgbClr val="003399"/>
                </a:solidFill>
              </a:rPr>
              <a:t>Inovação territorial-contextual: </a:t>
            </a:r>
            <a:r>
              <a:rPr lang="pt-BR" sz="2000" dirty="0" smtClean="0"/>
              <a:t>que não inventa algo novo, mas permite que alguma experiência bem-sucedida seja aplicada e replicada na administração pública de outros territórios e contextos.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sz="2000" b="1" dirty="0" smtClean="0">
                <a:solidFill>
                  <a:srgbClr val="003399"/>
                </a:solidFill>
              </a:rPr>
              <a:t>Inovação Normativa: </a:t>
            </a:r>
            <a:r>
              <a:rPr lang="pt-BR" sz="2000" dirty="0" smtClean="0"/>
              <a:t>criação de normas ou iniciativas que ampliem a participação e a democratização do espaço público. Aqui entram experiências como o Portal da Transparência e o orçamento participativo.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4" name="Elipse 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Existe ainda a inovação aplicada à realidade das empresas públicas de economia mista, que são instituições de prestação de serviço público, mas que têm também o fator competitividade. É o caso do Banco do Brasil, que adota um modelo híbrido de inovação. 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2000" dirty="0" smtClean="0"/>
              <a:t>Entretanto, na opinião de Mário Aquino Alves, a inovação na administração pública, sobretudo no Brasil, ainda está em consolidação. Ele acredita que é relativamente recente a necessidade do chamado controle social por parte da população. </a:t>
            </a:r>
          </a:p>
          <a:p>
            <a:r>
              <a:rPr lang="pt-BR" sz="2000" dirty="0" smtClean="0"/>
              <a:t>“Nas últimas três décadas, com o advento das novas tecnologias e a facilitação do acesso à informação, é crescente a cobrança da sociedade por mais participação e controle sobre a administração pública, mais transparência na utilização dos recursos e mais eficiência na prestação dos serviços”, afirma.</a:t>
            </a:r>
            <a:endParaRPr lang="pt-BR" sz="2000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4" name="Elipse 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BDAAkGBwgHBgkIBwgKCgkLDRYPDQwMDRsUFRAWIB0iIiAdHx8kKDQsJCYxJx8fLT0tMTU3Ojo6Iys/RD84QzQ5Ojf/2wBDAQoKCg0MDRoPDxo3JR8lNzc3Nzc3Nzc3Nzc3Nzc3Nzc3Nzc3Nzc3Nzc3Nzc3Nzc3Nzc3Nzc3Nzc3Nzc3Nzc3Nzf/wAARCAC0ARgDASIAAhEBAxEB/8QAGwABAAMAAwEAAAAAAAAAAAAAAAEFBgIEBwP/xABLEAABAwMBAwgHBAYHBgcAAAABAAIDBAUREgYhMQcTFBVBUVNxIjRhcpKhsVKBkbIjNUJzdNEXJCcyNsHCFlSDhaLxJTM3Q0RFZP/EABsBAAIDAQEBAAAAAAAAAAAAAAABAgQFAwYH/8QAOREAAQMCAgUKBQQDAAMAAAAAAQACAwQRITEFEhMUUQYWMjRBUnKRocFTYXGBsRUi4fAkQtEjNfH/2gAMAwEAAhEDEQA/APcFxc5rBlzgB7SoleI43PPBoyVRTTPmeXvOe4dyx9LaWZQNAtdx7F1jiL1d9Jh8VnxJ0mDxmfEqBFgc6pvhj1XbdhxV/wBJh8VnxJ0mHxmfEqBEc6pvhj1Ruw4q/wCkw+Kz4lHSYfGZ8SoURzqm+GPVG7Dir/pMPjM+JR0mDxmfEFQojnVN8MeqN2HFX3SYfFZ8SnpMHis+JUCI51TfDHqjdhxV/wBJg8VnxBOkw+Kz4lQIjnVN8MeqN2HFX/SYfFZ8SdJh8VnxKgRHOqb4Y9UbsOKv+kw+Kz4k6TD4rPiVAiOdU3wx6o3YcVf9Jg8VnxJ0mDxWfEqBEc6p/hj1Ruw4q/6TD4rPiTpMHis+JUCI51TfDHqjdhxV90mDxmfEnSYPGZ8QVAifOqb4Y9U92HFX/SYPGj+IJ0mDxo/iCz5UI50zfDHqjdRxWh6TB40fxBOlQeNH8QWeKI50zfDHqnuo4rQ9Kg8aP4gnSYPGj+ILPIjnTN8MeqN1HFaHpUHjR/EE6VT+NH8QWdK4p86ZvhjzKN1HFaTpVP40fxBc2SMkGWPa4d4OVl1yilfDIHxuLXBdIuVD9YbSMW+RSNKLYFalF8aWYVEDJBu1DeO4ovXMe2Roe3I4qoQQbFRXeqy+6qJXtd6pL7qol4nlT1lnh9yrdN0SpTBWV5SHvZs80xPex3SWDLHFp4HtC88pp6l7g3pM+/vld/NPRXJr9QpN5MuqLnsvl91zmqnMkEbW3JXtqheVQvqGENdNLw8Q71sNmtTqA6nOP6Q8XE9yNKcmjQ0oqRKHNJHZbP7p09VtZTE9pa4LSqVTV12o7dJHHVyva6QEtw0nIHku4zmKyBr/AEZYnjLSRxCwHUkrI2yvaQx2RtgforQcwuLQcQu6mD3LFX+nNuMrYJZAxzRoGsnBO5V1v2fqp4RNPVPpoMbpJ5iNXlkrUOhoxG2Ta4OFxh/K5VUuxe1jBrEi/Cy9GReXXClqbI6WWrfUaGROeQ2QuDgBn0d/s+a9F2f2GoKeha69tNyq5WAzCocXwtJ4tbGfRwOGSCSrFPydM+LZMONv5UWVLHR6xwde1l2edjzjnGZ94LmBngqesufJ9RzSUMlso3iJ5jeIbO6SNrgcFupsZbuOQd+5eX8stxsMXU42MqKanZibpMdvPNYPoadTBjH7WMjvVo8lR/rN6fyoCqGVl7Rg9yheCbCVFXV2urdLVVD3NlABdK4nGPNbnYUTG6VYklleOYyA55OPS9q4M5NF82y2vp/K0HR2pDU3y7PvZehIqd+sTs9J29w7farhUdNaGOi3MaX62tfstl9ys+kq94vhayIiLEVtEKIhChERNCFcVyXE8U0wiIiFJEREIUFcFzK4nimEKFBUqCmhX9o9RZ5n6olo9RZ5n6ovqGjepxeEfhZcnTK+1d6pL7qole13qkvuqiXk+VPWWeH3Ks03RKyvKT/h1v8AEs+hXntvgnqZhHSxuklxkNbjOO3ivQOUw42cYf8A9LPoVgbNXvt1WKmJrHuDS3Ds43/9l6vktr/ox2YBdd1gcifms6tsKgEkgYYjMfRWjYZqebm6qN8cnEh3HC3Fg6OaBnRtWnJ1a+Ort/yWInuM1yqRPPpDsBoawbgFsdlgW206gRmQ8fuT5Ua/6Q3agB1xcDLtyUdHC9W4tJIxxPuu3crNS3OaKWpMgdGC1uh2OP3exd6GJtLStip48tjbhrc/5lZbbCUx11DhxadD+Bx2haihm56ihlcf70YcT929eCndPusQe8uZ2N7AvQOpWRgTAYuzWSu9wcbpE6aNrjGdTonDd3AfVWNb0m7SQVdrp6GpjawNLahjdcLs5/aB3eWDu7ezE194jrbrVVQe3TJISzf+yNw+QC21jtEDrdFUPrKqGWaPLhE8AYPDs7sL19PBPtGy07QHNFrHK3BedlrBNK8O6J9sl89oZqaK0toJ8S1LtRcNZfzZcSTvO/t4f5LSWPbGCWggN3hmpZHNxz4jL4JMbidbc6fJ2DnOMjevOtp4orVcDBHI50bmh7HPIye/5gqy5Pn2e4Grp7lWzU00Tg+FzK98DXNO4jSHAEgjPDtU6aGeB7gCNYkk3yv8rZeqjHUh8uqcBa3kt71VsntKX10VNbK57vRfVU+kvz3F7d+fvXjfLPyc0uz9Ky/WiWd1PJKIp4Zn6+byPRIcd+N2N+Tkhew0f+y+zjqit6zpYXzhrZaiqrw4uAzpGXO3Dedw715Ry48oFDdqVmztnL5WNlbLUzlpa04HotbneeOc8OGM5Ws2+ZGKt2F7qg5MW6rTX/vm/lXoexEY62qsD/2P9QXnvJeQLTcP3zfyq7rZHMJLXuaccQcLJMmzrS7h/wAXpaaDeKDZXtce69KqI8TN94fVWK8RoqiQ3mjHPyH+sxDHOHB9Ie1e3nisXlZUbZ8JtawPssxujdxJGtfW+VlCIi8gpIiIhCFQpKhNCKCpUFCYUIiFNSRERCFxK4rkVxUkIoKlQUJq/tHqLPM/VEs/qLPM/VF9Q0d1OLwj8LKk6ZX2rvVJfdVEr2u9Ul91US8nyp6yzw+5Vmm6JXSvALqMgAF2d2e/BWTs8lzloah9dTujnbCwMa5jQTIIxrIx2a8/9l6BRTMgn1yAkaSNy7/WFP8AYd8IXDRrKd1OdpKGknIjH89q7GUtNg268r2bftE64wtu8YFM2lc17hG0a5QWkP3cMhzhjvafYry/OuDbVJ1OP64XxhuMbml7Q47wR/d1dh8itx1jT/Zd8ITrGn+y74QrssFFJKJN4bh2Ww/KgJnhurqnzXn946+ZZKaG3iOa6uwJJ2tboaWtLicO7CQG9/pbsdnbqn1s8llkghlijNRrq4+GhnNP3O8nlv34W16xp/sv/AJ1jT/Zf+AUN1obAbw3t7OP37OzgltH90rEwG4DaeZkkbn2ww5YRG1rI3DTuO7Licu3ggDGMdq7t7dVMtNSba1xqgz9EGNBdnI4A7s4zxWp6xp/sv8AwCdY0/2X/gFE0lEXNdvLcLdmduOKWu6xGqsJK+8f7MVr2RSPuTec6JzkbOcc3V6BcBloJHs+4HcrOgi5y3wisiD5dPp86xuc+30QPkFf3GqFTRSw000lPK8YbKG/3d/n2jd371RCju3NyA7QSiR0cbQ5sBw0gMDyAXHjh5G/OX786QiSjontI3loxvgPTPJIPcP9V0o6OSK/uexumi6OCGNhjDeczg79Orhv4roUzru7aGUVUbjREyg6o4+ba0aeaLHD0iSC7UDnh2bs3Mtvusjst2kq4xrqT6MQ3tkGIxvPGPs7137Yyspp2Pq7tLVNELmOBi06nEkh2M4GPLP3KbaajAINS04Wy9c809o7ulZKjdduvp2ysk6AXybnxRhjWgN5vQR6RJOrOc8Ozt+Ub7qb/I2VknQtbxgsZzYYGjQWn+8XFxIIO7APDdnS9AuTaURNv9S6QQRs517DnW3Op+ARxJBx7McFJo7oKqOZm0E2GS1D+bdCC14eMRhwzwZx3cV02NFcnbsytl655qbZ3j/U+azdCa4bQ1DZw51FhphOhrWsO7dwyTxOc47MDt2qi0Gpo4jFXV7q4cw2MPdFpcXAu9I78ZIIz7QixtLMha5mykDsOz5f9UxI5+YsiIiyE0REQhFHapQpoUKDwUoeCE1xQqVBTUkRFB4oQuJUKTxUFSQoKhSeKhNNaC0eos8z9USz+oM8z9UX0/R3U4vCPwsqTplfat9Vl91USva31SX3VRLyfKnrLPD7lWabolEVJtJV1lNJb4qF0odPK9rhCxjnOwwuAGrdxCq4LteG3eOnqnaSJoYpWhjOaBdEHubn+9qJzjsWLFQPlj1wRlf54GyT6prHapB4LXosrRXWuMNsrnVjZ3V0rmPogxoEfouOG49LLdO/JPbwXXF8rBbOmvrJXTVFDLPG1kcfMxva0kt+3lu7OdxU/wBNlva49fn8vko74zgf7/8AVskWRZfK2K3VgmleKnpMdPAJYmmVhc0Euc1mQQAS4Y7AoftBWuhtkzJAAznTXsdHjUI3Ma47xlu5xcj9Mmv2f0X/AI+qN9jt2/02WvRY+PaGtEd0lfI0h3NdAa1mdIkc8NO7e7c0OV5s7cHV9vJmfqqIZHQynRpyQdztJ4Zbg49q5TUMsLC92Qt6i/8AH1U4qlkjtUf3GytERFTVhEREIRERCEREQhEREIRERCEQohQhQhRCmmoUKTwUcE00UFFBTCa4oSigpoUIigpprQ2f1Bnmfqiiz+oM8z9UX0/R3U4vCPwsqTplfet9Vl91UavK31WX3VRLyfKnrLPD7lWabolUu017pLFFTVNZTPnLpC2MsDcsON538N25Z53KBZnlxfapyXOa9xLYzlw4E7+IxuXLlYOLbb/37vyrnsRbrPU7LU81wpKJ8hdJqkmY3VgPOMk+xcaenpY6BlRK0uJNsCeJ/wCKlLJO6pMTCAAL4hWGz+0NguleTSQtprhKD/5kLWvf3+kOPllXnVtBzskvQqbnJQWvfzTcvB4gnG9eQzxQHbJsNgOqHpTOjlhJG7BOD3A539wXrt2udJaaN9ZWyaIm7twyXE8AB2lcdJ0mxkj2BP7xkc/op0c+0Y7agftOfYvt0Wn54T8xFzw4SaBqG7HHyOFBo6Yve808Rc/Op2gZdkAHPfkAfgsFJyjVc8zxb7Rrjbv9JznOx3kNG5Wezu3tJdKllJWw9EnkOmN2rUx57s9hXGTRVfGwvLcvnc2811ZWUz3aoPorm91ttsVNHXVVKCGvaxhijaXNODjHDGBkfevrYrjR3akdX0UTmNleWvL2gOcW7snHFUfKgcbOM/iWfRynk7mjp9kDPO8Mijllc9x4ADeSpGla7RwnxLi632S2xFXssLWutai8/n5RZ56oxWi1Onb+zqJL3Dv0tG5Xeyu0lZeauopq22mjfDGH5JcM5OMYIXCXRVVDGZHtsB8xfyXRlZDI7VafQrSosptRtg+zXJtupbc6qqHMDx6WBvzwABJ4KndyhXCllYLjZDEx3YS5jiPZqG9Si0RVysD2twOIxGPqk+tgY4tccvkV6Gi6truFPdKCKtpHaopRkZGCDwIPtBXaWc5rmOLXCxCtAhwuFQbR7V0tgqYoKmmnldIzWDHpwBnHaVUf0k27/cav/o/mqjlWOLtRfw5/MVqrHabLJZaCSagoHSOp2FznRMJJ0jOV6AU1FDRxTSsLi7gVlmWpkqHxscABxC72zl9gv9JLU08MsTY5ObIkxknAPZ5q1XWo6ajo4XNoYIYYydTmwsDQTj2dqxH9IVdVucbVY3yxt7SXPP3ho3fis5lE+rkcaZtmjiRh5q2ZxAxomOJ4BegIsRZOUBlVcGUV0ouiPe8MD2uJAcexwIyFebW352z1vjq204nL5hHoL9OMgnOcHuUJNHVMczYXN/c7LLH75KTauF0ZkBwGau0PBYN3KKZKOHodtdNWvDjJE1xc2MAkDeBk7sH2ZU2blGgqJXR3anbTN0ktljcXDIGcEcfJdjoatDS7Uy+Yv5LmK+nJA1s1ukXnlVyjVTXCSC0htM44Y+ZzgX/eBj6rW7N3yC/24VUDDG9rtEsZOdDvPtHtXOo0ZU08e0kbh9QukVXDK/UacVWXvaiop73HaLTRsrKkj9IHOIDSd+PuG8+a+O2e0NxsUdvEApjJM1/O5YSMjTw3+0rqW/aWmbtdJboLNTwyy1L4ZKpj/SdgnefR7cd66vKucOtf/F/0LVp6Rgq4YXx2BF8cb4HH5fRUZp3mnkka/G/Z2Yhainus7tkxdntjM4pDMWgYaSAT+G5V2x201RtBNVMqIYIxC1rhzWd+SeOT7F2LNVdC2Gp6vmxJzNFzmgnAdgE4yvjshtN1/NVM6Cym5lrTlsmrVkn2DuVUwjZTkR3AdnfLHgrIkO0iBfa4ytnhxWkKgrMbS7WOs9wZQU9A6pqHsDx6WBg54AAk8FUO2+uFLI0XCzc0x3YS5hI9mob1yi0VVSsD2twOWIXWSugjcWuOXyK3y4lda23CC6UMVZSOLopBuyMEEbiD7QV2VRcxzHFrhYhXGkOAIyWhs3qDPN31RLN6gzzd9UX0zR3U4vCPwsqXpn6r71vqkvuqjV5W+qy+6qNeT5U9ZZ4fcqzTdErB8rW62W/+Id+VUmzewrb7Zorh1gYXSOeNHMasaXEcdQ7ldcrhxbLfn/eHflWe2e27msdoit8dBFMI3OIkdKRnU4nhj296tUQqjotm69K54ZXPFZdRsd8dtsrLnS1tVsHfnUtTBTVEeAXStjAe6M9rXcR5Hu+9d3lXq3SVluga48yITKB2OLjjP4D5qnFHettr10iWBzGvw10ugtjiYO4nj27uOStpygbMzXWgpp7cwvqaNpaI+2Rm7cPaMfVTkkghrYHzEbSx1rZXtgotZI+nkawHVvgrnY+igodnKBtO0DnIWyvcP23OGST+KwHKhRw0l8hnp2iN1RDrkDd3pA4z58PwX02e28kslA223KhkkNONMZDtDmjsa4Edi6Lobpt5fekNgMUGAwyDeyFg9vaeP3nsC50dJPS1slTObMxxvnfJTnmjmp2xRj92GHBaTbepkrNgrbVSn9JM6F7vMsOV9djKN1x5P6mjY4NfOZmNceAJ4L6cpkMdPsnTwRDTHHPGxo7gGuAXDYardQ7A1FYxnOOgM0gZ9ojeAqmsTowOjz2mHsu1rVZD+7isna6y87FV0r57cQJAGSCVp0uAO7S8bl6DsvtdR7QudC2N1PVsbqMTzkEdpae35LPS8plFNQvZJanulcwgxukaYyfaeOPuVdyYWisfeG3N8b2UkLHAPcMCRxGMDvHFWq2nE9PJPVx6jwMDfP7LjTybKVscLtZp7LZLQ3zbagtl0lgt1B02vyI5Htw0Ej9nOCXYyd2FR7V3u9XOxSR3DZ51LT6mOE7tXoHIxxHbw+9VUUlRsftc6puNIZQ18haTu1tdn0mnhnf9QrPabaap2ntE8dtoJYrfBiWpmkIOcHc3du44PeukVFHDJE6KMObgdcu/Av5KL53SMeHuscf2gLQ8lry7ZuQE5Dal4Hs3NK2CxPJO7Ngqm91W78jVtl5zSwtXSfVadF1dn0Xl/Kyf/F6L+HP5iuVu5ODXUFNV9aNZz8TZNPRs6cjOM6lw5Wzi70W//wCMfzFegbOf4ftv8LH+ULalrZqTRsDoTYm/D3VFtPHNVyB4uulZaCDZHZ+VlZVtfBE50r5eb07jjdjJWdptuppXik2c2dfLDGAGtacaR2ei0YH4rRbcW+puezVVTUbS+bLXhg4v0uBIHtWD2Q2wg2bo56GsoZHPMuvUwhrs4Aw4HyXCigFVBJUObtJCcr2++Fl0nkMMjYwdVts8/sq/bWtrqy5MqbhbTb6gwgacnLwCcO3/AIfctpypnOzdISd5qmfkcsPtnV3C5VkdyuFMaWOoiIponcRG0/5kk/etrynODtlaF3fURn/octKVtpaPACxOANwMsL/JVG4sn+y7HJdSxRbPPqmtHOzzO1Oxvw3cB5cfxWK2kpopdvKil0hsUtZG1wbu3O05+pW75Mv8Jw/vpPzLE34j+kl38fB/oXGie79SqTfsPoRZdKhg3SIW7QvQtt4IjsjXx820MjiBY0Dc3BGMLOckriYbm3O4PjOPuctNtt/hW5/uf8wstySH9FdPei+jlQpiToea/eHsrUgtXR24H3VNbz/aV/zCX6uVvytHDrV/xf8AQqa3n+0vGf8A7GX6uVvytn0rV5S/6FrO/wDZU3g9iqIH+HL4vcK6pj/Zt/y135SqDkoP9auX7uP6uV9Tf+mv/LXflKoOSc/1u5fu4/q5Um9Sq/F7q0R/kwfT2VvfNsqG23OSChoumVwxHI9uGjI/Zzgk4yd2FS7UXq8XGySx11gdS0+pjufdq9A6hjiO3h96qy+o2T2udVV1KZWiSRzSd2trs+k08M7/APJWW0e0dRtLap4rdQyxUMIElTNIR2Hc3du44PFXIqOOGSJ0TA5uBLyfwL+S4vndIyQPdY4/tAV1yYvc6wTBxyG1TgPZ6LStdlY3kucDY6odoqj+Rq2KwNKj/Nk+q1aDqzPotHZv1fH5u+pRLN+r4/M/Uove6O6nF4R+FVl6Z+q+9d6pL7qole1vqkvuqiXk+VPWWeH3KsU3RKEA8QD5qNLfst/BSi8xchWLKVClEkL5S08MpzLDG8972A/Vc2tDQGtADRwAG5clCkXEi10rBCAeIB80AAGAAERK5TXydS07na3U8Jd3mMEr6gYGAiJlxOZSAAXGSOOVumWNj29zmghGxsYzQxjWt+yBgLkiWsbWuiwQADgAPJERCagtB4tB8wpG5ERcoUr5ughe8SPhjc8cHFgJ/Fc0QCRklYFQWtPEA+YUloIwQCPJEKLlNRgDcAAPYo0tJzpGe/ClQSmCUWUHB3cVxwBwAHkuRK4pqVlGluc6RnyUEA8QD5hCoKlcp2UbsYwMdyjAbwAHkFJXHKeKdlxkjZK3TIxr29zhkIGMYzS1jQ37IGAuRXHKlc2snYKAAOAA8lKIhNaOy/q+Pzd9USy/q9nm76ovpmjupxeEfhZMvTP1X3rvVJfdVEr2u9Ul91US8nyp6yzw+5Vim6JREReYVhEREIRERJCIiIQiIiEIiIhCIiIQiIiEIiKMoQmVCZUJoQqCihSTCFQShKhNNQVCnK4lNSQqEUEppoVCImmiIiELRWX9Xx+bvqimy/q9nm76ovpujupxeEfhZMvTP1X3rvVJfdVEr2u9Ul91US8nyp6yzw+5Vim6JVNtjUV1Jsxcqq11DKepp4HyiR8evAa0k4HDJxxOfJVs9fVv2gs0FHdJXySMZJXUpbHzUUPNn0nHTqDnOLcDPfuwFqZY45onxTMbJG9pa9jhkOB4gjtXVktNtkqW1MlvpH1DcaZXQNLhgYGDjO4bli09TFGzVe2+fYO0AdvDNdXNJOCxYvt1on3ehdVVMk4MLKaSqjZK6HXrzMTC3TowzIad+QAcZXCivd1kprDdau4VLrfUQUsUrafmWufUOeQ4ua5mS0+iPRI7SFuaC20NtidFbqKnpI3nLmQRNYCfaAuDLPbI6iCoZbqRs9OwRwyCBodGwcGtONwGTuCt7/TY/wDi9Bwt9uPaobN3FYyzbQVVbba2putxr6J5ohXkxcw5sEYc4FrRoJB3Yw7JPsOQupU3raG3m2MrbjNzrIaeas/RxYi52fTiUacv9E6RzeCCMncVv2Wq3MFQGUFK0VLg+cCFv6VwOQXbt5z3rnU26iq6mGpqqOnmngOYpZImudH7pIyExpCmDydkLHssOH99D8kbN1s1gKi/bRUVXUUtXPLG+VwD3ubEWUodVNiY6PHYY3E+nn0h7CF333W8i3UMsVya6OK+dBmkdC0vqY+fDBv3AbsgkDeRuwtay022OOpjjt9K1lWSahrYWgTE8dQx6X3r6R0NJFTRU0dLA2CEgxRNjAawg5BA4DBUX6Qpza0Qz4Dh/fzmmGO4rsIiLHXVEREIRERCERFCEJnKgoVCkhFGUyiaaLiSpK4kppoVGUUJqSLiUQppqFCZRNNQpREIRERCFo7L+r4/N31RLL+r4/N31RfTdHdTi8I/CyZemfquzUMMsL2DiRgKhIIJBGCOIWjXXno4pzqcCHd4WZpvRD67VkiP7hhj2hShlDMCqNFa9VxeI/5J1XF4j/kvN83a/ujzCsbdiqkVr1XF4j/knVcXiP8Akjm7X90eYRt2KqRWvVcXiP8AknVcXiP+SObtf3R5hG3YqpFa9VxeI/5J1XF4j/kjm5X90eYRt2KqRWvVcXiP+SdVxeI/5I5uV/dHmEbdiqkVr1XF4j/knVcXiP8Akjm5X90eYRt2KqRWvVcXiP8AknVcXiP+SOblf3R5hG3YqklQVbdVReI/5J1VF4j/AJJ83a/ujzCNuxVChW/VMXiP+SdUxeJJ8kc3a/ujzCNuxU6jKueqIfEk+SjqiHxJPknzer+6PMJ7xGqYrirvqeHxJPko6nh8ST5J83q/ujzCe8RqlUFXfU0PiyfL+SjqWDxZfl/JPm9Xd0eYT3mNUigq86lh8WX5fyTqSDxZfl/JHN+u7o8wnvMaokV71JB4svy/knUkHiy/L+SfN+u7o8wjeY1RIr3qSDxZfl/JOpIPFl+X8kc367ujzCN5jVEnHzV71JB4svy/kvvS2ynp3h4Be4cC48FOPk7WOcA+wHG6RqmAYLnbYXQUcbHj0sZI7s70XaRe4hibFG2NuQFvJZ7jrEkoiIuiSIiIQiIiEKFKIhChERCEUoiEIiIhChSiIQiIiEIiIhCIiIQiIiEIiIhChSiIQiIiEIiIhChSiIQiIiE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0ARgDASIAAhEBAxEB/8QAGwABAAMAAwEAAAAAAAAAAAAAAAEFBgIEBwP/xABLEAABAwMBAwgHBAYHBgcAAAABAAIDBAUREgYhMQcTFBVBUVNxIjRhcpKhsVKBkbIjNUJzdNEXJCcyNsHCFlSDhaLxJTM3Q0RFZP/EABsBAAIDAQEBAAAAAAAAAAAAAAABAgQFAwYH/8QAOREAAQMCAgUKBQQDAAMAAAAAAQACAwQRITEFEhMUUQYWMjRBUnKRocFTYXGBsRUi4fAkQtEjNfH/2gAMAwEAAhEDEQA/APcFxc5rBlzgB7SoleI43PPBoyVRTTPmeXvOe4dyx9LaWZQNAtdx7F1jiL1d9Jh8VnxJ0mDxmfEqBFgc6pvhj1XbdhxV/wBJh8VnxJ0mHxmfEqBEc6pvhj1Ruw4q/wCkw+Kz4lHSYfGZ8SoURzqm+GPVG7Dir/pMPjM+JR0mDxmfEFQojnVN8MeqN2HFX3SYfFZ8SnpMHis+JUCI51TfDHqjdhxV/wBJg8VnxBOkw+Kz4lQIjnVN8MeqN2HFX/SYfFZ8SdJh8VnxKgRHOqb4Y9UbsOKv+kw+Kz4k6TD4rPiVAiOdU3wx6o3YcVf9Jg8VnxJ0mDxWfEqBEc6p/hj1Ruw4q/6TD4rPiTpMHis+JUCI51TfDHqjdhxV90mDxmfEnSYPGZ8QVAifOqb4Y9U92HFX/SYPGj+IJ0mDxo/iCz5UI50zfDHqjdRxWh6TB40fxBOlQeNH8QWeKI50zfDHqnuo4rQ9Kg8aP4gnSYPGj+ILPIjnTN8MeqN1HFaHpUHjR/EE6VT+NH8QWdK4p86ZvhjzKN1HFaTpVP40fxBc2SMkGWPa4d4OVl1yilfDIHxuLXBdIuVD9YbSMW+RSNKLYFalF8aWYVEDJBu1DeO4ovXMe2Roe3I4qoQQbFRXeqy+6qJXtd6pL7qol4nlT1lnh9yrdN0SpTBWV5SHvZs80xPex3SWDLHFp4HtC88pp6l7g3pM+/vld/NPRXJr9QpN5MuqLnsvl91zmqnMkEbW3JXtqheVQvqGENdNLw8Q71sNmtTqA6nOP6Q8XE9yNKcmjQ0oqRKHNJHZbP7p09VtZTE9pa4LSqVTV12o7dJHHVyva6QEtw0nIHku4zmKyBr/AEZYnjLSRxCwHUkrI2yvaQx2RtgforQcwuLQcQu6mD3LFX+nNuMrYJZAxzRoGsnBO5V1v2fqp4RNPVPpoMbpJ5iNXlkrUOhoxG2Ta4OFxh/K5VUuxe1jBrEi/Cy9GReXXClqbI6WWrfUaGROeQ2QuDgBn0d/s+a9F2f2GoKeha69tNyq5WAzCocXwtJ4tbGfRwOGSCSrFPydM+LZMONv5UWVLHR6xwde1l2edjzjnGZ94LmBngqesufJ9RzSUMlso3iJ5jeIbO6SNrgcFupsZbuOQd+5eX8stxsMXU42MqKanZibpMdvPNYPoadTBjH7WMjvVo8lR/rN6fyoCqGVl7Rg9yheCbCVFXV2urdLVVD3NlABdK4nGPNbnYUTG6VYklleOYyA55OPS9q4M5NF82y2vp/K0HR2pDU3y7PvZehIqd+sTs9J29w7farhUdNaGOi3MaX62tfstl9ys+kq94vhayIiLEVtEKIhChERNCFcVyXE8U0wiIiFJEREIUFcFzK4nimEKFBUqCmhX9o9RZ5n6olo9RZ5n6ovqGjepxeEfhZcnTK+1d6pL7qole13qkvuqiXk+VPWWeH3Ks03RKyvKT/h1v8AEs+hXntvgnqZhHSxuklxkNbjOO3ivQOUw42cYf8A9LPoVgbNXvt1WKmJrHuDS3Ds43/9l6vktr/ox2YBdd1gcifms6tsKgEkgYYjMfRWjYZqebm6qN8cnEh3HC3Fg6OaBnRtWnJ1a+Ort/yWInuM1yqRPPpDsBoawbgFsdlgW206gRmQ8fuT5Ua/6Q3agB1xcDLtyUdHC9W4tJIxxPuu3crNS3OaKWpMgdGC1uh2OP3exd6GJtLStip48tjbhrc/5lZbbCUx11DhxadD+Bx2haihm56ihlcf70YcT929eCndPusQe8uZ2N7AvQOpWRgTAYuzWSu9wcbpE6aNrjGdTonDd3AfVWNb0m7SQVdrp6GpjawNLahjdcLs5/aB3eWDu7ezE194jrbrVVQe3TJISzf+yNw+QC21jtEDrdFUPrKqGWaPLhE8AYPDs7sL19PBPtGy07QHNFrHK3BedlrBNK8O6J9sl89oZqaK0toJ8S1LtRcNZfzZcSTvO/t4f5LSWPbGCWggN3hmpZHNxz4jL4JMbidbc6fJ2DnOMjevOtp4orVcDBHI50bmh7HPIye/5gqy5Pn2e4Grp7lWzU00Tg+FzK98DXNO4jSHAEgjPDtU6aGeB7gCNYkk3yv8rZeqjHUh8uqcBa3kt71VsntKX10VNbK57vRfVU+kvz3F7d+fvXjfLPyc0uz9Ky/WiWd1PJKIp4Zn6+byPRIcd+N2N+Tkhew0f+y+zjqit6zpYXzhrZaiqrw4uAzpGXO3Dedw715Ry48oFDdqVmztnL5WNlbLUzlpa04HotbneeOc8OGM5Ws2+ZGKt2F7qg5MW6rTX/vm/lXoexEY62qsD/2P9QXnvJeQLTcP3zfyq7rZHMJLXuaccQcLJMmzrS7h/wAXpaaDeKDZXtce69KqI8TN94fVWK8RoqiQ3mjHPyH+sxDHOHB9Ie1e3nisXlZUbZ8JtawPssxujdxJGtfW+VlCIi8gpIiIhCFQpKhNCKCpUFCYUIiFNSRERCFxK4rkVxUkIoKlQUJq/tHqLPM/VEs/qLPM/VF9Q0d1OLwj8LKk6ZX2rvVJfdVEr2u9Ul91US8nyp6yzw+5Vmm6JXSvALqMgAF2d2e/BWTs8lzloah9dTujnbCwMa5jQTIIxrIx2a8/9l6BRTMgn1yAkaSNy7/WFP8AYd8IXDRrKd1OdpKGknIjH89q7GUtNg268r2bftE64wtu8YFM2lc17hG0a5QWkP3cMhzhjvafYry/OuDbVJ1OP64XxhuMbml7Q47wR/d1dh8itx1jT/Zd8ITrGn+y74QrssFFJKJN4bh2Ww/KgJnhurqnzXn946+ZZKaG3iOa6uwJJ2tboaWtLicO7CQG9/pbsdnbqn1s8llkghlijNRrq4+GhnNP3O8nlv34W16xp/sv/AJ1jT/Zf+AUN1obAbw3t7OP37OzgltH90rEwG4DaeZkkbn2ww5YRG1rI3DTuO7Licu3ggDGMdq7t7dVMtNSba1xqgz9EGNBdnI4A7s4zxWp6xp/sv8AwCdY0/2X/gFE0lEXNdvLcLdmduOKWu6xGqsJK+8f7MVr2RSPuTec6JzkbOcc3V6BcBloJHs+4HcrOgi5y3wisiD5dPp86xuc+30QPkFf3GqFTRSw000lPK8YbKG/3d/n2jd371RCju3NyA7QSiR0cbQ5sBw0gMDyAXHjh5G/OX786QiSjontI3loxvgPTPJIPcP9V0o6OSK/uexumi6OCGNhjDeczg79Orhv4roUzru7aGUVUbjREyg6o4+ba0aeaLHD0iSC7UDnh2bs3Mtvusjst2kq4xrqT6MQ3tkGIxvPGPs7137Yyspp2Pq7tLVNELmOBi06nEkh2M4GPLP3KbaajAINS04Wy9c809o7ulZKjdduvp2ysk6AXybnxRhjWgN5vQR6RJOrOc8Ozt+Ub7qb/I2VknQtbxgsZzYYGjQWn+8XFxIIO7APDdnS9AuTaURNv9S6QQRs517DnW3Op+ARxJBx7McFJo7oKqOZm0E2GS1D+bdCC14eMRhwzwZx3cV02NFcnbsytl655qbZ3j/U+azdCa4bQ1DZw51FhphOhrWsO7dwyTxOc47MDt2qi0Gpo4jFXV7q4cw2MPdFpcXAu9I78ZIIz7QixtLMha5mykDsOz5f9UxI5+YsiIiyE0REQhFHapQpoUKDwUoeCE1xQqVBTUkRFB4oQuJUKTxUFSQoKhSeKhNNaC0eos8z9USz+oM8z9UX0/R3U4vCPwsqTplfat9Vl91USva31SX3VRLyfKnrLPD7lWabolEVJtJV1lNJb4qF0odPK9rhCxjnOwwuAGrdxCq4LteG3eOnqnaSJoYpWhjOaBdEHubn+9qJzjsWLFQPlj1wRlf54GyT6prHapB4LXosrRXWuMNsrnVjZ3V0rmPogxoEfouOG49LLdO/JPbwXXF8rBbOmvrJXTVFDLPG1kcfMxva0kt+3lu7OdxU/wBNlva49fn8vko74zgf7/8AVskWRZfK2K3VgmleKnpMdPAJYmmVhc0Euc1mQQAS4Y7AoftBWuhtkzJAAznTXsdHjUI3Ma47xlu5xcj9Mmv2f0X/AI+qN9jt2/02WvRY+PaGtEd0lfI0h3NdAa1mdIkc8NO7e7c0OV5s7cHV9vJmfqqIZHQynRpyQdztJ4Zbg49q5TUMsLC92Qt6i/8AH1U4qlkjtUf3GytERFTVhEREIRERCEREQhEREIRERCEQohQhQhRCmmoUKTwUcE00UFFBTCa4oSigpoUIigpprQ2f1Bnmfqiiz+oM8z9UX0/R3U4vCPwsqTplfet9Vl91UavK31WX3VRLyfKnrLPD7lWabolUu017pLFFTVNZTPnLpC2MsDcsON538N25Z53KBZnlxfapyXOa9xLYzlw4E7+IxuXLlYOLbb/37vyrnsRbrPU7LU81wpKJ8hdJqkmY3VgPOMk+xcaenpY6BlRK0uJNsCeJ/wCKlLJO6pMTCAAL4hWGz+0NguleTSQtprhKD/5kLWvf3+kOPllXnVtBzskvQqbnJQWvfzTcvB4gnG9eQzxQHbJsNgOqHpTOjlhJG7BOD3A539wXrt2udJaaN9ZWyaIm7twyXE8AB2lcdJ0mxkj2BP7xkc/op0c+0Y7agftOfYvt0Wn54T8xFzw4SaBqG7HHyOFBo6Yve808Rc/Op2gZdkAHPfkAfgsFJyjVc8zxb7Rrjbv9JznOx3kNG5Wezu3tJdKllJWw9EnkOmN2rUx57s9hXGTRVfGwvLcvnc2811ZWUz3aoPorm91ttsVNHXVVKCGvaxhijaXNODjHDGBkfevrYrjR3akdX0UTmNleWvL2gOcW7snHFUfKgcbOM/iWfRynk7mjp9kDPO8Mijllc9x4ADeSpGla7RwnxLi632S2xFXssLWutai8/n5RZ56oxWi1Onb+zqJL3Dv0tG5Xeyu0lZeauopq22mjfDGH5JcM5OMYIXCXRVVDGZHtsB8xfyXRlZDI7VafQrSosptRtg+zXJtupbc6qqHMDx6WBvzwABJ4KndyhXCllYLjZDEx3YS5jiPZqG9Si0RVysD2twOIxGPqk+tgY4tccvkV6Gi6truFPdKCKtpHaopRkZGCDwIPtBXaWc5rmOLXCxCtAhwuFQbR7V0tgqYoKmmnldIzWDHpwBnHaVUf0k27/cav/o/mqjlWOLtRfw5/MVqrHabLJZaCSagoHSOp2FznRMJJ0jOV6AU1FDRxTSsLi7gVlmWpkqHxscABxC72zl9gv9JLU08MsTY5ObIkxknAPZ5q1XWo6ajo4XNoYIYYydTmwsDQTj2dqxH9IVdVucbVY3yxt7SXPP3ho3fis5lE+rkcaZtmjiRh5q2ZxAxomOJ4BegIsRZOUBlVcGUV0ouiPe8MD2uJAcexwIyFebW352z1vjq204nL5hHoL9OMgnOcHuUJNHVMczYXN/c7LLH75KTauF0ZkBwGau0PBYN3KKZKOHodtdNWvDjJE1xc2MAkDeBk7sH2ZU2blGgqJXR3anbTN0ktljcXDIGcEcfJdjoatDS7Uy+Yv5LmK+nJA1s1ukXnlVyjVTXCSC0htM44Y+ZzgX/eBj6rW7N3yC/24VUDDG9rtEsZOdDvPtHtXOo0ZU08e0kbh9QukVXDK/UacVWXvaiop73HaLTRsrKkj9IHOIDSd+PuG8+a+O2e0NxsUdvEApjJM1/O5YSMjTw3+0rqW/aWmbtdJboLNTwyy1L4ZKpj/SdgnefR7cd66vKucOtf/F/0LVp6Rgq4YXx2BF8cb4HH5fRUZp3mnkka/G/Z2Yhainus7tkxdntjM4pDMWgYaSAT+G5V2x201RtBNVMqIYIxC1rhzWd+SeOT7F2LNVdC2Gp6vmxJzNFzmgnAdgE4yvjshtN1/NVM6Cym5lrTlsmrVkn2DuVUwjZTkR3AdnfLHgrIkO0iBfa4ytnhxWkKgrMbS7WOs9wZQU9A6pqHsDx6WBg54AAk8FUO2+uFLI0XCzc0x3YS5hI9mob1yi0VVSsD2twOWIXWSugjcWuOXyK3y4lda23CC6UMVZSOLopBuyMEEbiD7QV2VRcxzHFrhYhXGkOAIyWhs3qDPN31RLN6gzzd9UX0zR3U4vCPwsqXpn6r71vqkvuqjV5W+qy+6qNeT5U9ZZ4fcqzTdErB8rW62W/+Id+VUmzewrb7Zorh1gYXSOeNHMasaXEcdQ7ldcrhxbLfn/eHflWe2e27msdoit8dBFMI3OIkdKRnU4nhj296tUQqjotm69K54ZXPFZdRsd8dtsrLnS1tVsHfnUtTBTVEeAXStjAe6M9rXcR5Hu+9d3lXq3SVluga48yITKB2OLjjP4D5qnFHettr10iWBzGvw10ugtjiYO4nj27uOStpygbMzXWgpp7cwvqaNpaI+2Rm7cPaMfVTkkghrYHzEbSx1rZXtgotZI+nkawHVvgrnY+igodnKBtO0DnIWyvcP23OGST+KwHKhRw0l8hnp2iN1RDrkDd3pA4z58PwX02e28kslA223KhkkNONMZDtDmjsa4Edi6Lobpt5fekNgMUGAwyDeyFg9vaeP3nsC50dJPS1slTObMxxvnfJTnmjmp2xRj92GHBaTbepkrNgrbVSn9JM6F7vMsOV9djKN1x5P6mjY4NfOZmNceAJ4L6cpkMdPsnTwRDTHHPGxo7gGuAXDYardQ7A1FYxnOOgM0gZ9ojeAqmsTowOjz2mHsu1rVZD+7isna6y87FV0r57cQJAGSCVp0uAO7S8bl6DsvtdR7QudC2N1PVsbqMTzkEdpae35LPS8plFNQvZJanulcwgxukaYyfaeOPuVdyYWisfeG3N8b2UkLHAPcMCRxGMDvHFWq2nE9PJPVx6jwMDfP7LjTybKVscLtZp7LZLQ3zbagtl0lgt1B02vyI5Htw0Ej9nOCXYyd2FR7V3u9XOxSR3DZ51LT6mOE7tXoHIxxHbw+9VUUlRsftc6puNIZQ18haTu1tdn0mnhnf9QrPabaap2ntE8dtoJYrfBiWpmkIOcHc3du44PeukVFHDJE6KMObgdcu/Av5KL53SMeHuscf2gLQ8lry7ZuQE5Dal4Hs3NK2CxPJO7Ngqm91W78jVtl5zSwtXSfVadF1dn0Xl/Kyf/F6L+HP5iuVu5ODXUFNV9aNZz8TZNPRs6cjOM6lw5Wzi70W//wCMfzFegbOf4ftv8LH+ULalrZqTRsDoTYm/D3VFtPHNVyB4uulZaCDZHZ+VlZVtfBE50r5eb07jjdjJWdptuppXik2c2dfLDGAGtacaR2ei0YH4rRbcW+puezVVTUbS+bLXhg4v0uBIHtWD2Q2wg2bo56GsoZHPMuvUwhrs4Aw4HyXCigFVBJUObtJCcr2++Fl0nkMMjYwdVts8/sq/bWtrqy5MqbhbTb6gwgacnLwCcO3/AIfctpypnOzdISd5qmfkcsPtnV3C5VkdyuFMaWOoiIponcRG0/5kk/etrynODtlaF3fURn/octKVtpaPACxOANwMsL/JVG4sn+y7HJdSxRbPPqmtHOzzO1Oxvw3cB5cfxWK2kpopdvKil0hsUtZG1wbu3O05+pW75Mv8Jw/vpPzLE34j+kl38fB/oXGie79SqTfsPoRZdKhg3SIW7QvQtt4IjsjXx820MjiBY0Dc3BGMLOckriYbm3O4PjOPuctNtt/hW5/uf8wstySH9FdPei+jlQpiToea/eHsrUgtXR24H3VNbz/aV/zCX6uVvytHDrV/xf8AQqa3n+0vGf8A7GX6uVvytn0rV5S/6FrO/wDZU3g9iqIH+HL4vcK6pj/Zt/y135SqDkoP9auX7uP6uV9Tf+mv/LXflKoOSc/1u5fu4/q5Um9Sq/F7q0R/kwfT2VvfNsqG23OSChoumVwxHI9uGjI/Zzgk4yd2FS7UXq8XGySx11gdS0+pjufdq9A6hjiO3h96qy+o2T2udVV1KZWiSRzSd2trs+k08M7/APJWW0e0dRtLap4rdQyxUMIElTNIR2Hc3du44PFXIqOOGSJ0TA5uBLyfwL+S4vndIyQPdY4/tAV1yYvc6wTBxyG1TgPZ6LStdlY3kucDY6odoqj+Rq2KwNKj/Nk+q1aDqzPotHZv1fH5u+pRLN+r4/M/Uove6O6nF4R+FVl6Z+q+9d6pL7qole1vqkvuqiXk+VPWWeH3KsU3RKEA8QD5qNLfst/BSi8xchWLKVClEkL5S08MpzLDG8972A/Vc2tDQGtADRwAG5clCkXEi10rBCAeIB80AAGAAERK5TXydS07na3U8Jd3mMEr6gYGAiJlxOZSAAXGSOOVumWNj29zmghGxsYzQxjWt+yBgLkiWsbWuiwQADgAPJERCagtB4tB8wpG5ERcoUr5ughe8SPhjc8cHFgJ/Fc0QCRklYFQWtPEA+YUloIwQCPJEKLlNRgDcAAPYo0tJzpGe/ClQSmCUWUHB3cVxwBwAHkuRK4pqVlGluc6RnyUEA8QD5hCoKlcp2UbsYwMdyjAbwAHkFJXHKeKdlxkjZK3TIxr29zhkIGMYzS1jQ37IGAuRXHKlc2snYKAAOAA8lKIhNaOy/q+Pzd9USy/q9nm76ovpmjupxeEfhZMvTP1X3rvVJfdVEr2u9Ul91US8nyp6yzw+5Vim6JREReYVhEREIRERJCIiIQiIiEIiIhCIiIQiIiEIiKMoQmVCZUJoQqCihSTCFQShKhNNQVCnK4lNSQqEUEppoVCImmiIiELRWX9Xx+bvqimy/q9nm76ovpujupxeEfhZMvTP1X3rvVJfdVEr2u9Ul91US8nyp6yzw+5Vim6JVNtjUV1Jsxcqq11DKepp4HyiR8evAa0k4HDJxxOfJVs9fVv2gs0FHdJXySMZJXUpbHzUUPNn0nHTqDnOLcDPfuwFqZY45onxTMbJG9pa9jhkOB4gjtXVktNtkqW1MlvpH1DcaZXQNLhgYGDjO4bli09TFGzVe2+fYO0AdvDNdXNJOCxYvt1on3ehdVVMk4MLKaSqjZK6HXrzMTC3TowzIad+QAcZXCivd1kprDdau4VLrfUQUsUrafmWufUOeQ4ua5mS0+iPRI7SFuaC20NtidFbqKnpI3nLmQRNYCfaAuDLPbI6iCoZbqRs9OwRwyCBodGwcGtONwGTuCt7/TY/wDi9Bwt9uPaobN3FYyzbQVVbba2putxr6J5ohXkxcw5sEYc4FrRoJB3Yw7JPsOQupU3raG3m2MrbjNzrIaeas/RxYi52fTiUacv9E6RzeCCMncVv2Wq3MFQGUFK0VLg+cCFv6VwOQXbt5z3rnU26iq6mGpqqOnmngOYpZImudH7pIyExpCmDydkLHssOH99D8kbN1s1gKi/bRUVXUUtXPLG+VwD3ubEWUodVNiY6PHYY3E+nn0h7CF333W8i3UMsVya6OK+dBmkdC0vqY+fDBv3AbsgkDeRuwtay022OOpjjt9K1lWSahrYWgTE8dQx6X3r6R0NJFTRU0dLA2CEgxRNjAawg5BA4DBUX6Qpza0Qz4Dh/fzmmGO4rsIiLHXVEREIRERCERFCEJnKgoVCkhFGUyiaaLiSpK4kppoVGUUJqSLiUQppqFCZRNNQpREIRERCFo7L+r4/N31RLL+r4/N31RfTdHdTi8I/CyZemfquzUMMsL2DiRgKhIIJBGCOIWjXXno4pzqcCHd4WZpvRD67VkiP7hhj2hShlDMCqNFa9VxeI/5J1XF4j/kvN83a/ujzCsbdiqkVr1XF4j/knVcXiP8Akjm7X90eYRt2KqRWvVcXiP8AknVcXiP+SObtf3R5hG3YqpFa9VxeI/5J1XF4j/kjm5X90eYRt2KqRWvVcXiP+SdVxeI/5I5uV/dHmEbdiqkVr1XF4j/knVcXiP8Akjm5X90eYRt2KqRWvVcXiP8AknVcXiP+SOblf3R5hG3YqklQVbdVReI/5J1VF4j/AJJ83a/ujzCNuxVChW/VMXiP+SdUxeJJ8kc3a/ujzCNuxU6jKueqIfEk+SjqiHxJPknzer+6PMJ7xGqYrirvqeHxJPko6nh8ST5J83q/ujzCe8RqlUFXfU0PiyfL+SjqWDxZfl/JPm9Xd0eYT3mNUigq86lh8WX5fyTqSDxZfl/JHN+u7o8wnvMaokV71JB4svy/knUkHiy/L+SfN+u7o8wjeY1RIr3qSDxZfl/JOpIPFl+X8kc367ujzCN5jVEnHzV71JB4svy/kvvS2ynp3h4Be4cC48FOPk7WOcA+wHG6RqmAYLnbYXQUcbHj0sZI7s70XaRe4hibFG2NuQFvJZ7jrEkoiIuiSIiIQiIiEKFKIhChERCEUoiEIiIhChSiIQiIiEIiIhCIiIQiIiEIiIhChSiIQiIiEIiIhChSiIQiIiE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606" name="Picture 6" descr="http://www.sabetudo.net/wp-content/uploads/2010/07/Como-Fazer-Inscri%C3%A7%C3%B5es-Do-Bolsa-Fam%C3%AD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680381" cy="2376475"/>
          </a:xfrm>
          <a:prstGeom prst="rect">
            <a:avLst/>
          </a:prstGeom>
          <a:noFill/>
        </p:spPr>
      </p:pic>
      <p:sp>
        <p:nvSpPr>
          <p:cNvPr id="25608" name="AutoShape 8" descr="data:image/jpeg;base64,/9j/4AAQSkZJRgABAQAAAQABAAD/2wCEAAkGBhMQERQTEhQWFRQWFRwXGBcYFxcaHxgbHhceGh8XHhcbHCYfIB0kIBQeKzsgIygpLDgsIx8xNTAqNSYuMioBCQoKDgwNFw8PGiwkHyU1NTQqNC4vMTUsKykwNDQ1MzQ1LCkqLCkqKSwpKTUpLzU1LDIpNSw1NSkpLCktLCksKf/AABEIAD4AjwMBIgACEQEDEQH/xAAcAAACAwADAQAAAAAAAAAAAAAABwUGCAEDBAL/xABDEAACAQIEBAMCCgYJBQAAAAABAgMAEQQFEiEGEzFBB1FhIpEXMlJUcYGSocHSFEKxwuHwI2JygoOToqPRFjM0Q0T/xAAZAQEAAwEBAAAAAAAAAAAAAAAAAQMEBQL/xAAjEQACAgICAQQDAAAAAAAAAAAAAQIDESEEEiITMXGxUWHR/9oADAMBAAIRAxEAPwB40UUUAUUVxQHEjgAkmwAuSe3rUFmePngZ5CA0IYAdPZXQLu1twNVxft1Owr74uZhhyyuECsGcksAV6EFlBIW5FyLWFze1fOBzpeWVl6gW6X1Dy+ntXO5XIhGaqm3HO0/2i6EG12SyTGExIkQMOhHeu2qVmXEhwsKQRm8wHttb4vfp8o+Xapvh3iNcUtjZZB8ZfxHpWmi1yhHt7438mV3V+o4Jk3RXF65rQWBRRRQBRRRQBRRRQBRRRQBXXLMEBZiFA3JJAAHW9zXh4izpcFhZcQwLCJNWkdz0Av2uSN6zFn/Ec+OlaTESFyTcLvoXaw0pey2Hfr5k3oDTCcXYJm0jF4Yt0sJ4ifdq9alQ1+m9ZRl4exSx81sPOIrBuYYpAmk9G1ldNjcb1I8FcXYnATx8lmZCwDQ3JVwTvZb2DWudQtvubi4MpZ0eXLCyzRWc4vYQLYyTXUAgMAtjqdlvuoF9u5sO9VHN5IsEeVh3d2ChfbIcReZ1Eamc3/XY29K8v/UhAkmH/kT7XvcQxA+yg7aja9QhN+v8/XWXlqDfRpNr7ObZzXh9H7/X9Am+/W+9dmGxLRMHQlWHQiuqq5xnmWiMRDrJufRQfxI+41RGLbwjDXBzmkh38O8TJiVsSFkHxlv19R6VOKax9pHkPcK0J4O54kuXRQ3Akh1IV2+KGNj7iP5Nb1pbO9HxSUmXxnA60c0eY99Jbx/xitNhIupSORyCNrOyqp/2mpUCIH9Ue4VJ7NgCQHoR765vWQYiY2DLdGHRlupHqCLEUw/DTxIxMOJhw00jSwSuIxr9pkZzZWDncjURcE9CTQD65g8xRzR5j31l/wAQsTzczxbEhxzioJAOygKB9AtaoBcPfot/oX+FBk1/zR5j30K4PQishfop+R/p/hTr8A8u0YfEy9NcqpbTb4iXvfqf+95du/YSXLj7InxuXzwxgmQrqQatN2Uhgt7gb2tY7edZhdCpIIIINiDsQR2IrV+Y8RYXDMFnxEMTEXCySIhIva4DEG1wd6pnEXC+U5w55OJhGKIvrhljdmA+VGGsw367HpvbahBVsh8aFaD9HzGEzKylHlS13Ugg6o9uxAup33NhX3neX5Wogky4IdRe7CRyRbSNBRzcE80HcA/F86qvGfhricsHMYiWEm3MXbSSbAMp3BPnuO16g+Hs8fBYmPERhWaM30sLhh3Xvb6RuDuKtqn0mpYzgpurdkHDOMl5jxF5EUnfSWAHla16+szxjRIzKoNgOvqSOlxuLD3+63ca5DrzGBokAeTDyk/1yhG302f76ouf35cg39mVBby9kXB+s1VbFWXQ1hP8fJxnR6T6vZ6MszLmRs76VCkgkE2sBcnff8e9UHNMcZ5XkPc7DyHYe6pjM8wCYVYlPtSMS/8AZBt95X7jUTk8KNMgkKql7sWIAsN7G+2/S3rUSrVdksG/jVqCcwzLLTAYwx3eMPbyuSLfdVr8NZ5NbJFfmB1ZLdbkEH0t7I6+ZqM4zxMcjRMjq5swYqwbuCL2J8zU34J44R5loOn+lhZLk2NwQ4A9TpO3014XnHZek7q1nR5vF7HPJmGiTTqihjQ6b2uQXbv8qQ+W1q9Pgzi8PDjZJcRJHFphIRpHVN2cXALEXNhVa41xgmzDFuLgGdxY/wBU6P3a8mX5FicQpeDDzSqDpLRxO4BsDpJUHezA29RVpoGf4xcV4DE4ZYoXjmnEikMntaFsdX9Ja1ja1gfKlXlWHMk8SLbU8qIL7C7OFFz5XNTWE8OcylF1wcv98LH90jL51dMp8MXy3DYjHYp0E0UEjQopuEk0MFdmIszXIsALAm9yQKEiux+KEsskoFhJI8lvLW5b96r74e+J0OV4ZoXhlkZpTISpQAXRVtub/wDr6+tLu1M7h3wWOLwsOIOJ0c2MPo5d9N+19VAT48fMOdv0Wf7Uf5qaMTXAJBBtuD29KUmF8A1V1L4vUoYFlEdiQDuAdRsSO9jTdWoJFN43cJSy8vGRBnCJy5EUXKrqZhJtuRdrHbbY+dKbJc7lwcyTwPpdeh6ggjcEdCD5VrI1WMz8NMtxD65MMgY9SheO/qRGwBPqQaECR4m8S8ZmEIgmMYjuGIjQrqI6XJZu+9haorhXhyTMMSmHj7m7t8hP1mP1XsO528yHong7lY6wMdu8034OKtWV5NBhU5cESRL5IAL+p8zudzQYIbP8PbH5fLqsNU0JX5XMjDjf/A6evpSp4sx+tQ2kBsRK+IDqRpeIyOqbC/tWQG9zt9VNDxDhkOHilhYLNFiIzGx6KXPJJsVYHabuPXqBUDxP4dc2TAojqqJGIH2sbJdy6gA7m7bHvb1rXRKCcXIzXQck0I7GPdz7vdUtk3B2JxYQwhTrNlBYgnfr8W1vW9ODifwswIiMkUKoUBLDU5DD62O9WfhbhiPBRAAAvYAkdAPkr6ft7+mOc3KbwevJNQSETxL4ZYzL4DPOYSgYL7EjMbsbDYoP21F8HZl+jY/CzEqAky6i2wVWOhmJ7WVyfqrTGc5JDjI+ViEEkeoNpJI3G4OxBqE+CzK/mifak/PUl5myWdpGLubuxLMdhdibk2Gw3J2p/wDgnhVXK1YdZJpGb6Q3L/ZGKlPgsyv5on2pPz1PZTlEWEiEMCBI1JIUEm1zc9ST1NAey1UnxixgjyqYWJ5jJH73B/dq714M6yOHGR8rERiSPUG0kkbjodiDQkybapqPjXHqAq4zEAAWAEjbAdB1p+fBZlfzRPtSfmo+CzK/mifak/PUkCFPHOY/PMR/mt/zWk+G42XCYcSM7vyU1NIbsSVBJJ87mob4LcsH/wAifak/NVqUWqC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10" name="AutoShape 10" descr="data:image/jpeg;base64,/9j/4AAQSkZJRgABAQAAAQABAAD/2wCEAAkGBhMQERQTEhQWFRQWFRwXGBcYFxcaHxgbHhceGh8XHhcbHCYfIB0kIBQeKzsgIygpLDgsIx8xNTAqNSYuMioBCQoKDgwNFw8PGiwkHyU1NTQqNC4vMTUsKykwNDQ1MzQ1LCkqLCkqKSwpKTUpLzU1LDIpNSw1NSkpLCktLCksKf/AABEIAD4AjwMBIgACEQEDEQH/xAAcAAACAwADAQAAAAAAAAAAAAAABwUGCAEDBAL/xABDEAACAQIEBAMCCgYJBQAAAAABAgMAEQQFEiEGEzFBB1FhIpEXMlJUcYGSocHSFEKxwuHwI2JygoOToqPRFjM0Q0T/xAAZAQEAAwEBAAAAAAAAAAAAAAAAAQMEBQL/xAAjEQACAgICAQQDAAAAAAAAAAAAAQIDESEEEiITMXGxUWHR/9oADAMBAAIRAxEAPwB40UUUAUUVxQHEjgAkmwAuSe3rUFmePngZ5CA0IYAdPZXQLu1twNVxft1Owr74uZhhyyuECsGcksAV6EFlBIW5FyLWFze1fOBzpeWVl6gW6X1Dy+ntXO5XIhGaqm3HO0/2i6EG12SyTGExIkQMOhHeu2qVmXEhwsKQRm8wHttb4vfp8o+Xapvh3iNcUtjZZB8ZfxHpWmi1yhHt7438mV3V+o4Jk3RXF65rQWBRRRQBRRRQBRRRQBRRRQBXXLMEBZiFA3JJAAHW9zXh4izpcFhZcQwLCJNWkdz0Av2uSN6zFn/Ec+OlaTESFyTcLvoXaw0pey2Hfr5k3oDTCcXYJm0jF4Yt0sJ4ifdq9alQ1+m9ZRl4exSx81sPOIrBuYYpAmk9G1ldNjcb1I8FcXYnATx8lmZCwDQ3JVwTvZb2DWudQtvubi4MpZ0eXLCyzRWc4vYQLYyTXUAgMAtjqdlvuoF9u5sO9VHN5IsEeVh3d2ChfbIcReZ1Eamc3/XY29K8v/UhAkmH/kT7XvcQxA+yg7aja9QhN+v8/XWXlqDfRpNr7ObZzXh9H7/X9Am+/W+9dmGxLRMHQlWHQiuqq5xnmWiMRDrJufRQfxI+41RGLbwjDXBzmkh38O8TJiVsSFkHxlv19R6VOKax9pHkPcK0J4O54kuXRQ3Akh1IV2+KGNj7iP5Nb1pbO9HxSUmXxnA60c0eY99Jbx/xitNhIupSORyCNrOyqp/2mpUCIH9Ue4VJ7NgCQHoR765vWQYiY2DLdGHRlupHqCLEUw/DTxIxMOJhw00jSwSuIxr9pkZzZWDncjURcE9CTQD65g8xRzR5j31l/wAQsTzczxbEhxzioJAOygKB9AtaoBcPfot/oX+FBk1/zR5j30K4PQishfop+R/p/hTr8A8u0YfEy9NcqpbTb4iXvfqf+95du/YSXLj7InxuXzwxgmQrqQatN2Uhgt7gb2tY7edZhdCpIIIINiDsQR2IrV+Y8RYXDMFnxEMTEXCySIhIva4DEG1wd6pnEXC+U5w55OJhGKIvrhljdmA+VGGsw367HpvbahBVsh8aFaD9HzGEzKylHlS13Ugg6o9uxAup33NhX3neX5Wogky4IdRe7CRyRbSNBRzcE80HcA/F86qvGfhricsHMYiWEm3MXbSSbAMp3BPnuO16g+Hs8fBYmPERhWaM30sLhh3Xvb6RuDuKtqn0mpYzgpurdkHDOMl5jxF5EUnfSWAHla16+szxjRIzKoNgOvqSOlxuLD3+63ca5DrzGBokAeTDyk/1yhG302f76ouf35cg39mVBby9kXB+s1VbFWXQ1hP8fJxnR6T6vZ6MszLmRs76VCkgkE2sBcnff8e9UHNMcZ5XkPc7DyHYe6pjM8wCYVYlPtSMS/8AZBt95X7jUTk8KNMgkKql7sWIAsN7G+2/S3rUSrVdksG/jVqCcwzLLTAYwx3eMPbyuSLfdVr8NZ5NbJFfmB1ZLdbkEH0t7I6+ZqM4zxMcjRMjq5swYqwbuCL2J8zU34J44R5loOn+lhZLk2NwQ4A9TpO3014XnHZek7q1nR5vF7HPJmGiTTqihjQ6b2uQXbv8qQ+W1q9Pgzi8PDjZJcRJHFphIRpHVN2cXALEXNhVa41xgmzDFuLgGdxY/wBU6P3a8mX5FicQpeDDzSqDpLRxO4BsDpJUHezA29RVpoGf4xcV4DE4ZYoXjmnEikMntaFsdX9Ja1ja1gfKlXlWHMk8SLbU8qIL7C7OFFz5XNTWE8OcylF1wcv98LH90jL51dMp8MXy3DYjHYp0E0UEjQopuEk0MFdmIszXIsALAm9yQKEiux+KEsskoFhJI8lvLW5b96r74e+J0OV4ZoXhlkZpTISpQAXRVtub/wDr6+tLu1M7h3wWOLwsOIOJ0c2MPo5d9N+19VAT48fMOdv0Wf7Uf5qaMTXAJBBtuD29KUmF8A1V1L4vUoYFlEdiQDuAdRsSO9jTdWoJFN43cJSy8vGRBnCJy5EUXKrqZhJtuRdrHbbY+dKbJc7lwcyTwPpdeh6ggjcEdCD5VrI1WMz8NMtxD65MMgY9SheO/qRGwBPqQaECR4m8S8ZmEIgmMYjuGIjQrqI6XJZu+9haorhXhyTMMSmHj7m7t8hP1mP1XsO528yHong7lY6wMdu8034OKtWV5NBhU5cESRL5IAL+p8zudzQYIbP8PbH5fLqsNU0JX5XMjDjf/A6evpSp4sx+tQ2kBsRK+IDqRpeIyOqbC/tWQG9zt9VNDxDhkOHilhYLNFiIzGx6KXPJJsVYHabuPXqBUDxP4dc2TAojqqJGIH2sbJdy6gA7m7bHvb1rXRKCcXIzXQck0I7GPdz7vdUtk3B2JxYQwhTrNlBYgnfr8W1vW9ODifwswIiMkUKoUBLDU5DD62O9WfhbhiPBRAAAvYAkdAPkr6ft7+mOc3KbwevJNQSETxL4ZYzL4DPOYSgYL7EjMbsbDYoP21F8HZl+jY/CzEqAky6i2wVWOhmJ7WVyfqrTGc5JDjI+ViEEkeoNpJI3G4OxBqE+CzK/mifak/PUl5myWdpGLubuxLMdhdibk2Gw3J2p/wDgnhVXK1YdZJpGb6Q3L/ZGKlPgsyv5on2pPz1PZTlEWEiEMCBI1JIUEm1zc9ST1NAey1UnxixgjyqYWJ5jJH73B/dq714M6yOHGR8rERiSPUG0kkbjodiDQkybapqPjXHqAq4zEAAWAEjbAdB1p+fBZlfzRPtSfmo+CzK/mifak/PUkCFPHOY/PMR/mt/zWk+G42XCYcSM7vyU1NIbsSVBJJ87mob4LcsH/wAifak/NVqUWqC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612" name="Picture 12" descr="http://www.utfpr.edu.br/servidores/Arquivos/si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85926"/>
            <a:ext cx="2678925" cy="1500198"/>
          </a:xfrm>
          <a:prstGeom prst="rect">
            <a:avLst/>
          </a:prstGeom>
          <a:noFill/>
        </p:spPr>
      </p:pic>
      <p:pic>
        <p:nvPicPr>
          <p:cNvPr id="12290" name="Picture 2" descr="http://t0.gstatic.com/images?q=tbn:ANd9GcTVIJPNqqYSrSuX4uYdUbJJNdEPf8zv2jRsZ0dbdXIt4Wf6h7Pj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71942"/>
            <a:ext cx="2867025" cy="1590675"/>
          </a:xfrm>
          <a:prstGeom prst="rect">
            <a:avLst/>
          </a:prstGeom>
          <a:noFill/>
        </p:spPr>
      </p:pic>
      <p:pic>
        <p:nvPicPr>
          <p:cNvPr id="12294" name="Picture 6" descr="https://encrypted-tbn3.gstatic.com/images?q=tbn:ANd9GcTeto7G5RQCfBsweV-IljN2rYwkMya1nhu4FgnUrUxy5UrWak7HL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143380"/>
            <a:ext cx="3286148" cy="2232103"/>
          </a:xfrm>
          <a:prstGeom prst="rect">
            <a:avLst/>
          </a:prstGeom>
          <a:noFill/>
        </p:spPr>
      </p:pic>
      <p:sp>
        <p:nvSpPr>
          <p:cNvPr id="12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11" name="Elipse 10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Fechando a Unidade 1:</a:t>
            </a:r>
          </a:p>
          <a:p>
            <a:pPr lvl="1"/>
            <a:r>
              <a:rPr lang="pt-BR" dirty="0" smtClean="0"/>
              <a:t>CONCEITOS BÁSICOS DE CIÊNCIA, TECNOLOGIA, INOVAÇÃO</a:t>
            </a:r>
          </a:p>
          <a:p>
            <a:pPr lvl="1"/>
            <a:r>
              <a:rPr lang="pt-BR" dirty="0" smtClean="0"/>
              <a:t>MODELOS DE INOVAÇÃO</a:t>
            </a:r>
          </a:p>
          <a:p>
            <a:pPr lvl="1"/>
            <a:r>
              <a:rPr lang="pt-BR" dirty="0" smtClean="0"/>
              <a:t>TIPOS DE INOVAÇÃO</a:t>
            </a:r>
          </a:p>
          <a:p>
            <a:pPr lvl="1"/>
            <a:r>
              <a:rPr lang="pt-BR" dirty="0" smtClean="0"/>
              <a:t>EXEMPLOS NA ÁREA PÚBLICA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2800" dirty="0" smtClean="0"/>
              <a:t>Unidade 2 - </a:t>
            </a:r>
            <a:r>
              <a:rPr lang="pt-BR" sz="2800" b="1" dirty="0" smtClean="0"/>
              <a:t>Objetivos Específicos de Aprendizagem</a:t>
            </a:r>
          </a:p>
          <a:p>
            <a:r>
              <a:rPr lang="pt-BR" dirty="0" smtClean="0"/>
              <a:t>Ao finalizar esta Unidade, você deverá ser capaz de:</a:t>
            </a:r>
          </a:p>
          <a:p>
            <a:pPr lvl="1"/>
            <a:r>
              <a:rPr lang="pt-BR" sz="2400" dirty="0" smtClean="0"/>
              <a:t>Conhecer e manusear os principais indicadores de inovação tecnológica e suas fontes;</a:t>
            </a:r>
          </a:p>
          <a:p>
            <a:pPr lvl="1"/>
            <a:r>
              <a:rPr lang="pt-BR" sz="2400" dirty="0" smtClean="0"/>
              <a:t>Compreender os principais fatores causadores de especificidades na inovação; e</a:t>
            </a:r>
          </a:p>
          <a:p>
            <a:pPr lvl="1"/>
            <a:r>
              <a:rPr lang="pt-BR" sz="2400" dirty="0" smtClean="0"/>
              <a:t>Descrever as situações da inovação tecnológica em seu município, estado e país.</a:t>
            </a:r>
          </a:p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2800" dirty="0" smtClean="0"/>
              <a:t>Indicadores são ferramentas valiosíssimas de apoio à decisão</a:t>
            </a:r>
          </a:p>
          <a:p>
            <a:pPr lvl="1"/>
            <a:r>
              <a:rPr lang="pt-BR" sz="2400" dirty="0" smtClean="0">
                <a:solidFill>
                  <a:srgbClr val="003399"/>
                </a:solidFill>
              </a:rPr>
              <a:t>Só posso gerenciar aquilo que eu conheço</a:t>
            </a:r>
          </a:p>
          <a:p>
            <a:pPr lvl="1"/>
            <a:r>
              <a:rPr lang="pt-BR" sz="2400" dirty="0" smtClean="0">
                <a:solidFill>
                  <a:srgbClr val="003399"/>
                </a:solidFill>
              </a:rPr>
              <a:t>O que não se pode medir, não se pode gerenciar (Peter </a:t>
            </a:r>
            <a:r>
              <a:rPr lang="pt-BR" sz="2400" dirty="0" err="1" smtClean="0">
                <a:solidFill>
                  <a:srgbClr val="003399"/>
                </a:solidFill>
              </a:rPr>
              <a:t>Drucker</a:t>
            </a:r>
            <a:r>
              <a:rPr lang="pt-BR" sz="2400" dirty="0" smtClean="0">
                <a:solidFill>
                  <a:srgbClr val="003399"/>
                </a:solidFill>
              </a:rPr>
              <a:t>)</a:t>
            </a:r>
          </a:p>
          <a:p>
            <a:pPr lvl="1"/>
            <a:r>
              <a:rPr lang="pt-BR" sz="2400" dirty="0" smtClean="0">
                <a:solidFill>
                  <a:srgbClr val="003399"/>
                </a:solidFill>
              </a:rPr>
              <a:t>O que não se pode medir, não se pode controlar (</a:t>
            </a:r>
            <a:r>
              <a:rPr lang="pt-BR" sz="2400" dirty="0" err="1" smtClean="0">
                <a:solidFill>
                  <a:srgbClr val="003399"/>
                </a:solidFill>
              </a:rPr>
              <a:t>Lord</a:t>
            </a:r>
            <a:r>
              <a:rPr lang="pt-BR" sz="2400" dirty="0" smtClean="0">
                <a:solidFill>
                  <a:srgbClr val="003399"/>
                </a:solidFill>
              </a:rPr>
              <a:t> Kelvin)</a:t>
            </a:r>
          </a:p>
          <a:p>
            <a:r>
              <a:rPr lang="pt-BR" sz="2800" dirty="0" smtClean="0"/>
              <a:t>Para tomar decisões relacionadas à inovação tecnológica, um administrador público não pode prescindir dos indicadores </a:t>
            </a:r>
            <a:endParaRPr lang="pt-BR" sz="28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pPr algn="ctr">
              <a:buNone/>
            </a:pPr>
            <a:r>
              <a:rPr lang="pt-BR" b="1" i="1" dirty="0" err="1" smtClean="0">
                <a:solidFill>
                  <a:srgbClr val="FFC000"/>
                </a:solidFill>
              </a:rPr>
              <a:t>Ind</a:t>
            </a:r>
            <a:endParaRPr lang="pt-BR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467544" y="2132856"/>
            <a:ext cx="8429654" cy="30815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Gastos Realizados em </a:t>
            </a:r>
            <a:r>
              <a:rPr lang="pt-BR" dirty="0" err="1" smtClean="0"/>
              <a:t>P&amp;D</a:t>
            </a:r>
            <a:endParaRPr lang="pt-BR" dirty="0" smtClean="0"/>
          </a:p>
          <a:p>
            <a:pPr lvl="1"/>
            <a:r>
              <a:rPr lang="pt-BR" dirty="0" smtClean="0"/>
              <a:t>Setor Privado</a:t>
            </a:r>
          </a:p>
          <a:p>
            <a:pPr lvl="1"/>
            <a:r>
              <a:rPr lang="pt-BR" dirty="0" smtClean="0"/>
              <a:t>Governamental</a:t>
            </a:r>
          </a:p>
          <a:p>
            <a:pPr lvl="1"/>
            <a:r>
              <a:rPr lang="pt-BR" dirty="0" smtClean="0"/>
              <a:t>Absoluto em termos de dólares</a:t>
            </a:r>
          </a:p>
          <a:p>
            <a:pPr lvl="1"/>
            <a:r>
              <a:rPr lang="pt-BR" dirty="0" smtClean="0"/>
              <a:t>Relativo em % do PIB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pPr algn="ctr">
              <a:buNone/>
            </a:pPr>
            <a:r>
              <a:rPr lang="pt-BR" b="1" i="1" dirty="0" smtClean="0">
                <a:solidFill>
                  <a:srgbClr val="FFC000"/>
                </a:solidFill>
              </a:rPr>
              <a:t>Exemplos de Indicadores</a:t>
            </a:r>
            <a:endParaRPr lang="pt-BR" b="1" i="1" dirty="0">
              <a:solidFill>
                <a:srgbClr val="FFC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49691"/>
            <a:ext cx="7578847" cy="469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ítulo 3"/>
          <p:cNvSpPr txBox="1">
            <a:spLocks/>
          </p:cNvSpPr>
          <p:nvPr/>
        </p:nvSpPr>
        <p:spPr>
          <a:xfrm>
            <a:off x="0" y="714375"/>
            <a:ext cx="6216650" cy="5000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32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Exemplos de Indicadores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428596" y="1412776"/>
            <a:ext cx="8429654" cy="1281324"/>
          </a:xfrm>
          <a:solidFill>
            <a:schemeClr val="bg1">
              <a:lumMod val="85000"/>
            </a:schemeClr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pt-BR" sz="2800" dirty="0" smtClean="0"/>
              <a:t>Recursos Humanos em </a:t>
            </a:r>
            <a:r>
              <a:rPr lang="pt-BR" sz="2800" dirty="0" err="1" smtClean="0"/>
              <a:t>C&amp;T</a:t>
            </a:r>
            <a:endParaRPr lang="pt-BR" sz="2800" dirty="0" smtClean="0"/>
          </a:p>
          <a:p>
            <a:pPr lvl="1"/>
            <a:r>
              <a:rPr lang="pt-BR" sz="2000" dirty="0" smtClean="0"/>
              <a:t>Pessoas graduadas, pós-graduadas, pessoal empregado e ganho por nível educacional</a:t>
            </a:r>
            <a:endParaRPr lang="pt-BR" sz="2000" dirty="0"/>
          </a:p>
        </p:txBody>
      </p:sp>
      <p:sp>
        <p:nvSpPr>
          <p:cNvPr id="5" name="Subtítulo 3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6216650" cy="50006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pt-BR" b="1" i="1" dirty="0" smtClean="0">
                <a:solidFill>
                  <a:srgbClr val="FFC000"/>
                </a:solidFill>
              </a:rPr>
              <a:t>Exemplos de Indicadores</a:t>
            </a:r>
            <a:endParaRPr lang="pt-BR" b="1" i="1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065" y="2879609"/>
            <a:ext cx="4795175" cy="32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428596" y="1787636"/>
            <a:ext cx="8429654" cy="41616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800" b="1" dirty="0" smtClean="0">
                <a:solidFill>
                  <a:srgbClr val="FF0000"/>
                </a:solidFill>
              </a:rPr>
              <a:t>Unidade 1: Conceitos Fundamentais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400" b="1" dirty="0" smtClean="0"/>
              <a:t>OBJETIVOS: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Compreender os conceitos de tecnologia e inovação.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Compreender a relação dos conceitos de ciência, conhecimento científico e desenvolvimento tecnológico com os conceitos de tecnologia e inovação.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Entender a relação entre tecnologia e inovação e o sistema econômico.</a:t>
            </a:r>
            <a:endParaRPr lang="pt-BR" sz="2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5" name="Elipse 4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pt-BR" sz="2400" dirty="0" smtClean="0"/>
              <a:t>Pública/privada do financiamento para </a:t>
            </a:r>
            <a:r>
              <a:rPr lang="pt-BR" sz="2400" dirty="0" err="1" smtClean="0"/>
              <a:t>P&amp;D</a:t>
            </a:r>
            <a:r>
              <a:rPr lang="pt-BR" sz="2400" dirty="0" smtClean="0"/>
              <a:t>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pt-BR" sz="2400" dirty="0" smtClean="0"/>
              <a:t>Orçamento governamental para </a:t>
            </a:r>
            <a:r>
              <a:rPr lang="pt-BR" sz="2400" dirty="0" err="1" smtClean="0"/>
              <a:t>P&amp;D</a:t>
            </a:r>
            <a:r>
              <a:rPr lang="pt-BR" sz="2400" dirty="0" smtClean="0"/>
              <a:t>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pt-BR" sz="2400" dirty="0" smtClean="0"/>
              <a:t>Isenção de impostos devido à </a:t>
            </a:r>
            <a:r>
              <a:rPr lang="pt-BR" sz="2400" dirty="0" err="1" smtClean="0"/>
              <a:t>P&amp;D</a:t>
            </a:r>
            <a:r>
              <a:rPr lang="pt-BR" sz="2400" dirty="0" smtClean="0"/>
              <a:t> (usada como mecanismo indireto para incentivo aos gastos empresariais em </a:t>
            </a:r>
            <a:r>
              <a:rPr lang="pt-BR" sz="2400" dirty="0" err="1" smtClean="0"/>
              <a:t>P&amp;D</a:t>
            </a:r>
            <a:r>
              <a:rPr lang="pt-BR" sz="2400" dirty="0" smtClean="0"/>
              <a:t>).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pt-BR" sz="2400" dirty="0" smtClean="0"/>
              <a:t>Empreendedorismo (a taxa de crescimento dos negócios – nascimento menos encerramento - é usada como medida do dinamismo econômico do local).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pt-BR" sz="2400" dirty="0" smtClean="0"/>
              <a:t>Indicadores de desempenho: artigos científicos, patentes e os indicadores de inovação propriamente dita.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pt-BR" sz="24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pPr algn="ctr">
              <a:buNone/>
            </a:pPr>
            <a:r>
              <a:rPr lang="pt-BR" b="1" i="1" dirty="0" smtClean="0">
                <a:solidFill>
                  <a:srgbClr val="FFC000"/>
                </a:solidFill>
              </a:rPr>
              <a:t>Indicadores Específicos</a:t>
            </a:r>
            <a:endParaRPr lang="pt-BR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3643338" cy="3384376"/>
          </a:xfrm>
          <a:solidFill>
            <a:schemeClr val="bg2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eaLnBrk="0" hangingPunct="0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b="1" dirty="0" smtClean="0">
                <a:solidFill>
                  <a:srgbClr val="F5140E"/>
                </a:solidFill>
                <a:latin typeface="Calibri" pitchFamily="34" charset="0"/>
              </a:rPr>
              <a:t> </a:t>
            </a:r>
            <a:r>
              <a:rPr lang="es-ES" sz="2400" b="1" dirty="0" smtClean="0">
                <a:solidFill>
                  <a:srgbClr val="0000CC"/>
                </a:solidFill>
              </a:rPr>
              <a:t>1,2%</a:t>
            </a:r>
            <a:r>
              <a:rPr lang="es-ES" sz="2400" dirty="0" smtClean="0"/>
              <a:t> del PIB en 2011 </a:t>
            </a:r>
          </a:p>
          <a:p>
            <a:pPr eaLnBrk="0" hangingPunct="0"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sz="2400" b="1" dirty="0" smtClean="0">
                <a:solidFill>
                  <a:srgbClr val="0000CC"/>
                </a:solidFill>
              </a:rPr>
              <a:t>EL 2,2% </a:t>
            </a:r>
            <a:r>
              <a:rPr lang="es-ES" sz="2400" dirty="0" smtClean="0"/>
              <a:t>de la producción científica mundial</a:t>
            </a:r>
          </a:p>
          <a:p>
            <a:pPr eaLnBrk="0" hangingPunct="0"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sz="2400" b="1" dirty="0" smtClean="0">
                <a:solidFill>
                  <a:srgbClr val="0000CC"/>
                </a:solidFill>
              </a:rPr>
              <a:t>13º</a:t>
            </a:r>
            <a:r>
              <a:rPr lang="es-ES" sz="2400" dirty="0" smtClean="0"/>
              <a:t> país en la producción de </a:t>
            </a:r>
            <a:r>
              <a:rPr lang="es-ES" sz="2400" i="1" dirty="0" err="1" smtClean="0"/>
              <a:t>pappers</a:t>
            </a:r>
            <a:r>
              <a:rPr lang="es-ES" sz="2400" dirty="0" smtClean="0"/>
              <a:t> en revistas indexadas internacionalmente</a:t>
            </a:r>
          </a:p>
          <a:p>
            <a:pPr eaLnBrk="0" hangingPunct="0"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sz="2400" b="1" dirty="0" smtClean="0">
                <a:solidFill>
                  <a:srgbClr val="0000CC"/>
                </a:solidFill>
              </a:rPr>
              <a:t>El 97% </a:t>
            </a:r>
            <a:r>
              <a:rPr lang="es-ES" sz="2400" dirty="0" smtClean="0"/>
              <a:t>de la </a:t>
            </a:r>
            <a:r>
              <a:rPr lang="pt-BR" sz="2400" dirty="0" err="1" smtClean="0"/>
              <a:t>investigación</a:t>
            </a:r>
            <a:r>
              <a:rPr lang="pt-BR" sz="2400" dirty="0" smtClean="0"/>
              <a:t> científica</a:t>
            </a:r>
            <a:r>
              <a:rPr lang="es-ES" sz="2400" dirty="0" smtClean="0"/>
              <a:t>  se hace por las universidades públicas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>
          <a:xfrm>
            <a:off x="4572000" y="1484784"/>
            <a:ext cx="4041648" cy="4608512"/>
          </a:xfrm>
          <a:solidFill>
            <a:schemeClr val="bg2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t-BR" sz="2400" b="1" dirty="0" smtClean="0">
                <a:solidFill>
                  <a:srgbClr val="C00000"/>
                </a:solidFill>
              </a:rPr>
              <a:t>Brasil </a:t>
            </a:r>
          </a:p>
          <a:p>
            <a:pPr lvl="1">
              <a:spcBef>
                <a:spcPts val="600"/>
              </a:spcBef>
            </a:pPr>
            <a:r>
              <a:rPr lang="pt-BR" sz="2400" b="1" dirty="0" smtClean="0">
                <a:solidFill>
                  <a:srgbClr val="C00000"/>
                </a:solidFill>
                <a:sym typeface="Symbol"/>
              </a:rPr>
              <a:t> 25 bilhões</a:t>
            </a:r>
            <a:r>
              <a:rPr lang="pt-BR" sz="2400" b="1" dirty="0" smtClean="0">
                <a:solidFill>
                  <a:srgbClr val="C00000"/>
                </a:solidFill>
              </a:rPr>
              <a:t> de dólares</a:t>
            </a:r>
            <a:endParaRPr lang="pt-BR" sz="2400" b="1" dirty="0" smtClean="0">
              <a:solidFill>
                <a:srgbClr val="C00000"/>
              </a:solidFill>
              <a:sym typeface="Symbol"/>
            </a:endParaRPr>
          </a:p>
          <a:p>
            <a:pPr>
              <a:spcBef>
                <a:spcPts val="600"/>
              </a:spcBef>
            </a:pPr>
            <a:r>
              <a:rPr lang="pt-BR" sz="2400" dirty="0" smtClean="0">
                <a:sym typeface="Symbol"/>
              </a:rPr>
              <a:t>França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pt-BR" b="1" dirty="0" smtClean="0">
                <a:solidFill>
                  <a:srgbClr val="0000CC"/>
                </a:solidFill>
                <a:sym typeface="Symbol"/>
              </a:rPr>
              <a:t> 56 </a:t>
            </a:r>
            <a:r>
              <a:rPr lang="pt-BR" dirty="0" smtClean="0">
                <a:sym typeface="Symbol"/>
              </a:rPr>
              <a:t>bilhões </a:t>
            </a:r>
            <a:r>
              <a:rPr lang="pt-BR" dirty="0" smtClean="0"/>
              <a:t>de dólares</a:t>
            </a:r>
            <a:endParaRPr lang="pt-BR" dirty="0" smtClean="0">
              <a:sym typeface="Symbol"/>
            </a:endParaRPr>
          </a:p>
          <a:p>
            <a:pPr>
              <a:spcBef>
                <a:spcPts val="600"/>
              </a:spcBef>
            </a:pPr>
            <a:r>
              <a:rPr lang="pt-BR" sz="2400" dirty="0" smtClean="0"/>
              <a:t>Coreia do Sul</a:t>
            </a:r>
          </a:p>
          <a:p>
            <a:pPr lvl="1">
              <a:spcBef>
                <a:spcPts val="600"/>
              </a:spcBef>
            </a:pPr>
            <a:r>
              <a:rPr lang="pt-BR" sz="2400" b="1" dirty="0" smtClean="0">
                <a:solidFill>
                  <a:srgbClr val="0000CC"/>
                </a:solidFill>
                <a:sym typeface="Symbol"/>
              </a:rPr>
              <a:t> 34 </a:t>
            </a:r>
            <a:r>
              <a:rPr lang="pt-BR" sz="2400" dirty="0" smtClean="0">
                <a:solidFill>
                  <a:schemeClr val="tx1"/>
                </a:solidFill>
                <a:sym typeface="Symbol"/>
              </a:rPr>
              <a:t>bilh</a:t>
            </a:r>
            <a:r>
              <a:rPr lang="pt-BR" sz="2400" dirty="0" smtClean="0">
                <a:sym typeface="Symbol"/>
              </a:rPr>
              <a:t>ões </a:t>
            </a:r>
            <a:r>
              <a:rPr lang="pt-BR" sz="2400" dirty="0" smtClean="0"/>
              <a:t>de dólares</a:t>
            </a:r>
            <a:endParaRPr lang="pt-BR" sz="2400" dirty="0" smtClean="0">
              <a:sym typeface="Symbol"/>
            </a:endParaRPr>
          </a:p>
          <a:p>
            <a:pPr>
              <a:spcBef>
                <a:spcPts val="600"/>
              </a:spcBef>
            </a:pPr>
            <a:r>
              <a:rPr lang="pt-BR" sz="2400" dirty="0" smtClean="0"/>
              <a:t>Alemanha</a:t>
            </a:r>
          </a:p>
          <a:p>
            <a:pPr lvl="1">
              <a:spcBef>
                <a:spcPts val="600"/>
              </a:spcBef>
            </a:pPr>
            <a:r>
              <a:rPr lang="pt-BR" sz="2400" b="1" dirty="0" smtClean="0">
                <a:solidFill>
                  <a:srgbClr val="0000CC"/>
                </a:solidFill>
                <a:sym typeface="Symbol"/>
              </a:rPr>
              <a:t> 92 </a:t>
            </a:r>
            <a:r>
              <a:rPr lang="pt-BR" sz="2400" dirty="0" smtClean="0">
                <a:solidFill>
                  <a:schemeClr val="tx1"/>
                </a:solidFill>
                <a:sym typeface="Symbol"/>
              </a:rPr>
              <a:t>bilhões </a:t>
            </a:r>
            <a:r>
              <a:rPr lang="pt-BR" sz="2400" dirty="0" smtClean="0"/>
              <a:t>de dólares</a:t>
            </a:r>
            <a:endParaRPr lang="pt-BR" sz="2400" dirty="0" smtClean="0">
              <a:sym typeface="Symbol"/>
            </a:endParaRPr>
          </a:p>
          <a:p>
            <a:pPr>
              <a:spcBef>
                <a:spcPts val="600"/>
              </a:spcBef>
            </a:pPr>
            <a:r>
              <a:rPr lang="pt-BR" sz="2400" dirty="0" smtClean="0"/>
              <a:t>Japão</a:t>
            </a:r>
          </a:p>
          <a:p>
            <a:pPr lvl="1">
              <a:spcBef>
                <a:spcPts val="600"/>
              </a:spcBef>
            </a:pPr>
            <a:r>
              <a:rPr lang="pt-BR" sz="2400" b="1" dirty="0" smtClean="0">
                <a:solidFill>
                  <a:srgbClr val="0000CC"/>
                </a:solidFill>
                <a:sym typeface="Symbol"/>
              </a:rPr>
              <a:t> 183 </a:t>
            </a:r>
            <a:r>
              <a:rPr lang="pt-BR" sz="2400" dirty="0" smtClean="0">
                <a:solidFill>
                  <a:schemeClr val="tx1"/>
                </a:solidFill>
                <a:sym typeface="Symbol"/>
              </a:rPr>
              <a:t>bilhões </a:t>
            </a:r>
            <a:r>
              <a:rPr lang="pt-BR" sz="2400" dirty="0" smtClean="0"/>
              <a:t>de dólares</a:t>
            </a:r>
            <a:endParaRPr lang="pt-BR" sz="2400" dirty="0" smtClean="0">
              <a:sym typeface="Symbol"/>
            </a:endParaRPr>
          </a:p>
          <a:p>
            <a:pPr lvl="1">
              <a:spcBef>
                <a:spcPts val="600"/>
              </a:spcBef>
            </a:pPr>
            <a:endParaRPr lang="pt-BR" sz="2400" dirty="0" smtClean="0">
              <a:sym typeface="Symbol"/>
            </a:endParaRPr>
          </a:p>
          <a:p>
            <a:pPr lvl="1">
              <a:spcBef>
                <a:spcPts val="600"/>
              </a:spcBef>
            </a:pPr>
            <a:endParaRPr lang="pt-BR" sz="2400" dirty="0" smtClean="0">
              <a:sym typeface="Symbol"/>
            </a:endParaRPr>
          </a:p>
          <a:p>
            <a:pPr lvl="2">
              <a:spcBef>
                <a:spcPts val="600"/>
              </a:spcBef>
            </a:pPr>
            <a:endParaRPr lang="pt-BR" dirty="0"/>
          </a:p>
        </p:txBody>
      </p:sp>
      <p:pic>
        <p:nvPicPr>
          <p:cNvPr id="8" name="Picture 5" descr="H:\Palestras\Bandeira Bras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6548"/>
            <a:ext cx="1285852" cy="891452"/>
          </a:xfrm>
          <a:prstGeom prst="rect">
            <a:avLst/>
          </a:prstGeom>
          <a:noFill/>
        </p:spPr>
      </p:pic>
      <p:sp>
        <p:nvSpPr>
          <p:cNvPr id="10" name="Subtítulo 3"/>
          <p:cNvSpPr txBox="1">
            <a:spLocks/>
          </p:cNvSpPr>
          <p:nvPr/>
        </p:nvSpPr>
        <p:spPr>
          <a:xfrm>
            <a:off x="0" y="714375"/>
            <a:ext cx="6216650" cy="5000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Investimento no Brasil em </a:t>
            </a:r>
            <a:r>
              <a:rPr kumimoji="0" lang="pt-BR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C&amp;T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715404" y="600076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Intensidade Tecnológica</a:t>
            </a:r>
          </a:p>
          <a:p>
            <a:r>
              <a:rPr lang="pt-BR" dirty="0" smtClean="0"/>
              <a:t>Padrões Setoriais</a:t>
            </a:r>
          </a:p>
          <a:p>
            <a:r>
              <a:rPr lang="pt-BR" dirty="0" smtClean="0"/>
              <a:t>Sistema de Inovação</a:t>
            </a:r>
          </a:p>
          <a:p>
            <a:r>
              <a:rPr lang="pt-BR" dirty="0" smtClean="0"/>
              <a:t>Arranjos Produtivos Locais</a:t>
            </a:r>
            <a:endParaRPr lang="pt-BR" dirty="0"/>
          </a:p>
        </p:txBody>
      </p:sp>
      <p:sp>
        <p:nvSpPr>
          <p:cNvPr id="7" name="Subtítulo 3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7164288" cy="50006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pt-BR" b="1" i="1" dirty="0" smtClean="0">
                <a:solidFill>
                  <a:srgbClr val="FFC000"/>
                </a:solidFill>
              </a:rPr>
              <a:t>Condicionantes da Inovação Tecnológica</a:t>
            </a:r>
            <a:endParaRPr lang="pt-BR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Finalizando</a:t>
            </a:r>
          </a:p>
          <a:p>
            <a:r>
              <a:rPr lang="pt-BR" dirty="0" smtClean="0"/>
              <a:t>Indicadores e condicionantes</a:t>
            </a:r>
          </a:p>
          <a:p>
            <a:pPr lvl="1"/>
            <a:r>
              <a:rPr lang="pt-BR" sz="2400" dirty="0" smtClean="0">
                <a:solidFill>
                  <a:srgbClr val="003399"/>
                </a:solidFill>
              </a:rPr>
              <a:t>Só posso gerenciar aquilo que eu conheço</a:t>
            </a:r>
          </a:p>
          <a:p>
            <a:pPr lvl="1"/>
            <a:r>
              <a:rPr lang="pt-BR" sz="2400" dirty="0" smtClean="0">
                <a:solidFill>
                  <a:srgbClr val="003399"/>
                </a:solidFill>
              </a:rPr>
              <a:t>O que não se pode medir, não se pode gerenciar (Peter </a:t>
            </a:r>
            <a:r>
              <a:rPr lang="pt-BR" sz="2400" dirty="0" err="1" smtClean="0">
                <a:solidFill>
                  <a:srgbClr val="003399"/>
                </a:solidFill>
              </a:rPr>
              <a:t>Drucker</a:t>
            </a:r>
            <a:r>
              <a:rPr lang="pt-BR" sz="2400" dirty="0" smtClean="0">
                <a:solidFill>
                  <a:srgbClr val="003399"/>
                </a:solidFill>
              </a:rPr>
              <a:t>)</a:t>
            </a:r>
          </a:p>
          <a:p>
            <a:pPr lvl="1"/>
            <a:r>
              <a:rPr lang="pt-BR" sz="2400" dirty="0" smtClean="0">
                <a:solidFill>
                  <a:srgbClr val="003399"/>
                </a:solidFill>
              </a:rPr>
              <a:t>O que não se pode medir, não se pode controlar (</a:t>
            </a:r>
            <a:r>
              <a:rPr lang="pt-BR" sz="2400" dirty="0" err="1" smtClean="0">
                <a:solidFill>
                  <a:srgbClr val="003399"/>
                </a:solidFill>
              </a:rPr>
              <a:t>Lord</a:t>
            </a:r>
            <a:r>
              <a:rPr lang="pt-BR" sz="2400" dirty="0" smtClean="0">
                <a:solidFill>
                  <a:srgbClr val="003399"/>
                </a:solidFill>
              </a:rPr>
              <a:t> Kelvin)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Unidade 3</a:t>
            </a:r>
          </a:p>
          <a:p>
            <a:pPr lvl="1"/>
            <a:r>
              <a:rPr lang="pt-BR" dirty="0" smtClean="0"/>
              <a:t>Fundamentos da gestão da inovação tecnológica</a:t>
            </a:r>
          </a:p>
          <a:p>
            <a:pPr lvl="1"/>
            <a:r>
              <a:rPr lang="pt-BR" dirty="0" smtClean="0"/>
              <a:t>Fundamentos da avaliação de </a:t>
            </a:r>
            <a:r>
              <a:rPr lang="pt-BR" dirty="0" err="1" smtClean="0"/>
              <a:t>P&amp;D</a:t>
            </a:r>
            <a:endParaRPr lang="pt-BR" dirty="0" smtClean="0"/>
          </a:p>
          <a:p>
            <a:pPr lvl="1"/>
            <a:r>
              <a:rPr lang="pt-BR" dirty="0" smtClean="0"/>
              <a:t>Financiamentos</a:t>
            </a:r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395536" y="1412776"/>
            <a:ext cx="8429654" cy="4572013"/>
          </a:xfrm>
        </p:spPr>
        <p:txBody>
          <a:bodyPr/>
          <a:lstStyle/>
          <a:p>
            <a:r>
              <a:rPr lang="pt-BR" sz="1800" dirty="0" smtClean="0"/>
              <a:t>Definida a estratégia tecnológica, a organização deverá operacionalizá-la. </a:t>
            </a:r>
          </a:p>
          <a:p>
            <a:r>
              <a:rPr lang="pt-BR" sz="1800" dirty="0" smtClean="0"/>
              <a:t>há diversas formas de fazer isso, incluindo combinações dessas estratégias. </a:t>
            </a:r>
          </a:p>
          <a:p>
            <a:r>
              <a:rPr lang="pt-BR" sz="1800" i="1" dirty="0" smtClean="0"/>
              <a:t>A 1ª é que a diversidade e a complexidade das tecnologias – principalmente nos setores de alta e </a:t>
            </a:r>
            <a:r>
              <a:rPr lang="pt-BR" sz="1800" i="1" dirty="0" err="1" smtClean="0"/>
              <a:t>média-alta</a:t>
            </a:r>
            <a:r>
              <a:rPr lang="pt-BR" sz="1800" i="1" dirty="0" smtClean="0"/>
              <a:t> intensidade tecnológica – são, atualmente, muito grandes para que sejam dominadas por apenas um agente. </a:t>
            </a:r>
          </a:p>
          <a:p>
            <a:r>
              <a:rPr lang="pt-BR" sz="1800" i="1" dirty="0" smtClean="0"/>
              <a:t>A segunda razão é que dificilmente uma única organização dispõe de todos os recursos (de capital e humanos) necessários para desenvolver novas tecnologias. </a:t>
            </a:r>
          </a:p>
          <a:p>
            <a:r>
              <a:rPr lang="pt-BR" sz="1800" i="1" dirty="0" smtClean="0"/>
              <a:t>Há necessidade de compartilhamento de esforços e de cooperação entre diversos agentes para tal desenvolvimento. </a:t>
            </a:r>
          </a:p>
          <a:p>
            <a:r>
              <a:rPr lang="pt-BR" sz="1800" dirty="0" smtClean="0"/>
              <a:t>as estratégias tecnológicas passam, necessariamente, por relações de cooperação. </a:t>
            </a:r>
          </a:p>
          <a:p>
            <a:r>
              <a:rPr lang="pt-BR" sz="1800" dirty="0" smtClean="0"/>
              <a:t>A imagem do inventor solitário, cheio de ideias brilhantes que ele mesmo é capaz de desenvolver e de implantar, está, na prática, muito distante da realidade do progresso tecnológico contemporâneo. </a:t>
            </a:r>
          </a:p>
          <a:p>
            <a:r>
              <a:rPr lang="pt-BR" sz="1800" dirty="0" smtClean="0"/>
              <a:t>Assim, é necessária a busca de envolvimento dos agentes em arranjos cooperativos que incluem firmas, institutos de pesquisa públicos e privados e universidades. </a:t>
            </a:r>
            <a:endParaRPr lang="pt-BR" sz="1800" i="1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984528" cy="468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667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483768" y="1628800"/>
            <a:ext cx="4839786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COOPERAÇÃO UNIVERSIDADE-EMPRESA</a:t>
            </a:r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41243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131840" y="1484784"/>
            <a:ext cx="29973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MODELO TRIPLA HÉLICE</a:t>
            </a:r>
            <a:endParaRPr lang="pt-BR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4355976" y="2996952"/>
            <a:ext cx="4572000" cy="1368152"/>
            <a:chOff x="4355976" y="2996952"/>
            <a:chExt cx="4572000" cy="1368152"/>
          </a:xfrm>
        </p:grpSpPr>
        <p:sp>
          <p:nvSpPr>
            <p:cNvPr id="5" name="Elipse 4"/>
            <p:cNvSpPr/>
            <p:nvPr/>
          </p:nvSpPr>
          <p:spPr>
            <a:xfrm>
              <a:off x="4355976" y="3933056"/>
              <a:ext cx="360040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" name="Conector de seta reta 6"/>
            <p:cNvCxnSpPr>
              <a:stCxn id="5" idx="6"/>
            </p:cNvCxnSpPr>
            <p:nvPr/>
          </p:nvCxnSpPr>
          <p:spPr>
            <a:xfrm flipV="1">
              <a:off x="4716016" y="3429000"/>
              <a:ext cx="2232248" cy="72008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6948264" y="2996952"/>
              <a:ext cx="1979712" cy="120032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AGÊNCIAS E ORGANIMOS</a:t>
              </a:r>
            </a:p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DE ARTICULAÇÃO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Elipse 9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1800" dirty="0" smtClean="0"/>
              <a:t>Devido ao alto grau de incerteza, projetos de </a:t>
            </a:r>
            <a:r>
              <a:rPr lang="pt-BR" sz="1800" dirty="0" err="1" smtClean="0"/>
              <a:t>P&amp;D</a:t>
            </a:r>
            <a:r>
              <a:rPr lang="pt-BR" sz="1800" dirty="0" smtClean="0"/>
              <a:t> são, geralmente, financiados por mais de uma fonte de recursos, de modo a compartilhar ou a reduzir riscos de perdas. </a:t>
            </a:r>
          </a:p>
          <a:p>
            <a:r>
              <a:rPr lang="pt-BR" sz="1800" dirty="0" smtClean="0"/>
              <a:t>Esses agentes são a própria empresa, agências de fomento à </a:t>
            </a:r>
            <a:r>
              <a:rPr lang="pt-BR" sz="1800" dirty="0" err="1" smtClean="0"/>
              <a:t>P&amp;D</a:t>
            </a:r>
            <a:r>
              <a:rPr lang="pt-BR" sz="1800" dirty="0" smtClean="0"/>
              <a:t>, bancos de desenvolvimento ou </a:t>
            </a:r>
            <a:r>
              <a:rPr lang="pt-BR" sz="1800" b="1" dirty="0" smtClean="0"/>
              <a:t>capital de risco*, por exemplo. </a:t>
            </a:r>
          </a:p>
          <a:p>
            <a:r>
              <a:rPr lang="pt-BR" sz="1800" dirty="0" smtClean="0"/>
              <a:t>Como são utilizados recursos públicos para o desenvolvimento das atividades de </a:t>
            </a:r>
            <a:r>
              <a:rPr lang="pt-BR" sz="1800" dirty="0" err="1" smtClean="0"/>
              <a:t>PD&amp;I</a:t>
            </a:r>
            <a:r>
              <a:rPr lang="pt-BR" sz="1800" dirty="0" smtClean="0"/>
              <a:t>, cresce a cobrança da sociedade sobre os resultados obtidos com a aplicação desses recursos e a necessidade de avaliação das atividades dessa natureza. </a:t>
            </a:r>
          </a:p>
          <a:p>
            <a:r>
              <a:rPr lang="pt-BR" sz="1800" dirty="0" smtClean="0"/>
              <a:t>São criados critérios para financiamento que variam de acordo com o porte da empresa: são montados comitês de avaliação e acompanhamento em cima das metas traçadas nos projetos, bolsas, </a:t>
            </a:r>
            <a:r>
              <a:rPr lang="pt-BR" sz="1800" dirty="0" err="1" smtClean="0"/>
              <a:t>etc</a:t>
            </a:r>
            <a:endParaRPr lang="pt-BR" sz="1800" dirty="0" smtClean="0"/>
          </a:p>
          <a:p>
            <a:r>
              <a:rPr lang="pt-BR" sz="1800" dirty="0" smtClean="0"/>
              <a:t>Grandes empresas podem ser avaliadas pelo econômica, contábil, financeira, balanço, contrapartidas, capital intelectual, ativos físicos, infraestrutura, patentes, royalties, vendas, prêmios, selos, </a:t>
            </a:r>
            <a:r>
              <a:rPr lang="pt-BR" sz="1800" dirty="0" err="1" smtClean="0"/>
              <a:t>certificaçõse</a:t>
            </a:r>
            <a:r>
              <a:rPr lang="pt-BR" sz="1800" dirty="0" smtClean="0"/>
              <a:t>, etc..</a:t>
            </a:r>
          </a:p>
          <a:p>
            <a:r>
              <a:rPr lang="pt-BR" sz="1800" dirty="0" err="1" smtClean="0"/>
              <a:t>Accountability</a:t>
            </a:r>
            <a:r>
              <a:rPr lang="pt-BR" sz="1800" dirty="0" smtClean="0"/>
              <a:t> e </a:t>
            </a:r>
            <a:r>
              <a:rPr lang="pt-BR" sz="1800" dirty="0" err="1" smtClean="0"/>
              <a:t>assessment</a:t>
            </a:r>
            <a:endParaRPr lang="pt-BR" sz="1800" dirty="0" smtClean="0"/>
          </a:p>
          <a:p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7358082" y="2691466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 Narrow" pitchFamily="34" charset="0"/>
              </a:rPr>
              <a:t>Mudança</a:t>
            </a:r>
          </a:p>
          <a:p>
            <a:pPr algn="ctr"/>
            <a:r>
              <a:rPr lang="pt-BR" sz="1400" dirty="0">
                <a:latin typeface="Arial Narrow" pitchFamily="34" charset="0"/>
              </a:rPr>
              <a:t>Organizacional </a:t>
            </a:r>
          </a:p>
        </p:txBody>
      </p:sp>
      <p:grpSp>
        <p:nvGrpSpPr>
          <p:cNvPr id="2" name="Grupo 31"/>
          <p:cNvGrpSpPr/>
          <p:nvPr/>
        </p:nvGrpSpPr>
        <p:grpSpPr>
          <a:xfrm>
            <a:off x="428596" y="1428736"/>
            <a:ext cx="8286808" cy="4786346"/>
            <a:chOff x="152400" y="468313"/>
            <a:chExt cx="8686800" cy="6313487"/>
          </a:xfrm>
        </p:grpSpPr>
        <p:sp>
          <p:nvSpPr>
            <p:cNvPr id="377858" name="Text Box 2"/>
            <p:cNvSpPr txBox="1">
              <a:spLocks noChangeArrowheads="1"/>
            </p:cNvSpPr>
            <p:nvPr/>
          </p:nvSpPr>
          <p:spPr bwMode="auto">
            <a:xfrm>
              <a:off x="3447393" y="5245049"/>
              <a:ext cx="553181" cy="405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400" dirty="0">
                  <a:latin typeface="Arial Narrow" pitchFamily="34" charset="0"/>
                </a:rPr>
                <a:t>Crise</a:t>
              </a: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52400" y="3505200"/>
              <a:ext cx="1905000" cy="1509713"/>
              <a:chOff x="96" y="2208"/>
              <a:chExt cx="1200" cy="951"/>
            </a:xfrm>
          </p:grpSpPr>
          <p:sp>
            <p:nvSpPr>
              <p:cNvPr id="377860" name="Text Box 4"/>
              <p:cNvSpPr txBox="1">
                <a:spLocks noChangeArrowheads="1"/>
              </p:cNvSpPr>
              <p:nvPr/>
            </p:nvSpPr>
            <p:spPr bwMode="auto">
              <a:xfrm>
                <a:off x="96" y="2208"/>
                <a:ext cx="1200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>
                    <a:latin typeface="Arial Narrow" pitchFamily="34" charset="0"/>
                  </a:rPr>
                  <a:t>Transformações</a:t>
                </a:r>
              </a:p>
            </p:txBody>
          </p:sp>
          <p:pic>
            <p:nvPicPr>
              <p:cNvPr id="377861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2439"/>
                <a:ext cx="48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7786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56388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5411790" y="468313"/>
              <a:ext cx="1157288" cy="1169987"/>
              <a:chOff x="3409" y="295"/>
              <a:chExt cx="729" cy="737"/>
            </a:xfrm>
          </p:grpSpPr>
          <p:sp>
            <p:nvSpPr>
              <p:cNvPr id="377864" name="Text Box 8"/>
              <p:cNvSpPr txBox="1">
                <a:spLocks noChangeArrowheads="1"/>
              </p:cNvSpPr>
              <p:nvPr/>
            </p:nvSpPr>
            <p:spPr bwMode="auto">
              <a:xfrm>
                <a:off x="3409" y="295"/>
                <a:ext cx="697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dirty="0">
                    <a:latin typeface="Arial Narrow" pitchFamily="34" charset="0"/>
                  </a:rPr>
                  <a:t>Inovação</a:t>
                </a:r>
              </a:p>
            </p:txBody>
          </p:sp>
          <p:pic>
            <p:nvPicPr>
              <p:cNvPr id="377865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18" y="552"/>
                <a:ext cx="72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77866" name="Line 10"/>
            <p:cNvSpPr>
              <a:spLocks noChangeShapeType="1"/>
            </p:cNvSpPr>
            <p:nvPr/>
          </p:nvSpPr>
          <p:spPr bwMode="auto">
            <a:xfrm>
              <a:off x="1600200" y="4648200"/>
              <a:ext cx="1524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pt-BR" sz="1600"/>
            </a:p>
          </p:txBody>
        </p:sp>
        <p:sp>
          <p:nvSpPr>
            <p:cNvPr id="377867" name="Line 11"/>
            <p:cNvSpPr>
              <a:spLocks noChangeShapeType="1"/>
            </p:cNvSpPr>
            <p:nvPr/>
          </p:nvSpPr>
          <p:spPr bwMode="auto">
            <a:xfrm flipV="1">
              <a:off x="4191000" y="5562600"/>
              <a:ext cx="2133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pt-BR" sz="1600"/>
            </a:p>
          </p:txBody>
        </p:sp>
        <p:sp>
          <p:nvSpPr>
            <p:cNvPr id="377868" name="Text Box 12"/>
            <p:cNvSpPr txBox="1">
              <a:spLocks noChangeArrowheads="1"/>
            </p:cNvSpPr>
            <p:nvPr/>
          </p:nvSpPr>
          <p:spPr bwMode="auto">
            <a:xfrm>
              <a:off x="6624787" y="4537074"/>
              <a:ext cx="941347" cy="69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400" dirty="0">
                  <a:latin typeface="Arial Narrow" pitchFamily="34" charset="0"/>
                </a:rPr>
                <a:t>Capital </a:t>
              </a:r>
            </a:p>
            <a:p>
              <a:pPr algn="ctr"/>
              <a:r>
                <a:rPr lang="pt-BR" sz="1400" dirty="0">
                  <a:latin typeface="Arial Narrow" pitchFamily="34" charset="0"/>
                </a:rPr>
                <a:t>Intelectual </a:t>
              </a:r>
            </a:p>
          </p:txBody>
        </p:sp>
        <p:pic>
          <p:nvPicPr>
            <p:cNvPr id="37786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00" y="5181600"/>
              <a:ext cx="884238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7870" name="Line 14"/>
            <p:cNvSpPr>
              <a:spLocks noChangeShapeType="1"/>
            </p:cNvSpPr>
            <p:nvPr/>
          </p:nvSpPr>
          <p:spPr bwMode="auto">
            <a:xfrm flipV="1">
              <a:off x="7696200" y="4038600"/>
              <a:ext cx="6858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pt-BR" sz="1600"/>
            </a:p>
          </p:txBody>
        </p:sp>
        <p:pic>
          <p:nvPicPr>
            <p:cNvPr id="377871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96200" y="28194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7873" name="Line 17"/>
            <p:cNvSpPr>
              <a:spLocks noChangeShapeType="1"/>
            </p:cNvSpPr>
            <p:nvPr/>
          </p:nvSpPr>
          <p:spPr bwMode="auto">
            <a:xfrm flipH="1" flipV="1">
              <a:off x="6629400" y="1524000"/>
              <a:ext cx="9144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pt-BR" sz="1600"/>
            </a:p>
          </p:txBody>
        </p:sp>
        <p:sp>
          <p:nvSpPr>
            <p:cNvPr id="377874" name="Line 18"/>
            <p:cNvSpPr>
              <a:spLocks noChangeShapeType="1"/>
            </p:cNvSpPr>
            <p:nvPr/>
          </p:nvSpPr>
          <p:spPr bwMode="auto">
            <a:xfrm flipH="1" flipV="1">
              <a:off x="6172200" y="1752600"/>
              <a:ext cx="228600" cy="335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pt-BR" sz="1600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797049" y="844550"/>
              <a:ext cx="1143000" cy="1136650"/>
              <a:chOff x="1132" y="532"/>
              <a:chExt cx="720" cy="716"/>
            </a:xfrm>
          </p:grpSpPr>
          <p:sp>
            <p:nvSpPr>
              <p:cNvPr id="377876" name="Text Box 20"/>
              <p:cNvSpPr txBox="1">
                <a:spLocks noChangeArrowheads="1"/>
              </p:cNvSpPr>
              <p:nvPr/>
            </p:nvSpPr>
            <p:spPr bwMode="auto">
              <a:xfrm>
                <a:off x="1134" y="532"/>
                <a:ext cx="668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 dirty="0">
                    <a:latin typeface="Arial Narrow" pitchFamily="34" charset="0"/>
                  </a:rPr>
                  <a:t>Crescimento</a:t>
                </a:r>
              </a:p>
            </p:txBody>
          </p:sp>
          <p:pic>
            <p:nvPicPr>
              <p:cNvPr id="377877" name="Picture 2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32" y="816"/>
                <a:ext cx="72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77878" name="Line 22"/>
            <p:cNvSpPr>
              <a:spLocks noChangeShapeType="1"/>
            </p:cNvSpPr>
            <p:nvPr/>
          </p:nvSpPr>
          <p:spPr bwMode="auto">
            <a:xfrm flipH="1">
              <a:off x="3048000" y="1219200"/>
              <a:ext cx="2133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pt-BR" sz="1600"/>
            </a:p>
          </p:txBody>
        </p:sp>
        <p:sp>
          <p:nvSpPr>
            <p:cNvPr id="377879" name="Line 23"/>
            <p:cNvSpPr>
              <a:spLocks noChangeShapeType="1"/>
            </p:cNvSpPr>
            <p:nvPr/>
          </p:nvSpPr>
          <p:spPr bwMode="auto">
            <a:xfrm flipH="1">
              <a:off x="1219200" y="2133600"/>
              <a:ext cx="762000" cy="1447800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pt-BR" sz="1600"/>
            </a:p>
          </p:txBody>
        </p:sp>
        <p:sp>
          <p:nvSpPr>
            <p:cNvPr id="377881" name="Line 25"/>
            <p:cNvSpPr>
              <a:spLocks noChangeShapeType="1"/>
            </p:cNvSpPr>
            <p:nvPr/>
          </p:nvSpPr>
          <p:spPr bwMode="auto">
            <a:xfrm flipH="1" flipV="1">
              <a:off x="4648200" y="4038600"/>
              <a:ext cx="1524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ctr"/>
              <a:endParaRPr lang="pt-BR" sz="1600"/>
            </a:p>
          </p:txBody>
        </p:sp>
        <p:sp>
          <p:nvSpPr>
            <p:cNvPr id="377883" name="Line 27"/>
            <p:cNvSpPr>
              <a:spLocks noChangeShapeType="1"/>
            </p:cNvSpPr>
            <p:nvPr/>
          </p:nvSpPr>
          <p:spPr bwMode="auto">
            <a:xfrm flipV="1">
              <a:off x="5181600" y="1752600"/>
              <a:ext cx="3048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ctr"/>
              <a:endParaRPr lang="pt-BR" sz="1600"/>
            </a:p>
          </p:txBody>
        </p:sp>
        <p:pic>
          <p:nvPicPr>
            <p:cNvPr id="377887" name="Picture 3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00500" y="2986088"/>
              <a:ext cx="1143000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7889" name="Text Box 33"/>
            <p:cNvSpPr txBox="1">
              <a:spLocks noChangeArrowheads="1"/>
            </p:cNvSpPr>
            <p:nvPr/>
          </p:nvSpPr>
          <p:spPr bwMode="auto">
            <a:xfrm>
              <a:off x="4121369" y="2635629"/>
              <a:ext cx="929316" cy="405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400" dirty="0">
                  <a:latin typeface="Arial Narrow" pitchFamily="34" charset="0"/>
                </a:rPr>
                <a:t>Tecnologia</a:t>
              </a: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 flipV="1">
              <a:off x="1905000" y="3200400"/>
              <a:ext cx="685800" cy="914400"/>
            </a:xfrm>
            <a:prstGeom prst="curvedRightArrow">
              <a:avLst>
                <a:gd name="adj1" fmla="val 26667"/>
                <a:gd name="adj2" fmla="val 53333"/>
                <a:gd name="adj3" fmla="val 33333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1600"/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3048000" y="3124200"/>
              <a:ext cx="762000" cy="990600"/>
            </a:xfrm>
            <a:prstGeom prst="curvedLeftArrow">
              <a:avLst>
                <a:gd name="adj1" fmla="val 26000"/>
                <a:gd name="adj2" fmla="val 52000"/>
                <a:gd name="adj3" fmla="val 33333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1600"/>
            </a:p>
          </p:txBody>
        </p:sp>
      </p:grpSp>
      <p:sp>
        <p:nvSpPr>
          <p:cNvPr id="33" name="Título 32"/>
          <p:cNvSpPr>
            <a:spLocks noGrp="1"/>
          </p:cNvSpPr>
          <p:nvPr>
            <p:ph type="title"/>
          </p:nvPr>
        </p:nvSpPr>
        <p:spPr>
          <a:xfrm>
            <a:off x="0" y="6000744"/>
            <a:ext cx="2143140" cy="857256"/>
          </a:xfrm>
        </p:spPr>
        <p:txBody>
          <a:bodyPr>
            <a:noAutofit/>
          </a:bodyPr>
          <a:lstStyle/>
          <a:p>
            <a:r>
              <a:rPr lang="pt-BR" sz="4400" dirty="0" smtClean="0">
                <a:solidFill>
                  <a:srgbClr val="C00000"/>
                </a:solidFill>
              </a:rPr>
              <a:t>Cíclico</a:t>
            </a:r>
            <a:endParaRPr lang="pt-BR" sz="4400" dirty="0">
              <a:solidFill>
                <a:srgbClr val="C00000"/>
              </a:solidFill>
            </a:endParaRPr>
          </a:p>
        </p:txBody>
      </p:sp>
      <p:sp>
        <p:nvSpPr>
          <p:cNvPr id="32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34" name="Elipse 3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2400" dirty="0" smtClean="0"/>
              <a:t>Lei da Inovação -  </a:t>
            </a:r>
            <a:r>
              <a:rPr lang="pt-BR" sz="2400" dirty="0" smtClean="0">
                <a:hlinkClick r:id="rId2"/>
              </a:rPr>
              <a:t>Lei nº 10.973, de 2 de dezembro de 2004</a:t>
            </a:r>
            <a:endParaRPr lang="pt-BR" sz="24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FINANCIAMENTOS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7"/>
            <a:ext cx="72728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1800" b="1" dirty="0" smtClean="0"/>
              <a:t>Lei do Bem- </a:t>
            </a:r>
            <a:r>
              <a:rPr lang="pt-BR" sz="1800" dirty="0" smtClean="0"/>
              <a:t> </a:t>
            </a:r>
            <a:r>
              <a:rPr lang="pt-BR" sz="1800" dirty="0" smtClean="0">
                <a:hlinkClick r:id="rId2"/>
              </a:rPr>
              <a:t>Lei n.º 11.196</a:t>
            </a:r>
            <a:r>
              <a:rPr lang="pt-BR" sz="1800" dirty="0" smtClean="0"/>
              <a:t>, de 21/11/2005 - Capítulo III consolidou os incentivos fiscais que as pessoas jurídicas podem usufruir de forma automática desde que realizem pesquisa tecnológica e desenvolvimento de inovação tecnológica. </a:t>
            </a:r>
          </a:p>
          <a:p>
            <a:r>
              <a:rPr lang="pt-BR" sz="1800" dirty="0" smtClean="0"/>
              <a:t>Os benefícios do Capítulo III da Lei do Bem são baseados em </a:t>
            </a:r>
            <a:r>
              <a:rPr lang="pt-BR" sz="1800" b="1" dirty="0" smtClean="0"/>
              <a:t>incentivos fiscais</a:t>
            </a:r>
            <a:r>
              <a:rPr lang="pt-BR" sz="1800" dirty="0" smtClean="0"/>
              <a:t>, tais como:</a:t>
            </a:r>
          </a:p>
          <a:p>
            <a:pPr lvl="1"/>
            <a:r>
              <a:rPr lang="pt-BR" sz="1600" dirty="0" smtClean="0"/>
              <a:t>deduções de Imposto de Renda e da Contribuição sobre o Lucro Líquido - CSLL de dispêndios efetuados em atividades de </a:t>
            </a:r>
            <a:r>
              <a:rPr lang="pt-BR" sz="1600" dirty="0" err="1" smtClean="0"/>
              <a:t>P&amp;D</a:t>
            </a:r>
            <a:r>
              <a:rPr lang="pt-BR" sz="1600" dirty="0" smtClean="0"/>
              <a:t>;</a:t>
            </a:r>
          </a:p>
          <a:p>
            <a:pPr lvl="1"/>
            <a:r>
              <a:rPr lang="pt-BR" sz="1600" dirty="0" smtClean="0"/>
              <a:t>a redução do Imposto sobre Produtos Industrializados - IPI na compra de máquinas e equipamentos para </a:t>
            </a:r>
            <a:r>
              <a:rPr lang="pt-BR" sz="1600" dirty="0" err="1" smtClean="0"/>
              <a:t>P&amp;D</a:t>
            </a:r>
            <a:endParaRPr lang="pt-BR" sz="1600" dirty="0" smtClean="0"/>
          </a:p>
          <a:p>
            <a:pPr lvl="1"/>
            <a:r>
              <a:rPr lang="pt-BR" sz="1600" dirty="0" smtClean="0"/>
              <a:t>depreciação acelerada desses bens;</a:t>
            </a:r>
          </a:p>
          <a:p>
            <a:pPr lvl="1"/>
            <a:r>
              <a:rPr lang="pt-BR" sz="1600" dirty="0" smtClean="0"/>
              <a:t>amortização acelerada de bens intangíveis;</a:t>
            </a:r>
          </a:p>
          <a:p>
            <a:pPr lvl="1"/>
            <a:r>
              <a:rPr lang="pt-BR" sz="1600" dirty="0" smtClean="0"/>
              <a:t>redução do Imposto de Renda retido na fonte incidente sobre remessa ao exterior resultantes de contratos de transferência de tecnologia (revogado pela MP 497, de 27 de julho de 2010);</a:t>
            </a:r>
          </a:p>
          <a:p>
            <a:pPr lvl="1"/>
            <a:r>
              <a:rPr lang="pt-BR" sz="1600" dirty="0" smtClean="0"/>
              <a:t>isenção do Imposto de Renda retido na fonte nas remessas efetuadas para o exterior destinada ao registro e manutenção de marcas, patentes e cultivares;</a:t>
            </a:r>
          </a:p>
          <a:p>
            <a:endParaRPr lang="pt-BR" sz="1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395536" y="1196752"/>
            <a:ext cx="8429654" cy="4572013"/>
          </a:xfrm>
        </p:spPr>
        <p:txBody>
          <a:bodyPr/>
          <a:lstStyle/>
          <a:p>
            <a:r>
              <a:rPr lang="pt-BR" sz="2800" dirty="0" smtClean="0"/>
              <a:t>Fundos Setoriais FINEP </a:t>
            </a:r>
            <a:r>
              <a:rPr lang="pt-BR" sz="2000" dirty="0" smtClean="0"/>
              <a:t>- </a:t>
            </a:r>
            <a:r>
              <a:rPr lang="pt-BR" sz="2000" dirty="0" smtClean="0">
                <a:hlinkClick r:id="rId2"/>
              </a:rPr>
              <a:t>http://www.finep.gov.br/pagina.asp?</a:t>
            </a:r>
            <a:r>
              <a:rPr lang="pt-BR" sz="2000" dirty="0" err="1" smtClean="0">
                <a:hlinkClick r:id="rId2"/>
              </a:rPr>
              <a:t>pag</a:t>
            </a:r>
            <a:r>
              <a:rPr lang="pt-BR" sz="2000" dirty="0" smtClean="0">
                <a:hlinkClick r:id="rId2"/>
              </a:rPr>
              <a:t>=30.10</a:t>
            </a:r>
            <a:endParaRPr lang="pt-BR" sz="2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7365504" cy="460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FINANCIAMENTOS</a:t>
            </a:r>
          </a:p>
        </p:txBody>
      </p:sp>
      <p:sp>
        <p:nvSpPr>
          <p:cNvPr id="5" name="Elipse 4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395536" y="1340768"/>
            <a:ext cx="8462714" cy="4802857"/>
          </a:xfrm>
        </p:spPr>
        <p:txBody>
          <a:bodyPr/>
          <a:lstStyle/>
          <a:p>
            <a:r>
              <a:rPr lang="pt-BR" sz="1800" dirty="0" smtClean="0"/>
              <a:t>A Lei 10.973/04, conhecida como Lei de Inovação, regulamentada pelo decreto 5.563/05, foi promulgada com o objetivo de criar um ambiente propício no país às parcerias estratégicas entre as universidades, institutos de pesquisa e as empresas. Ampliando os incentivos à Inovação, o Governo Federal instituiu a Lei 11.196, conhecida como Lei do Bem, para favorecer empresas empenhadas na criação de novos produtos e processos ou aperfeiçoamento dos já existentes, aumentando a sua competitividade no mercado, e para encorajar as empresas que não possuem na corporação uma estratégia para criação de novos produtos e processos a trilhar o caminho da inovação com uma metodologia sistemática.</a:t>
            </a:r>
            <a:br>
              <a:rPr lang="pt-BR" sz="1800" dirty="0" smtClean="0"/>
            </a:br>
            <a:r>
              <a:rPr lang="pt-BR" sz="1800" b="1" dirty="0" smtClean="0"/>
              <a:t>Em resumo: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A lei nº 10.973/04 ou Lei da Inovação dispõe sobre incentivos à inovação e à pesquisa científica e tecnológica no ambiente produtivo e dá outras providências. </a:t>
            </a:r>
            <a:br>
              <a:rPr lang="pt-BR" sz="1800" dirty="0" smtClean="0"/>
            </a:br>
            <a:r>
              <a:rPr lang="pt-BR" sz="1800" dirty="0" smtClean="0"/>
              <a:t>Já a lei nº 11.196/05 ou Lei do Bem institui o Regime Especial de Tributação para a Plataforma de Exportação de Serviços de Tecnologia da Informação - REPES, o Regime Especial de Aquisição de Bens de Capital para Empresas Exportadoras - RECAP e o Programa de Inclusão Digital; dispõe sobre incentivos fiscais para a inovação tecnológica, dentre outras alterações que promove em alguns decretos.</a:t>
            </a:r>
            <a:endParaRPr lang="pt-BR" sz="1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2800" dirty="0" smtClean="0"/>
              <a:t>Resumindo - nesta unidade 3 – abordamos sobre:</a:t>
            </a:r>
            <a:br>
              <a:rPr lang="pt-BR" sz="2800" dirty="0" smtClean="0"/>
            </a:br>
            <a:r>
              <a:rPr lang="pt-BR" sz="2800" dirty="0" smtClean="0"/>
              <a:t>Fundamentos da gestão da inovação tecnológica</a:t>
            </a:r>
          </a:p>
          <a:p>
            <a:pPr lvl="2"/>
            <a:r>
              <a:rPr lang="pt-BR" sz="1600" dirty="0" smtClean="0">
                <a:solidFill>
                  <a:srgbClr val="003399"/>
                </a:solidFill>
              </a:rPr>
              <a:t>MODELO TRIPLA HÉLICE</a:t>
            </a:r>
          </a:p>
          <a:p>
            <a:pPr lvl="2"/>
            <a:r>
              <a:rPr lang="pt-BR" sz="1600" dirty="0" smtClean="0">
                <a:solidFill>
                  <a:srgbClr val="003399"/>
                </a:solidFill>
              </a:rPr>
              <a:t>Formas de cooperação</a:t>
            </a:r>
          </a:p>
          <a:p>
            <a:pPr lvl="1"/>
            <a:r>
              <a:rPr lang="pt-BR" sz="2400" dirty="0" smtClean="0"/>
              <a:t>Fundamentos da avaliação de </a:t>
            </a:r>
            <a:r>
              <a:rPr lang="pt-BR" sz="2400" dirty="0" err="1" smtClean="0"/>
              <a:t>P&amp;D</a:t>
            </a:r>
            <a:endParaRPr lang="pt-BR" sz="2400" dirty="0" smtClean="0"/>
          </a:p>
          <a:p>
            <a:pPr lvl="1"/>
            <a:r>
              <a:rPr lang="pt-BR" sz="2400" dirty="0" smtClean="0"/>
              <a:t>Financiamentos- lei de inovação e lei do bem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rgbClr val="003399"/>
                </a:solidFill>
              </a:rPr>
              <a:t>Unidade 4</a:t>
            </a:r>
          </a:p>
          <a:p>
            <a:pPr lvl="1"/>
            <a:r>
              <a:rPr lang="pt-BR" sz="2400" dirty="0" smtClean="0"/>
              <a:t>Construir conceitos de Tecnologias Sociais e Tecnologias Convencionais;</a:t>
            </a:r>
          </a:p>
          <a:p>
            <a:pPr lvl="1"/>
            <a:r>
              <a:rPr lang="pt-BR" sz="2400" dirty="0" smtClean="0"/>
              <a:t>Apreciar exemplos de sistemas de inovação tecnológica com impactos sociais e ambientais desejáveis;</a:t>
            </a:r>
          </a:p>
          <a:p>
            <a:pPr lvl="1"/>
            <a:r>
              <a:rPr lang="pt-BR" sz="2400" dirty="0" smtClean="0"/>
              <a:t>Conhecer os fundamentos da inclusão social e as </a:t>
            </a:r>
            <a:r>
              <a:rPr lang="pt-BR" sz="2400" dirty="0" err="1" smtClean="0"/>
              <a:t>TICs</a:t>
            </a:r>
            <a:r>
              <a:rPr lang="pt-BR" sz="2400" dirty="0" smtClean="0"/>
              <a:t>; e</a:t>
            </a:r>
          </a:p>
          <a:p>
            <a:pPr lvl="1"/>
            <a:r>
              <a:rPr lang="pt-BR" sz="2400" dirty="0" smtClean="0"/>
              <a:t>Participar ativamente de discussões relacionadas com tecnologia e inovação.</a:t>
            </a:r>
            <a:endParaRPr lang="pt-BR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1800" dirty="0" smtClean="0"/>
              <a:t>A dinâmica econômica (contemporânea) baseia-se em intenso processo de inovação tecnológica, o qual reduz cada vez mais os ciclos de vida e aumenta a diversidade dos produtos e, ao mesmo tempo, reduz as oportunidades de inserção de grupos sociais, cujas características socioeconômicas e culturais não correspondam às condições sociais exigidas por esses novos padrões de produção e de consumo. Tal complexidade tecnológica transforma, assim, a tecnologia em vetor de exclusão social. </a:t>
            </a:r>
          </a:p>
          <a:p>
            <a:r>
              <a:rPr lang="pt-BR" sz="1800" dirty="0" smtClean="0"/>
              <a:t>Diversas experiências no Brasil e em outros locais vêm demonstrando que a inovação tecnológica pode, sim, ser um fator de alavancagem do desenvolvimento local, apoiado em sustentabilidade e inclusão social. Nessas experiências, as novas tecnologias têm como função principal suprir as necessidades da população. Com as chamadas Tecnologias Sociais o que se pretende é atribuir dimensão humana ao desenvolvimento e, consequentemente, zelar pelos interesses coletivos. </a:t>
            </a:r>
            <a:endParaRPr lang="pt-BR" sz="1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428596" y="1931652"/>
            <a:ext cx="8429654" cy="286550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A inovação para o desenvolvimento sustentável, ou seja, voltada para a melhoria das condições de vida das pessoas que estão vivas, agora, sem comprometer a possibilidade de vida das gerações futuras. 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428596" y="2075668"/>
            <a:ext cx="8429654" cy="2793492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Tecnologias Sociais. </a:t>
            </a:r>
          </a:p>
          <a:p>
            <a:pPr lvl="1"/>
            <a:r>
              <a:rPr lang="pt-BR" dirty="0" smtClean="0"/>
              <a:t>Conjunto de técnicas e procedimentos, associados às formas de organização coletiva, que representa soluções para inclusão social e melhoria da qualidade de vida. </a:t>
            </a:r>
            <a:endParaRPr lang="pt-BR" dirty="0"/>
          </a:p>
        </p:txBody>
      </p:sp>
      <p:sp>
        <p:nvSpPr>
          <p:cNvPr id="3" name="Elipse 2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sz="2400" dirty="0" smtClean="0"/>
              <a:t>Mas se em vez da lucratividade, apenas, também for considerada a importância da ocupação das sete pessoas envolvidas no empreendimento e a renda gerada e distribuída entre elas, a solução tenderá para o investimento nos ativos humanos. Visará à conscientização dos trabalhadores sobre a importância da produção de forma homogênea e contínua e ao desenvolvimento de “tecnologias” que lhes permitam produzir mais, de forma mais regular, usando de modo intensivo a mão de obra em atividades ergonomicamente mais adequadas e em um ambiente mais agradável. 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49" y="2919426"/>
            <a:ext cx="3495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74" y="2662250"/>
            <a:ext cx="36099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eta para baixo 11"/>
          <p:cNvSpPr/>
          <p:nvPr/>
        </p:nvSpPr>
        <p:spPr>
          <a:xfrm>
            <a:off x="4286248" y="2357430"/>
            <a:ext cx="500066" cy="142876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214810" y="5000636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Ciclos de</a:t>
            </a:r>
            <a:r>
              <a:rPr kumimoji="0" lang="pt-BR" sz="28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Inovação</a:t>
            </a:r>
          </a:p>
        </p:txBody>
      </p:sp>
      <p:sp>
        <p:nvSpPr>
          <p:cNvPr id="7" name="Elipse 6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b="1" i="1" dirty="0" smtClean="0">
                <a:solidFill>
                  <a:srgbClr val="003399"/>
                </a:solidFill>
              </a:rPr>
              <a:t>DESENVOLVIMENTO SUSTENTÁVEL</a:t>
            </a:r>
          </a:p>
          <a:p>
            <a:r>
              <a:rPr lang="pt-BR" dirty="0" smtClean="0"/>
              <a:t>A ideia intrínseca ao conceito de desenvolvimento sustentável é a de que a modificação dos recursos naturais deve ser feita de forma que o planeta seja capaz de oferecer recursos para serem transformados pelas gerações futuras, e não a de que se deixará de transformá-los. </a:t>
            </a:r>
            <a:endParaRPr lang="pt-BR" dirty="0"/>
          </a:p>
        </p:txBody>
      </p:sp>
      <p:sp>
        <p:nvSpPr>
          <p:cNvPr id="3" name="Elipse 2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6216650" cy="50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7" name="Picture 10" descr="http://www.sect.am.gov.br/arquivos/imagens/noticias/20120130100655mct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4618163" cy="329868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835696" y="5517232"/>
            <a:ext cx="518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2"/>
              </a:rPr>
              <a:t>http://www.mct.gov.br/upd_blob/0218/218981.pdf</a:t>
            </a:r>
            <a:endParaRPr lang="pt-B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4134"/>
            <a:ext cx="8208912" cy="573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sect.am.gov.br/arquivos/imagens/noticias/20120130100655mct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733256"/>
            <a:ext cx="1574642" cy="1124744"/>
          </a:xfrm>
          <a:prstGeom prst="rect">
            <a:avLst/>
          </a:prstGeom>
          <a:noFill/>
        </p:spPr>
      </p:pic>
      <p:pic>
        <p:nvPicPr>
          <p:cNvPr id="8" name="Picture 5" descr="H:\Palestras\Bandeira Brasi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6034646"/>
            <a:ext cx="1187624" cy="823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984776" cy="448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340768" cy="17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6"/>
          <p:cNvGrpSpPr/>
          <p:nvPr/>
        </p:nvGrpSpPr>
        <p:grpSpPr>
          <a:xfrm>
            <a:off x="3275856" y="1628800"/>
            <a:ext cx="5256584" cy="3672408"/>
            <a:chOff x="1907704" y="2996952"/>
            <a:chExt cx="5590803" cy="338437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2996952"/>
              <a:ext cx="5590803" cy="3380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3275856" y="6042774"/>
              <a:ext cx="1051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rgbClr val="C00000"/>
                  </a:solidFill>
                  <a:latin typeface="Arial Narrow" pitchFamily="34" charset="0"/>
                </a:rPr>
                <a:t>no exterior</a:t>
              </a:r>
              <a:endParaRPr lang="pt-BR" sz="1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8" name="Picture 10" descr="http://www.sect.am.gov.br/arquivos/imagens/noticias/20120130100655mct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1574642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9346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104456" cy="307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www.sect.am.gov.br/arquivos/imagens/noticias/20120130100655mct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33256"/>
            <a:ext cx="1574642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arketingfuturo.com/wp-content/uploads/2012/09/Ciclo-de-Vida-do-Produto-Teorias-de-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5643602" cy="3669554"/>
          </a:xfrm>
          <a:prstGeom prst="rect">
            <a:avLst/>
          </a:prstGeom>
          <a:noFill/>
        </p:spPr>
      </p:pic>
      <p:sp>
        <p:nvSpPr>
          <p:cNvPr id="7" name="Forma livre 6"/>
          <p:cNvSpPr/>
          <p:nvPr/>
        </p:nvSpPr>
        <p:spPr>
          <a:xfrm>
            <a:off x="3535680" y="2933700"/>
            <a:ext cx="4907280" cy="2301240"/>
          </a:xfrm>
          <a:custGeom>
            <a:avLst/>
            <a:gdLst>
              <a:gd name="connsiteX0" fmla="*/ 0 w 4907280"/>
              <a:gd name="connsiteY0" fmla="*/ 2293620 h 2301240"/>
              <a:gd name="connsiteX1" fmla="*/ 853440 w 4907280"/>
              <a:gd name="connsiteY1" fmla="*/ 1729740 h 2301240"/>
              <a:gd name="connsiteX2" fmla="*/ 1722120 w 4907280"/>
              <a:gd name="connsiteY2" fmla="*/ 1287780 h 2301240"/>
              <a:gd name="connsiteX3" fmla="*/ 2575560 w 4907280"/>
              <a:gd name="connsiteY3" fmla="*/ 251460 h 2301240"/>
              <a:gd name="connsiteX4" fmla="*/ 3291840 w 4907280"/>
              <a:gd name="connsiteY4" fmla="*/ 144780 h 2301240"/>
              <a:gd name="connsiteX5" fmla="*/ 4023360 w 4907280"/>
              <a:gd name="connsiteY5" fmla="*/ 1120140 h 2301240"/>
              <a:gd name="connsiteX6" fmla="*/ 4907280 w 4907280"/>
              <a:gd name="connsiteY6" fmla="*/ 2247900 h 230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7280" h="2301240">
                <a:moveTo>
                  <a:pt x="0" y="2293620"/>
                </a:moveTo>
                <a:cubicBezTo>
                  <a:pt x="283210" y="2095500"/>
                  <a:pt x="566420" y="1897380"/>
                  <a:pt x="853440" y="1729740"/>
                </a:cubicBezTo>
                <a:cubicBezTo>
                  <a:pt x="1140460" y="1562100"/>
                  <a:pt x="1435100" y="1534160"/>
                  <a:pt x="1722120" y="1287780"/>
                </a:cubicBezTo>
                <a:cubicBezTo>
                  <a:pt x="2009140" y="1041400"/>
                  <a:pt x="2313940" y="441960"/>
                  <a:pt x="2575560" y="251460"/>
                </a:cubicBezTo>
                <a:cubicBezTo>
                  <a:pt x="2837180" y="60960"/>
                  <a:pt x="3050540" y="0"/>
                  <a:pt x="3291840" y="144780"/>
                </a:cubicBezTo>
                <a:cubicBezTo>
                  <a:pt x="3533140" y="289560"/>
                  <a:pt x="3754120" y="769620"/>
                  <a:pt x="4023360" y="1120140"/>
                </a:cubicBezTo>
                <a:cubicBezTo>
                  <a:pt x="4292600" y="1470660"/>
                  <a:pt x="4704080" y="2301240"/>
                  <a:pt x="4907280" y="2247900"/>
                </a:cubicBezTo>
              </a:path>
            </a:pathLst>
          </a:cu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2214546" y="3714752"/>
            <a:ext cx="6643734" cy="1588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57158" y="3500438"/>
            <a:ext cx="1851789" cy="369332"/>
          </a:xfrm>
          <a:prstGeom prst="rect">
            <a:avLst/>
          </a:prstGeom>
          <a:solidFill>
            <a:srgbClr val="00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i="1" dirty="0" smtClean="0">
                <a:solidFill>
                  <a:schemeClr val="bg1"/>
                </a:solidFill>
              </a:rPr>
              <a:t>sustentabilidade</a:t>
            </a:r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Ciclos de Inovação</a:t>
            </a:r>
          </a:p>
        </p:txBody>
      </p:sp>
      <p:sp>
        <p:nvSpPr>
          <p:cNvPr id="8" name="Elipse 7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395536" y="1988840"/>
            <a:ext cx="8429654" cy="32255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pt-BR" sz="2400" dirty="0" smtClean="0"/>
              <a:t>Tecnologia – esse termo deriva do grego </a:t>
            </a:r>
            <a:r>
              <a:rPr lang="pt-BR" sz="2400" i="1" dirty="0" err="1" smtClean="0"/>
              <a:t>techne</a:t>
            </a:r>
            <a:r>
              <a:rPr lang="pt-BR" sz="2400" i="1" dirty="0" smtClean="0"/>
              <a:t> (artefato) e logos (pensamento, razão), significando, portanto, o conhecimento sistemático transformado ou manifestado em ferramentas. Fonte: Moreira e Queiroz (2007). </a:t>
            </a:r>
            <a:endParaRPr lang="pt-BR" sz="2400" dirty="0" smtClean="0"/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5" name="Elipse 4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ykjOFpZnntQpNbSoNMMDtrtzVPi9HILKzc7pKIC_O7VEbmFC1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619375" cy="1743076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R2yUYKddTMnqUHTE8QVMSOI0VnHwWgKxV3FCfs1ItiqdqGOkL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14488"/>
            <a:ext cx="2466975" cy="1857376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S8F1386Qo60tGHeuVBGE6NpImX2o5vqhulSh1_EZM1aJC0HrOZ5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143380"/>
            <a:ext cx="2590800" cy="1762126"/>
          </a:xfrm>
          <a:prstGeom prst="rect">
            <a:avLst/>
          </a:prstGeom>
          <a:noFill/>
        </p:spPr>
      </p:pic>
      <p:pic>
        <p:nvPicPr>
          <p:cNvPr id="1032" name="Picture 8" descr="https://encrypted-tbn1.gstatic.com/images?q=tbn:ANd9GcQHw6CngLq_TML_H3PWPSSMUx9R1oHaCNmY5FR6GJ7tjvk4gH7fG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071942"/>
            <a:ext cx="2505075" cy="18288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7572396" y="3071810"/>
            <a:ext cx="119616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BIOGÁS</a:t>
            </a:r>
            <a:endParaRPr lang="pt-BR" sz="2000" b="1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 bwMode="auto">
          <a:xfrm>
            <a:off x="0" y="714375"/>
            <a:ext cx="62166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 e Inovação</a:t>
            </a:r>
          </a:p>
        </p:txBody>
      </p:sp>
      <p:sp>
        <p:nvSpPr>
          <p:cNvPr id="9" name="Elipse 8"/>
          <p:cNvSpPr/>
          <p:nvPr/>
        </p:nvSpPr>
        <p:spPr>
          <a:xfrm>
            <a:off x="8429652" y="5929330"/>
            <a:ext cx="214314" cy="21431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2356</Words>
  <Application>Microsoft Office PowerPoint</Application>
  <PresentationFormat>Apresentação na tela (4:3)</PresentationFormat>
  <Paragraphs>252</Paragraphs>
  <Slides>65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Tema do Office</vt:lpstr>
      <vt:lpstr>Slide 1</vt:lpstr>
      <vt:lpstr>Tecnologia e Inovação</vt:lpstr>
      <vt:lpstr>Slide 3</vt:lpstr>
      <vt:lpstr>Slide 4</vt:lpstr>
      <vt:lpstr>Cíclico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thesta</dc:creator>
  <cp:lastModifiedBy>Moraes</cp:lastModifiedBy>
  <cp:revision>550</cp:revision>
  <dcterms:created xsi:type="dcterms:W3CDTF">2009-10-28T18:28:43Z</dcterms:created>
  <dcterms:modified xsi:type="dcterms:W3CDTF">2012-10-11T16:31:47Z</dcterms:modified>
</cp:coreProperties>
</file>