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88163" cy="100203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DF8E21"/>
    <a:srgbClr val="FF00FF"/>
    <a:srgbClr val="FFFF00"/>
    <a:srgbClr val="00FF00"/>
    <a:srgbClr val="FF0000"/>
    <a:srgbClr val="99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775" autoAdjust="0"/>
  </p:normalViewPr>
  <p:slideViewPr>
    <p:cSldViewPr>
      <p:cViewPr>
        <p:scale>
          <a:sx n="90" d="100"/>
          <a:sy n="90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522" y="-114"/>
      </p:cViewPr>
      <p:guideLst>
        <p:guide orient="horz" pos="3156"/>
        <p:guide pos="217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pPr>
              <a:defRPr/>
            </a:pPr>
            <a:fld id="{A093EDE6-B3E5-4554-89C1-4E6BABBE258B}" type="datetimeFigureOut">
              <a:rPr lang="pt-BR"/>
              <a:pPr>
                <a:defRPr/>
              </a:pPr>
              <a:t>30/03/2012</a:t>
            </a:fld>
            <a:endParaRPr lang="pt-BR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pPr>
              <a:defRPr/>
            </a:pPr>
            <a:fld id="{7AF2C047-1C38-487A-BCFC-A3C71EC53E5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1B370841-3702-42C2-8338-718A6E819696}" type="datetimeFigureOut">
              <a:rPr lang="pt-BR"/>
              <a:pPr>
                <a:defRPr/>
              </a:pPr>
              <a:t>30/03/2012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 bwMode="auto">
          <a:xfrm>
            <a:off x="688975" y="4759325"/>
            <a:ext cx="5510213" cy="451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6F60B161-CD78-48BA-AF25-18BB3B8F026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11268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875D4EA-06EA-4EB1-AF4A-CEE201FC35B1}" type="slidenum">
              <a:rPr lang="pt-BR" smtClean="0"/>
              <a:pPr/>
              <a:t>1</a:t>
            </a:fld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12292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9B0BF5B3-42A5-40FA-9EF9-47E3E7E64D57}" type="slidenum">
              <a:rPr lang="pt-BR" sz="1300">
                <a:latin typeface="Calibri" pitchFamily="34" charset="0"/>
              </a:rPr>
              <a:pPr algn="r" defTabSz="966788"/>
              <a:t>2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13316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A9679AF2-0888-476F-B41F-3C67B18965A5}" type="slidenum">
              <a:rPr lang="pt-BR" sz="1300">
                <a:latin typeface="Calibri" pitchFamily="34" charset="0"/>
              </a:rPr>
              <a:pPr algn="r" defTabSz="966788"/>
              <a:t>3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1434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54DBB53C-D010-4B0E-9141-C5B17393DEF8}" type="slidenum">
              <a:rPr lang="pt-BR" sz="1300">
                <a:latin typeface="Calibri" pitchFamily="34" charset="0"/>
              </a:rPr>
              <a:pPr algn="r" defTabSz="966788"/>
              <a:t>4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15364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906D3EB9-732A-4DC7-BC81-C5CBA093922B}" type="slidenum">
              <a:rPr lang="pt-BR" sz="1300">
                <a:latin typeface="Calibri" pitchFamily="34" charset="0"/>
              </a:rPr>
              <a:pPr algn="r" defTabSz="966788"/>
              <a:t>5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16388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04DA7994-750D-45E1-A3DC-09678F8BE175}" type="slidenum">
              <a:rPr lang="pt-BR" sz="1300">
                <a:latin typeface="Calibri" pitchFamily="34" charset="0"/>
              </a:rPr>
              <a:pPr algn="r" defTabSz="966788"/>
              <a:t>6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17412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93A92CE3-9F1B-4255-82F2-00CED5273356}" type="slidenum">
              <a:rPr lang="pt-BR" sz="1300">
                <a:latin typeface="Calibri" pitchFamily="34" charset="0"/>
              </a:rPr>
              <a:pPr algn="r" defTabSz="966788"/>
              <a:t>7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C03FED-6F36-4618-83AE-604EB9D9CA77}" type="datetimeFigureOut">
              <a:rPr lang="pt-BR"/>
              <a:pPr>
                <a:defRPr/>
              </a:pPr>
              <a:t>30/03/2012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FE56805-087D-4A54-8F7A-683A6066E51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ubtítulo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pt-BR" smtClean="0"/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000250" y="4786313"/>
            <a:ext cx="5900738" cy="500062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8600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Nome da Disciplina</a:t>
            </a:r>
          </a:p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6400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Nome do Professor</a:t>
            </a:r>
          </a:p>
        </p:txBody>
      </p:sp>
      <p:pic>
        <p:nvPicPr>
          <p:cNvPr id="3076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468313" y="4665663"/>
            <a:ext cx="86407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i="1">
                <a:solidFill>
                  <a:srgbClr val="DF8E21"/>
                </a:solidFill>
                <a:latin typeface="Calibri" pitchFamily="34" charset="0"/>
              </a:rPr>
              <a:t>Disciplina: </a:t>
            </a:r>
            <a:r>
              <a:rPr lang="en-US" sz="2000" b="1" i="1">
                <a:solidFill>
                  <a:srgbClr val="DF8E21"/>
                </a:solidFill>
                <a:latin typeface="Calibri" pitchFamily="34" charset="0"/>
              </a:rPr>
              <a:t>Instituições de Direito Público e Privado</a:t>
            </a:r>
          </a:p>
          <a:p>
            <a:pPr algn="ctr"/>
            <a:r>
              <a:rPr lang="en-US" sz="2000" b="1" i="1">
                <a:solidFill>
                  <a:srgbClr val="DF8E21"/>
                </a:solidFill>
                <a:latin typeface="Calibri" pitchFamily="34" charset="0"/>
              </a:rPr>
              <a:t>Profa. Leilane Mendonça Lavarizi da Rosa</a:t>
            </a:r>
            <a:endParaRPr lang="pt-BR" sz="2000" b="1" i="1">
              <a:solidFill>
                <a:srgbClr val="DF8E2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179388" y="1897063"/>
            <a:ext cx="86407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chemeClr val="tx2"/>
                </a:solidFill>
                <a:latin typeface="Calibri" pitchFamily="34" charset="0"/>
              </a:rPr>
              <a:t>UNIDADE 1 – Noções preliminares do Direito </a:t>
            </a:r>
            <a:endParaRPr lang="pt-BR" sz="2800" b="1" i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4099" name="Text Box 8"/>
          <p:cNvSpPr txBox="1">
            <a:spLocks noChangeArrowheads="1"/>
          </p:cNvSpPr>
          <p:nvPr/>
        </p:nvSpPr>
        <p:spPr bwMode="auto">
          <a:xfrm>
            <a:off x="684213" y="2701925"/>
            <a:ext cx="8135937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80975" indent="-180975">
              <a:spcBef>
                <a:spcPct val="50000"/>
              </a:spcBef>
              <a:buFont typeface="Arial" charset="0"/>
              <a:buChar char="•"/>
            </a:pPr>
            <a:r>
              <a:rPr lang="en-US" sz="2400" i="1">
                <a:solidFill>
                  <a:schemeClr val="tx2"/>
                </a:solidFill>
                <a:latin typeface="Calibri" pitchFamily="34" charset="0"/>
              </a:rPr>
              <a:t>Noções de Direito;</a:t>
            </a:r>
          </a:p>
          <a:p>
            <a:pPr marL="180975" indent="-180975">
              <a:spcBef>
                <a:spcPct val="50000"/>
              </a:spcBef>
              <a:buFont typeface="Arial" charset="0"/>
              <a:buChar char="•"/>
            </a:pPr>
            <a:r>
              <a:rPr lang="en-US" sz="2400" i="1">
                <a:solidFill>
                  <a:schemeClr val="tx2"/>
                </a:solidFill>
                <a:latin typeface="Calibri" pitchFamily="34" charset="0"/>
              </a:rPr>
              <a:t>Norma jurídica e outras normas sociais;</a:t>
            </a:r>
          </a:p>
          <a:p>
            <a:pPr marL="180975" indent="-180975">
              <a:spcBef>
                <a:spcPct val="50000"/>
              </a:spcBef>
              <a:buFont typeface="Arial" charset="0"/>
              <a:buChar char="•"/>
            </a:pPr>
            <a:r>
              <a:rPr lang="en-US" sz="2400" i="1">
                <a:solidFill>
                  <a:schemeClr val="tx2"/>
                </a:solidFill>
                <a:latin typeface="Calibri" pitchFamily="34" charset="0"/>
              </a:rPr>
              <a:t>Direito Público e Direito Privado.</a:t>
            </a:r>
          </a:p>
        </p:txBody>
      </p:sp>
      <p:sp>
        <p:nvSpPr>
          <p:cNvPr id="5" name="Subtítulo 2"/>
          <p:cNvSpPr>
            <a:spLocks noGrp="1"/>
          </p:cNvSpPr>
          <p:nvPr>
            <p:ph type="subTitle" idx="4294967295"/>
          </p:nvPr>
        </p:nvSpPr>
        <p:spPr>
          <a:xfrm>
            <a:off x="571500" y="825500"/>
            <a:ext cx="6400800" cy="5000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smtClean="0">
                <a:solidFill>
                  <a:srgbClr val="FFC000"/>
                </a:solidFill>
              </a:rPr>
              <a:t>Instituições de Direito Público e Privado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8"/>
          <p:cNvSpPr txBox="1">
            <a:spLocks noChangeArrowheads="1"/>
          </p:cNvSpPr>
          <p:nvPr/>
        </p:nvSpPr>
        <p:spPr bwMode="auto">
          <a:xfrm>
            <a:off x="179388" y="1897063"/>
            <a:ext cx="86407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chemeClr val="tx2"/>
                </a:solidFill>
                <a:latin typeface="Calibri" pitchFamily="34" charset="0"/>
              </a:rPr>
              <a:t>UNIDADE 2 – Teoria Geral do Estado</a:t>
            </a:r>
            <a:endParaRPr lang="pt-BR" sz="2800" b="1" i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5123" name="Text Box 8"/>
          <p:cNvSpPr txBox="1">
            <a:spLocks noChangeArrowheads="1"/>
          </p:cNvSpPr>
          <p:nvPr/>
        </p:nvSpPr>
        <p:spPr bwMode="auto">
          <a:xfrm>
            <a:off x="684213" y="2701925"/>
            <a:ext cx="8135937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chemeClr val="tx2"/>
                </a:solidFill>
                <a:latin typeface="Calibri" pitchFamily="34" charset="0"/>
              </a:rPr>
              <a:t>O que é Estado?</a:t>
            </a:r>
          </a:p>
          <a:p>
            <a:pPr>
              <a:spcBef>
                <a:spcPct val="50000"/>
              </a:spcBef>
            </a:pPr>
            <a:r>
              <a:rPr lang="en-US" sz="2400" i="1">
                <a:solidFill>
                  <a:schemeClr val="tx2"/>
                </a:solidFill>
                <a:latin typeface="Calibri" pitchFamily="34" charset="0"/>
              </a:rPr>
              <a:t>(origem, formação, elementos, Estado de  Direito, Estado Democrático de direito, Poder e suas funções, formas de Estado e Governo, além dos sistemas de Governo).</a:t>
            </a:r>
          </a:p>
        </p:txBody>
      </p:sp>
      <p:sp>
        <p:nvSpPr>
          <p:cNvPr id="5" name="Subtítulo 2"/>
          <p:cNvSpPr>
            <a:spLocks noGrp="1"/>
          </p:cNvSpPr>
          <p:nvPr>
            <p:ph type="subTitle" idx="4294967295"/>
          </p:nvPr>
        </p:nvSpPr>
        <p:spPr>
          <a:xfrm>
            <a:off x="571500" y="825500"/>
            <a:ext cx="6400800" cy="5000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smtClean="0">
                <a:solidFill>
                  <a:srgbClr val="FFC000"/>
                </a:solidFill>
              </a:rPr>
              <a:t>Instituições de Direito Público e Privado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8"/>
          <p:cNvSpPr txBox="1">
            <a:spLocks noChangeArrowheads="1"/>
          </p:cNvSpPr>
          <p:nvPr/>
        </p:nvSpPr>
        <p:spPr bwMode="auto">
          <a:xfrm>
            <a:off x="179388" y="1897063"/>
            <a:ext cx="86407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chemeClr val="tx2"/>
                </a:solidFill>
                <a:latin typeface="Calibri" pitchFamily="34" charset="0"/>
              </a:rPr>
              <a:t>UNIDADE 3 – Direito Constitucional</a:t>
            </a:r>
            <a:endParaRPr lang="pt-BR" sz="2800" b="1" i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6147" name="Text Box 8"/>
          <p:cNvSpPr txBox="1">
            <a:spLocks noChangeArrowheads="1"/>
          </p:cNvSpPr>
          <p:nvPr/>
        </p:nvSpPr>
        <p:spPr bwMode="auto">
          <a:xfrm>
            <a:off x="684213" y="2701925"/>
            <a:ext cx="8135937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 typeface="Arial" charset="0"/>
              <a:buChar char="•"/>
            </a:pPr>
            <a:r>
              <a:rPr lang="en-US" sz="2400" b="1" i="1">
                <a:solidFill>
                  <a:schemeClr val="tx2"/>
                </a:solidFill>
                <a:latin typeface="Calibri" pitchFamily="34" charset="0"/>
              </a:rPr>
              <a:t>O que é Constuitução?</a:t>
            </a:r>
          </a:p>
          <a:p>
            <a:pPr marL="342900" indent="-342900">
              <a:spcBef>
                <a:spcPct val="50000"/>
              </a:spcBef>
              <a:buFont typeface="Arial" charset="0"/>
              <a:buChar char="•"/>
            </a:pPr>
            <a:r>
              <a:rPr lang="en-US" sz="2400" b="1" i="1">
                <a:solidFill>
                  <a:schemeClr val="tx2"/>
                </a:solidFill>
                <a:latin typeface="Calibri" pitchFamily="34" charset="0"/>
              </a:rPr>
              <a:t>Classificação das constituições;</a:t>
            </a:r>
          </a:p>
          <a:p>
            <a:pPr marL="342900" indent="-342900">
              <a:spcBef>
                <a:spcPct val="50000"/>
              </a:spcBef>
              <a:buFont typeface="Arial" charset="0"/>
              <a:buChar char="•"/>
            </a:pPr>
            <a:r>
              <a:rPr lang="en-US" sz="2400" b="1" i="1">
                <a:solidFill>
                  <a:schemeClr val="tx2"/>
                </a:solidFill>
                <a:latin typeface="Calibri" pitchFamily="34" charset="0"/>
              </a:rPr>
              <a:t>A Constituição vigente.</a:t>
            </a:r>
            <a:endParaRPr lang="en-US" sz="2400" i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5" name="Subtítulo 2"/>
          <p:cNvSpPr>
            <a:spLocks noGrp="1"/>
          </p:cNvSpPr>
          <p:nvPr>
            <p:ph type="subTitle" idx="4294967295"/>
          </p:nvPr>
        </p:nvSpPr>
        <p:spPr>
          <a:xfrm>
            <a:off x="571500" y="825500"/>
            <a:ext cx="6400800" cy="5000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smtClean="0">
                <a:solidFill>
                  <a:srgbClr val="FFC000"/>
                </a:solidFill>
              </a:rPr>
              <a:t>Instituições de Direito Público e Privado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8"/>
          <p:cNvSpPr txBox="1">
            <a:spLocks noChangeArrowheads="1"/>
          </p:cNvSpPr>
          <p:nvPr/>
        </p:nvSpPr>
        <p:spPr bwMode="auto">
          <a:xfrm>
            <a:off x="179388" y="1897063"/>
            <a:ext cx="86407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chemeClr val="tx2"/>
                </a:solidFill>
                <a:latin typeface="Calibri" pitchFamily="34" charset="0"/>
              </a:rPr>
              <a:t>UNIDADE 4 – O Estado Brasileiro</a:t>
            </a:r>
            <a:endParaRPr lang="pt-BR" sz="2800" b="1" i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684213" y="2701925"/>
            <a:ext cx="8135937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eaLnBrk="1" hangingPunct="1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n-US" sz="2400" b="1" i="1" dirty="0" smtClean="0">
                <a:solidFill>
                  <a:schemeClr val="tx2"/>
                </a:solidFill>
                <a:latin typeface="Calibri" pitchFamily="34" charset="0"/>
              </a:rPr>
              <a:t>A </a:t>
            </a:r>
            <a:r>
              <a:rPr lang="en-US" sz="2400" b="1" i="1" dirty="0" err="1" smtClean="0">
                <a:solidFill>
                  <a:schemeClr val="tx2"/>
                </a:solidFill>
                <a:latin typeface="Calibri" pitchFamily="34" charset="0"/>
              </a:rPr>
              <a:t>organização</a:t>
            </a:r>
            <a:r>
              <a:rPr lang="en-US" sz="2400" b="1" i="1" dirty="0" smtClean="0">
                <a:solidFill>
                  <a:schemeClr val="tx2"/>
                </a:solidFill>
                <a:latin typeface="Calibri" pitchFamily="34" charset="0"/>
              </a:rPr>
              <a:t> do Estado </a:t>
            </a:r>
            <a:r>
              <a:rPr lang="en-US" sz="2400" b="1" i="1" dirty="0" err="1" smtClean="0">
                <a:solidFill>
                  <a:schemeClr val="tx2"/>
                </a:solidFill>
                <a:latin typeface="Calibri" pitchFamily="34" charset="0"/>
              </a:rPr>
              <a:t>brasileiro</a:t>
            </a:r>
            <a:r>
              <a:rPr lang="en-US" sz="2400" b="1" i="1" dirty="0" smtClean="0">
                <a:solidFill>
                  <a:schemeClr val="tx2"/>
                </a:solidFill>
                <a:latin typeface="Calibri" pitchFamily="34" charset="0"/>
              </a:rPr>
              <a:t>.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2400" i="1" dirty="0" smtClean="0">
                <a:solidFill>
                  <a:schemeClr val="tx2"/>
                </a:solidFill>
                <a:latin typeface="Calibri" pitchFamily="34" charset="0"/>
              </a:rPr>
              <a:t>     (Forma de Estado, </a:t>
            </a:r>
            <a:r>
              <a:rPr lang="en-US" sz="2400" i="1" dirty="0" err="1" smtClean="0">
                <a:solidFill>
                  <a:schemeClr val="tx2"/>
                </a:solidFill>
                <a:latin typeface="Calibri" pitchFamily="34" charset="0"/>
              </a:rPr>
              <a:t>Governo</a:t>
            </a:r>
            <a:r>
              <a:rPr lang="en-US" sz="2400" i="1" dirty="0" smtClean="0">
                <a:solidFill>
                  <a:schemeClr val="tx2"/>
                </a:solidFill>
                <a:latin typeface="Calibri" pitchFamily="34" charset="0"/>
              </a:rPr>
              <a:t>, </a:t>
            </a:r>
            <a:r>
              <a:rPr lang="en-US" sz="2400" i="1" dirty="0" err="1" smtClean="0">
                <a:solidFill>
                  <a:schemeClr val="tx2"/>
                </a:solidFill>
                <a:latin typeface="Calibri" pitchFamily="34" charset="0"/>
              </a:rPr>
              <a:t>Poderes</a:t>
            </a:r>
            <a:r>
              <a:rPr lang="en-US" sz="2400" i="1" dirty="0" smtClean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5" name="Subtítulo 2"/>
          <p:cNvSpPr>
            <a:spLocks noGrp="1"/>
          </p:cNvSpPr>
          <p:nvPr>
            <p:ph type="subTitle" idx="4294967295"/>
          </p:nvPr>
        </p:nvSpPr>
        <p:spPr>
          <a:xfrm>
            <a:off x="571500" y="825500"/>
            <a:ext cx="6400800" cy="5000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smtClean="0">
                <a:solidFill>
                  <a:srgbClr val="FFC000"/>
                </a:solidFill>
              </a:rPr>
              <a:t>Instituições de Direito Público e Privado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8"/>
          <p:cNvSpPr txBox="1">
            <a:spLocks noChangeArrowheads="1"/>
          </p:cNvSpPr>
          <p:nvPr/>
        </p:nvSpPr>
        <p:spPr bwMode="auto">
          <a:xfrm>
            <a:off x="179388" y="1897063"/>
            <a:ext cx="86407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chemeClr val="tx2"/>
                </a:solidFill>
                <a:latin typeface="Calibri" pitchFamily="34" charset="0"/>
              </a:rPr>
              <a:t>UNIDADE 5 – A Administração Pública</a:t>
            </a:r>
            <a:endParaRPr lang="pt-BR" sz="2800" b="1" i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8195" name="Text Box 8"/>
          <p:cNvSpPr txBox="1">
            <a:spLocks noChangeArrowheads="1"/>
          </p:cNvSpPr>
          <p:nvPr/>
        </p:nvSpPr>
        <p:spPr bwMode="auto">
          <a:xfrm>
            <a:off x="684213" y="2701925"/>
            <a:ext cx="8135937" cy="295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Char char="•"/>
              <a:defRPr/>
            </a:pPr>
            <a:r>
              <a:rPr lang="en-US" sz="2400" b="1" i="1" dirty="0" smtClean="0">
                <a:solidFill>
                  <a:schemeClr val="tx2"/>
                </a:solidFill>
                <a:latin typeface="Calibri" pitchFamily="34" charset="0"/>
              </a:rPr>
              <a:t>O </a:t>
            </a:r>
            <a:r>
              <a:rPr lang="en-US" sz="2400" b="1" i="1" dirty="0" err="1" smtClean="0">
                <a:solidFill>
                  <a:schemeClr val="tx2"/>
                </a:solidFill>
                <a:latin typeface="Calibri" pitchFamily="34" charset="0"/>
              </a:rPr>
              <a:t>que</a:t>
            </a:r>
            <a:r>
              <a:rPr lang="en-US" sz="2400" b="1" i="1" dirty="0" smtClean="0">
                <a:solidFill>
                  <a:schemeClr val="tx2"/>
                </a:solidFill>
                <a:latin typeface="Calibri" pitchFamily="34" charset="0"/>
              </a:rPr>
              <a:t> é </a:t>
            </a:r>
            <a:r>
              <a:rPr lang="en-US" sz="2400" b="1" i="1" dirty="0" err="1" smtClean="0">
                <a:solidFill>
                  <a:schemeClr val="tx2"/>
                </a:solidFill>
                <a:latin typeface="Calibri" pitchFamily="34" charset="0"/>
              </a:rPr>
              <a:t>Administração</a:t>
            </a:r>
            <a:r>
              <a:rPr lang="en-US" sz="2400" b="1" i="1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  <a:latin typeface="Calibri" pitchFamily="34" charset="0"/>
              </a:rPr>
              <a:t>Pública</a:t>
            </a:r>
            <a:r>
              <a:rPr lang="en-US" sz="2400" b="1" i="1" dirty="0" smtClean="0">
                <a:solidFill>
                  <a:schemeClr val="tx2"/>
                </a:solidFill>
                <a:latin typeface="Calibri" pitchFamily="34" charset="0"/>
              </a:rPr>
              <a:t>;</a:t>
            </a:r>
          </a:p>
          <a:p>
            <a:pPr marL="0" indent="0" eaLnBrk="1" hangingPunct="1">
              <a:spcBef>
                <a:spcPct val="50000"/>
              </a:spcBef>
              <a:defRPr/>
            </a:pPr>
            <a:r>
              <a:rPr lang="en-US" sz="2000" i="1" dirty="0" smtClean="0">
                <a:solidFill>
                  <a:schemeClr val="tx2"/>
                </a:solidFill>
                <a:latin typeface="Calibri" pitchFamily="34" charset="0"/>
              </a:rPr>
              <a:t>	</a:t>
            </a:r>
            <a:r>
              <a:rPr lang="en-US" sz="2000" i="1" dirty="0" err="1" smtClean="0">
                <a:solidFill>
                  <a:schemeClr val="tx2"/>
                </a:solidFill>
                <a:latin typeface="Calibri" pitchFamily="34" charset="0"/>
              </a:rPr>
              <a:t>Princípios</a:t>
            </a:r>
            <a:r>
              <a:rPr lang="en-US" sz="2000" i="1" dirty="0" smtClean="0">
                <a:solidFill>
                  <a:schemeClr val="tx2"/>
                </a:solidFill>
                <a:latin typeface="Calibri" pitchFamily="34" charset="0"/>
              </a:rPr>
              <a:t> da </a:t>
            </a:r>
            <a:r>
              <a:rPr lang="en-US" sz="2000" i="1" dirty="0" err="1" smtClean="0">
                <a:solidFill>
                  <a:schemeClr val="tx2"/>
                </a:solidFill>
                <a:latin typeface="Calibri" pitchFamily="34" charset="0"/>
              </a:rPr>
              <a:t>Administração</a:t>
            </a:r>
            <a:r>
              <a:rPr lang="en-US" sz="2000" i="1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en-US" sz="2000" i="1" dirty="0" err="1" smtClean="0">
                <a:solidFill>
                  <a:schemeClr val="tx2"/>
                </a:solidFill>
                <a:latin typeface="Calibri" pitchFamily="34" charset="0"/>
              </a:rPr>
              <a:t>Público</a:t>
            </a:r>
            <a:r>
              <a:rPr lang="en-US" sz="2000" i="1" dirty="0" smtClean="0">
                <a:solidFill>
                  <a:schemeClr val="tx2"/>
                </a:solidFill>
                <a:latin typeface="Calibri" pitchFamily="34" charset="0"/>
              </a:rPr>
              <a:t>;</a:t>
            </a:r>
          </a:p>
          <a:p>
            <a:pPr marL="0" indent="0" eaLnBrk="1" hangingPunct="1">
              <a:spcBef>
                <a:spcPct val="50000"/>
              </a:spcBef>
              <a:defRPr/>
            </a:pPr>
            <a:r>
              <a:rPr lang="en-US" sz="2000" i="1" dirty="0" smtClean="0">
                <a:solidFill>
                  <a:schemeClr val="tx2"/>
                </a:solidFill>
                <a:latin typeface="Calibri" pitchFamily="34" charset="0"/>
              </a:rPr>
              <a:t>	</a:t>
            </a:r>
            <a:r>
              <a:rPr lang="en-US" sz="2000" i="1" dirty="0" err="1" smtClean="0">
                <a:solidFill>
                  <a:schemeClr val="tx2"/>
                </a:solidFill>
                <a:latin typeface="Calibri" pitchFamily="34" charset="0"/>
              </a:rPr>
              <a:t>Organização</a:t>
            </a:r>
            <a:r>
              <a:rPr lang="en-US" sz="2000" i="1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en-US" sz="2000" i="1" dirty="0" err="1" smtClean="0">
                <a:solidFill>
                  <a:schemeClr val="tx2"/>
                </a:solidFill>
                <a:latin typeface="Calibri" pitchFamily="34" charset="0"/>
              </a:rPr>
              <a:t>administrativa</a:t>
            </a:r>
            <a:r>
              <a:rPr lang="en-US" sz="2000" i="1" dirty="0" smtClean="0">
                <a:solidFill>
                  <a:schemeClr val="tx2"/>
                </a:solidFill>
                <a:latin typeface="Calibri" pitchFamily="34" charset="0"/>
              </a:rPr>
              <a:t>: </a:t>
            </a:r>
            <a:r>
              <a:rPr lang="en-US" sz="2000" i="1" dirty="0" err="1" smtClean="0">
                <a:solidFill>
                  <a:schemeClr val="tx2"/>
                </a:solidFill>
                <a:latin typeface="Calibri" pitchFamily="34" charset="0"/>
              </a:rPr>
              <a:t>Administração</a:t>
            </a:r>
            <a:r>
              <a:rPr lang="en-US" sz="2000" i="1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en-US" sz="2000" i="1" dirty="0" err="1" smtClean="0">
                <a:solidFill>
                  <a:schemeClr val="tx2"/>
                </a:solidFill>
                <a:latin typeface="Calibri" pitchFamily="34" charset="0"/>
              </a:rPr>
              <a:t>Direta</a:t>
            </a:r>
            <a:r>
              <a:rPr lang="en-US" sz="2000" i="1" dirty="0" smtClean="0">
                <a:solidFill>
                  <a:schemeClr val="tx2"/>
                </a:solidFill>
                <a:latin typeface="Calibri" pitchFamily="34" charset="0"/>
              </a:rPr>
              <a:t> e </a:t>
            </a:r>
            <a:r>
              <a:rPr lang="en-US" sz="2000" i="1" dirty="0" err="1" smtClean="0">
                <a:solidFill>
                  <a:schemeClr val="tx2"/>
                </a:solidFill>
                <a:latin typeface="Calibri" pitchFamily="34" charset="0"/>
              </a:rPr>
              <a:t>Indireta</a:t>
            </a:r>
            <a:r>
              <a:rPr lang="en-US" sz="2000" i="1" dirty="0" smtClean="0">
                <a:solidFill>
                  <a:schemeClr val="tx2"/>
                </a:solidFill>
                <a:latin typeface="Calibri" pitchFamily="34" charset="0"/>
              </a:rPr>
              <a:t>;</a:t>
            </a:r>
          </a:p>
          <a:p>
            <a:pPr marL="0" indent="0" eaLnBrk="1" hangingPunct="1">
              <a:spcBef>
                <a:spcPct val="50000"/>
              </a:spcBef>
              <a:defRPr/>
            </a:pPr>
            <a:r>
              <a:rPr lang="en-US" sz="2000" i="1" dirty="0" smtClean="0">
                <a:solidFill>
                  <a:schemeClr val="tx2"/>
                </a:solidFill>
                <a:latin typeface="Calibri" pitchFamily="34" charset="0"/>
              </a:rPr>
              <a:t>	</a:t>
            </a:r>
            <a:r>
              <a:rPr lang="en-US" sz="2000" i="1" dirty="0" err="1" smtClean="0">
                <a:solidFill>
                  <a:schemeClr val="tx2"/>
                </a:solidFill>
                <a:latin typeface="Calibri" pitchFamily="34" charset="0"/>
              </a:rPr>
              <a:t>Novas</a:t>
            </a:r>
            <a:r>
              <a:rPr lang="en-US" sz="2000" i="1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en-US" sz="2000" i="1" dirty="0" err="1" smtClean="0">
                <a:solidFill>
                  <a:schemeClr val="tx2"/>
                </a:solidFill>
                <a:latin typeface="Calibri" pitchFamily="34" charset="0"/>
              </a:rPr>
              <a:t>figuras</a:t>
            </a:r>
            <a:r>
              <a:rPr lang="en-US" sz="2000" i="1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en-US" sz="2000" i="1" dirty="0" err="1" smtClean="0">
                <a:solidFill>
                  <a:schemeClr val="tx2"/>
                </a:solidFill>
                <a:latin typeface="Calibri" pitchFamily="34" charset="0"/>
              </a:rPr>
              <a:t>administrativas</a:t>
            </a:r>
            <a:r>
              <a:rPr lang="en-US" sz="2000" i="1" dirty="0" smtClean="0">
                <a:solidFill>
                  <a:schemeClr val="tx2"/>
                </a:solidFill>
                <a:latin typeface="Calibri" pitchFamily="34" charset="0"/>
              </a:rPr>
              <a:t>.</a:t>
            </a:r>
          </a:p>
          <a:p>
            <a:pPr eaLnBrk="1" hangingPunct="1">
              <a:spcBef>
                <a:spcPct val="50000"/>
              </a:spcBef>
              <a:buFont typeface="Arial" charset="0"/>
              <a:buChar char="•"/>
              <a:defRPr/>
            </a:pPr>
            <a:r>
              <a:rPr lang="en-US" sz="2400" b="1" i="1" dirty="0" smtClean="0">
                <a:solidFill>
                  <a:schemeClr val="tx2"/>
                </a:solidFill>
                <a:latin typeface="Calibri" pitchFamily="34" charset="0"/>
              </a:rPr>
              <a:t>As </a:t>
            </a:r>
            <a:r>
              <a:rPr lang="en-US" sz="2400" b="1" i="1" dirty="0" err="1" smtClean="0">
                <a:solidFill>
                  <a:schemeClr val="tx2"/>
                </a:solidFill>
                <a:latin typeface="Calibri" pitchFamily="34" charset="0"/>
              </a:rPr>
              <a:t>Organizações</a:t>
            </a:r>
            <a:r>
              <a:rPr lang="en-US" sz="2400" b="1" i="1" dirty="0" smtClean="0">
                <a:solidFill>
                  <a:schemeClr val="tx2"/>
                </a:solidFill>
                <a:latin typeface="Calibri" pitchFamily="34" charset="0"/>
              </a:rPr>
              <a:t> da </a:t>
            </a:r>
            <a:r>
              <a:rPr lang="en-US" sz="2400" b="1" i="1" dirty="0" err="1" smtClean="0">
                <a:solidFill>
                  <a:schemeClr val="tx2"/>
                </a:solidFill>
                <a:latin typeface="Calibri" pitchFamily="34" charset="0"/>
              </a:rPr>
              <a:t>Sociedade</a:t>
            </a:r>
            <a:r>
              <a:rPr lang="en-US" sz="2400" b="1" i="1" dirty="0" smtClean="0">
                <a:solidFill>
                  <a:schemeClr val="tx2"/>
                </a:solidFill>
                <a:latin typeface="Calibri" pitchFamily="34" charset="0"/>
              </a:rPr>
              <a:t> Civil de </a:t>
            </a:r>
            <a:r>
              <a:rPr lang="en-US" sz="2400" b="1" i="1" dirty="0" err="1" smtClean="0">
                <a:solidFill>
                  <a:schemeClr val="tx2"/>
                </a:solidFill>
                <a:latin typeface="Calibri" pitchFamily="34" charset="0"/>
              </a:rPr>
              <a:t>Interesse</a:t>
            </a:r>
            <a:r>
              <a:rPr lang="en-US" sz="2400" b="1" i="1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  <a:latin typeface="Calibri" pitchFamily="34" charset="0"/>
              </a:rPr>
              <a:t>Público</a:t>
            </a:r>
            <a:r>
              <a:rPr lang="en-US" sz="2400" b="1" i="1" dirty="0" smtClean="0">
                <a:solidFill>
                  <a:schemeClr val="tx2"/>
                </a:solidFill>
                <a:latin typeface="Calibri" pitchFamily="34" charset="0"/>
              </a:rPr>
              <a:t>.</a:t>
            </a:r>
          </a:p>
          <a:p>
            <a:pPr marL="457200" lvl="1" indent="0" eaLnBrk="1" hangingPunct="1">
              <a:spcBef>
                <a:spcPct val="50000"/>
              </a:spcBef>
              <a:defRPr/>
            </a:pPr>
            <a:r>
              <a:rPr lang="en-US" sz="2400" b="1" i="1" dirty="0" smtClean="0">
                <a:solidFill>
                  <a:schemeClr val="tx2"/>
                </a:solidFill>
                <a:latin typeface="Calibri" pitchFamily="34" charset="0"/>
              </a:rPr>
              <a:t>	</a:t>
            </a:r>
            <a:r>
              <a:rPr lang="en-US" sz="2000" i="1" dirty="0" smtClean="0">
                <a:solidFill>
                  <a:schemeClr val="tx2"/>
                </a:solidFill>
                <a:latin typeface="Calibri" pitchFamily="34" charset="0"/>
              </a:rPr>
              <a:t>As </a:t>
            </a:r>
            <a:r>
              <a:rPr lang="en-US" sz="2000" i="1" dirty="0" err="1" smtClean="0">
                <a:solidFill>
                  <a:schemeClr val="tx2"/>
                </a:solidFill>
                <a:latin typeface="Calibri" pitchFamily="34" charset="0"/>
              </a:rPr>
              <a:t>Parcerias</a:t>
            </a:r>
            <a:r>
              <a:rPr lang="en-US" sz="2000" i="1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en-US" sz="2000" i="1" dirty="0" err="1" smtClean="0">
                <a:solidFill>
                  <a:schemeClr val="tx2"/>
                </a:solidFill>
                <a:latin typeface="Calibri" pitchFamily="34" charset="0"/>
              </a:rPr>
              <a:t>Público</a:t>
            </a:r>
            <a:r>
              <a:rPr lang="en-US" sz="2000" i="1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en-US" sz="2000" i="1" dirty="0" err="1" smtClean="0">
                <a:solidFill>
                  <a:schemeClr val="tx2"/>
                </a:solidFill>
                <a:latin typeface="Calibri" pitchFamily="34" charset="0"/>
              </a:rPr>
              <a:t>Privadas</a:t>
            </a:r>
            <a:r>
              <a:rPr lang="en-US" sz="2000" i="1" dirty="0" smtClean="0">
                <a:solidFill>
                  <a:schemeClr val="tx2"/>
                </a:solidFill>
                <a:latin typeface="Calibri" pitchFamily="34" charset="0"/>
              </a:rPr>
              <a:t> (PPPs).</a:t>
            </a:r>
          </a:p>
        </p:txBody>
      </p:sp>
      <p:sp>
        <p:nvSpPr>
          <p:cNvPr id="5" name="Subtítulo 2"/>
          <p:cNvSpPr>
            <a:spLocks noGrp="1"/>
          </p:cNvSpPr>
          <p:nvPr>
            <p:ph type="subTitle" idx="4294967295"/>
          </p:nvPr>
        </p:nvSpPr>
        <p:spPr>
          <a:xfrm>
            <a:off x="571500" y="825500"/>
            <a:ext cx="6400800" cy="5000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smtClean="0">
                <a:solidFill>
                  <a:srgbClr val="FFC000"/>
                </a:solidFill>
              </a:rPr>
              <a:t>Instituições de Direito Público e Privado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>
          <a:xfrm>
            <a:off x="571500" y="825500"/>
            <a:ext cx="6400800" cy="5000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smtClean="0">
                <a:solidFill>
                  <a:srgbClr val="FFC000"/>
                </a:solidFill>
              </a:rPr>
              <a:t>Instituições de Direito Público e Privado</a:t>
            </a:r>
          </a:p>
        </p:txBody>
      </p:sp>
      <p:sp>
        <p:nvSpPr>
          <p:cNvPr id="9219" name="Text Box 8"/>
          <p:cNvSpPr txBox="1">
            <a:spLocks noChangeArrowheads="1"/>
          </p:cNvSpPr>
          <p:nvPr/>
        </p:nvSpPr>
        <p:spPr bwMode="auto">
          <a:xfrm>
            <a:off x="179388" y="1897063"/>
            <a:ext cx="86407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chemeClr val="tx2"/>
                </a:solidFill>
                <a:latin typeface="Calibri" pitchFamily="34" charset="0"/>
              </a:rPr>
              <a:t>UNIDADE 6 – Direitos do Homem</a:t>
            </a:r>
            <a:endParaRPr lang="pt-BR" sz="2800" b="1" i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9220" name="Text Box 8"/>
          <p:cNvSpPr txBox="1">
            <a:spLocks noChangeArrowheads="1"/>
          </p:cNvSpPr>
          <p:nvPr/>
        </p:nvSpPr>
        <p:spPr bwMode="auto">
          <a:xfrm>
            <a:off x="684213" y="2701925"/>
            <a:ext cx="8135937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 typeface="Arial" charset="0"/>
              <a:buChar char="•"/>
            </a:pPr>
            <a:r>
              <a:rPr lang="en-US" sz="2400" b="1" i="1">
                <a:solidFill>
                  <a:schemeClr val="tx2"/>
                </a:solidFill>
                <a:latin typeface="Calibri" pitchFamily="34" charset="0"/>
              </a:rPr>
              <a:t>O desenvolvimento histórico dos Direitos Humanos;</a:t>
            </a:r>
          </a:p>
          <a:p>
            <a:pPr marL="342900" indent="-342900">
              <a:spcBef>
                <a:spcPct val="50000"/>
              </a:spcBef>
              <a:buFont typeface="Arial" charset="0"/>
              <a:buChar char="•"/>
            </a:pPr>
            <a:r>
              <a:rPr lang="en-US" sz="2400" b="1" i="1">
                <a:solidFill>
                  <a:schemeClr val="tx2"/>
                </a:solidFill>
                <a:latin typeface="Calibri" pitchFamily="34" charset="0"/>
              </a:rPr>
              <a:t>A Constituição brasileira e sua fundamentação nos Direitos Humanos e Fundamentais.</a:t>
            </a:r>
            <a:endParaRPr lang="en-US" sz="2400" i="1">
              <a:solidFill>
                <a:schemeClr val="tx2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</TotalTime>
  <Words>210</Words>
  <Application>Microsoft Office PowerPoint</Application>
  <PresentationFormat>Apresentação na tela (4:3)</PresentationFormat>
  <Paragraphs>41</Paragraphs>
  <Slides>7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thesta</dc:creator>
  <cp:lastModifiedBy>Juan Coto</cp:lastModifiedBy>
  <cp:revision>506</cp:revision>
  <dcterms:created xsi:type="dcterms:W3CDTF">2009-10-28T18:28:43Z</dcterms:created>
  <dcterms:modified xsi:type="dcterms:W3CDTF">2012-03-30T15:48:56Z</dcterms:modified>
</cp:coreProperties>
</file>