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4B5D1-0100-4F2A-B57D-984BCD956FD2}" type="datetimeFigureOut">
              <a:rPr lang="pt-BR" smtClean="0"/>
              <a:t>07/06/2011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52849-B1C0-41AE-AB62-6AF2DFE7888B}" type="slidenum">
              <a:rPr lang="pt-BR" smtClean="0"/>
              <a:t>‹nº›</a:t>
            </a:fld>
            <a:endParaRPr lang="pt-BR"/>
          </a:p>
        </p:txBody>
      </p:sp>
    </p:spTree>
    <p:extLst>
      <p:ext uri="{BB962C8B-B14F-4D97-AF65-F5344CB8AC3E}">
        <p14:creationId xmlns:p14="http://schemas.microsoft.com/office/powerpoint/2010/main" val="1510316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a:t>
            </a:fld>
            <a:endParaRPr 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10</a:t>
            </a:fld>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11</a:t>
            </a:fld>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12</a:t>
            </a:fld>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13</a:t>
            </a:fld>
            <a:endParaRPr 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14</a:t>
            </a:fld>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15</a:t>
            </a:fld>
            <a:endParaRPr 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16</a:t>
            </a:fld>
            <a:endParaRPr lang="pt-B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17</a:t>
            </a:fld>
            <a:endParaRPr lang="pt-B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18</a:t>
            </a:fld>
            <a:endParaRPr 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19</a:t>
            </a:fld>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a:t>
            </a:fld>
            <a:endParaRPr 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20</a:t>
            </a:fld>
            <a:endParaRPr lang="pt-B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21</a:t>
            </a:fld>
            <a:endParaRPr lang="pt-B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22</a:t>
            </a:fld>
            <a:endParaRPr lang="pt-B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23</a:t>
            </a:fld>
            <a:endParaRPr lang="pt-B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24</a:t>
            </a:fld>
            <a:endParaRPr lang="pt-B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25</a:t>
            </a:fld>
            <a:endParaRPr lang="pt-B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26</a:t>
            </a:fld>
            <a:endParaRPr lang="pt-B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27</a:t>
            </a:fld>
            <a:endParaRPr lang="pt-B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28</a:t>
            </a:fld>
            <a:endParaRPr lang="pt-B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29</a:t>
            </a:fld>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3</a:t>
            </a:fld>
            <a:endParaRPr lang="pt-B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30</a:t>
            </a:fld>
            <a:endParaRPr lang="pt-B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31</a:t>
            </a:fld>
            <a:endParaRPr lang="pt-B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32</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4</a:t>
            </a:fld>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5</a:t>
            </a:fld>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6</a:t>
            </a:fld>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7</a:t>
            </a:fld>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8</a:t>
            </a:fld>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A5291D-09A2-4085-B621-A2A66905D05C}" type="slidenum">
              <a:rPr lang="pt-BR" smtClean="0"/>
              <a:pPr/>
              <a:t>9</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416D1C0-4350-41D5-B071-BCB8804CD278}" type="datetimeFigureOut">
              <a:rPr lang="pt-BR" smtClean="0"/>
              <a:t>07/06/2011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49803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416D1C0-4350-41D5-B071-BCB8804CD278}" type="datetimeFigureOut">
              <a:rPr lang="pt-BR" smtClean="0"/>
              <a:t>07/06/2011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22212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416D1C0-4350-41D5-B071-BCB8804CD278}" type="datetimeFigureOut">
              <a:rPr lang="pt-BR" smtClean="0"/>
              <a:t>07/06/2011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362264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416D1C0-4350-41D5-B071-BCB8804CD278}" type="datetimeFigureOut">
              <a:rPr lang="pt-BR" smtClean="0"/>
              <a:t>07/06/2011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90837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416D1C0-4350-41D5-B071-BCB8804CD278}" type="datetimeFigureOut">
              <a:rPr lang="pt-BR" smtClean="0"/>
              <a:t>07/06/2011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271025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416D1C0-4350-41D5-B071-BCB8804CD278}" type="datetimeFigureOut">
              <a:rPr lang="pt-BR" smtClean="0"/>
              <a:t>07/06/2011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332537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416D1C0-4350-41D5-B071-BCB8804CD278}" type="datetimeFigureOut">
              <a:rPr lang="pt-BR" smtClean="0"/>
              <a:t>07/06/2011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4114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416D1C0-4350-41D5-B071-BCB8804CD278}" type="datetimeFigureOut">
              <a:rPr lang="pt-BR" smtClean="0"/>
              <a:t>07/06/2011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246425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416D1C0-4350-41D5-B071-BCB8804CD278}" type="datetimeFigureOut">
              <a:rPr lang="pt-BR" smtClean="0"/>
              <a:t>07/06/2011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70164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416D1C0-4350-41D5-B071-BCB8804CD278}" type="datetimeFigureOut">
              <a:rPr lang="pt-BR" smtClean="0"/>
              <a:t>07/06/2011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200688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416D1C0-4350-41D5-B071-BCB8804CD278}" type="datetimeFigureOut">
              <a:rPr lang="pt-BR" smtClean="0"/>
              <a:t>07/06/2011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E8ADA2C-6B1D-4097-8F64-B18A2C07EC8B}" type="slidenum">
              <a:rPr lang="pt-BR" smtClean="0"/>
              <a:t>‹nº›</a:t>
            </a:fld>
            <a:endParaRPr lang="pt-BR"/>
          </a:p>
        </p:txBody>
      </p:sp>
    </p:spTree>
    <p:extLst>
      <p:ext uri="{BB962C8B-B14F-4D97-AF65-F5344CB8AC3E}">
        <p14:creationId xmlns:p14="http://schemas.microsoft.com/office/powerpoint/2010/main" val="337139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6D1C0-4350-41D5-B071-BCB8804CD278}" type="datetimeFigureOut">
              <a:rPr lang="pt-BR" smtClean="0"/>
              <a:t>07/06/2011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ADA2C-6B1D-4097-8F64-B18A2C07EC8B}" type="slidenum">
              <a:rPr lang="pt-BR" smtClean="0"/>
              <a:t>‹nº›</a:t>
            </a:fld>
            <a:endParaRPr lang="pt-BR"/>
          </a:p>
        </p:txBody>
      </p:sp>
    </p:spTree>
    <p:extLst>
      <p:ext uri="{BB962C8B-B14F-4D97-AF65-F5344CB8AC3E}">
        <p14:creationId xmlns:p14="http://schemas.microsoft.com/office/powerpoint/2010/main" val="378664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1"/>
          <p:cNvSpPr>
            <a:spLocks noChangeArrowheads="1"/>
          </p:cNvSpPr>
          <p:nvPr/>
        </p:nvSpPr>
        <p:spPr bwMode="auto">
          <a:xfrm>
            <a:off x="0" y="39560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3078" name="Rectangle 32"/>
          <p:cNvSpPr>
            <a:spLocks noChangeArrowheads="1"/>
          </p:cNvSpPr>
          <p:nvPr/>
        </p:nvSpPr>
        <p:spPr bwMode="auto">
          <a:xfrm>
            <a:off x="1954610" y="3001072"/>
            <a:ext cx="7092280" cy="1215717"/>
          </a:xfrm>
          <a:prstGeom prst="rect">
            <a:avLst/>
          </a:prstGeom>
          <a:noFill/>
          <a:ln w="9525">
            <a:noFill/>
            <a:miter lim="800000"/>
            <a:headEnd/>
            <a:tailEnd/>
          </a:ln>
        </p:spPr>
        <p:txBody>
          <a:bodyPr wrap="square" bIns="0" anchor="ctr">
            <a:spAutoFit/>
          </a:bodyPr>
          <a:lstStyle/>
          <a:p>
            <a:pPr algn="ctr" eaLnBrk="1" hangingPunct="1">
              <a:tabLst>
                <a:tab pos="450850" algn="l"/>
              </a:tabLst>
            </a:pPr>
            <a:r>
              <a:rPr lang="pt-BR" sz="3600" dirty="0" smtClean="0">
                <a:latin typeface="Arial Black" pitchFamily="34" charset="0"/>
                <a:ea typeface="Calibri" pitchFamily="34" charset="0"/>
                <a:cs typeface="Times New Roman" pitchFamily="18" charset="0"/>
              </a:rPr>
              <a:t>Seminário Temático II </a:t>
            </a:r>
            <a:r>
              <a:rPr lang="pt-BR" sz="4000" dirty="0" smtClean="0">
                <a:latin typeface="Arial Black" pitchFamily="34" charset="0"/>
                <a:ea typeface="Calibri" pitchFamily="34" charset="0"/>
                <a:cs typeface="Times New Roman" pitchFamily="18" charset="0"/>
              </a:rPr>
              <a:t>Gestão Social</a:t>
            </a:r>
            <a:endParaRPr lang="pt-BR" sz="4000" dirty="0">
              <a:latin typeface="Arial Black" pitchFamily="34" charset="0"/>
              <a:ea typeface="Calibri" pitchFamily="34" charset="0"/>
              <a:cs typeface="Times New Roman" pitchFamily="18" charset="0"/>
            </a:endParaRPr>
          </a:p>
        </p:txBody>
      </p:sp>
      <p:sp>
        <p:nvSpPr>
          <p:cNvPr id="3079" name="Rectangle 32"/>
          <p:cNvSpPr>
            <a:spLocks noChangeArrowheads="1"/>
          </p:cNvSpPr>
          <p:nvPr/>
        </p:nvSpPr>
        <p:spPr bwMode="auto">
          <a:xfrm>
            <a:off x="0" y="5661248"/>
            <a:ext cx="9144000" cy="415498"/>
          </a:xfrm>
          <a:prstGeom prst="rect">
            <a:avLst/>
          </a:prstGeom>
          <a:solidFill>
            <a:schemeClr val="accent2"/>
          </a:solidFill>
          <a:ln w="9525">
            <a:noFill/>
            <a:miter lim="800000"/>
            <a:headEnd/>
            <a:tailEnd/>
          </a:ln>
        </p:spPr>
        <p:txBody>
          <a:bodyPr bIns="0" anchor="ctr">
            <a:spAutoFit/>
          </a:bodyPr>
          <a:lstStyle/>
          <a:p>
            <a:pPr algn="ctr" eaLnBrk="1" hangingPunct="1">
              <a:tabLst>
                <a:tab pos="450850" algn="l"/>
              </a:tabLst>
            </a:pPr>
            <a:r>
              <a:rPr lang="it-IT" sz="2400" b="1" dirty="0" smtClean="0">
                <a:solidFill>
                  <a:schemeClr val="bg1"/>
                </a:solidFill>
                <a:latin typeface="+mj-lt"/>
                <a:ea typeface="Calibri" pitchFamily="34" charset="0"/>
                <a:cs typeface="Times New Roman" pitchFamily="18" charset="0"/>
              </a:rPr>
              <a:t>Prof.  Paulo Otolini Garrido, Dr.</a:t>
            </a:r>
            <a:endParaRPr lang="pt-BR" sz="2400" b="1" dirty="0">
              <a:solidFill>
                <a:schemeClr val="bg1"/>
              </a:solidFill>
              <a:latin typeface="+mj-lt"/>
              <a:ea typeface="Calibri" pitchFamily="34" charset="0"/>
              <a:cs typeface="Times New Roman" pitchFamily="18" charset="0"/>
            </a:endParaRPr>
          </a:p>
        </p:txBody>
      </p:sp>
      <p:pic>
        <p:nvPicPr>
          <p:cNvPr id="3080" name="Picture 8"/>
          <p:cNvPicPr>
            <a:picLocks noChangeAspect="1" noChangeArrowheads="1"/>
          </p:cNvPicPr>
          <p:nvPr/>
        </p:nvPicPr>
        <p:blipFill>
          <a:blip r:embed="rId3" cstate="print"/>
          <a:srcRect/>
          <a:stretch>
            <a:fillRect/>
          </a:stretch>
        </p:blipFill>
        <p:spPr bwMode="auto">
          <a:xfrm>
            <a:off x="802482" y="2523759"/>
            <a:ext cx="1828800" cy="2194560"/>
          </a:xfrm>
          <a:prstGeom prst="rect">
            <a:avLst/>
          </a:prstGeom>
          <a:noFill/>
          <a:ln w="9525">
            <a:noFill/>
            <a:miter lim="800000"/>
            <a:headEnd/>
            <a:tailEnd/>
          </a:ln>
        </p:spPr>
      </p:pic>
    </p:spTree>
    <p:extLst>
      <p:ext uri="{BB962C8B-B14F-4D97-AF65-F5344CB8AC3E}">
        <p14:creationId xmlns:p14="http://schemas.microsoft.com/office/powerpoint/2010/main" val="1533788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2"/>
          <p:cNvSpPr>
            <a:spLocks noChangeArrowheads="1"/>
          </p:cNvSpPr>
          <p:nvPr/>
        </p:nvSpPr>
        <p:spPr bwMode="auto">
          <a:xfrm>
            <a:off x="0" y="1886025"/>
            <a:ext cx="9144000" cy="538609"/>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pt-BR" sz="3200" dirty="0" smtClean="0">
                <a:solidFill>
                  <a:schemeClr val="bg1"/>
                </a:solidFill>
                <a:latin typeface="Arial Black" pitchFamily="34" charset="0"/>
                <a:ea typeface="Calibri" pitchFamily="34" charset="0"/>
                <a:cs typeface="Times New Roman" pitchFamily="18" charset="0"/>
              </a:rPr>
              <a:t>CONCEITOS BÁSICOS</a:t>
            </a:r>
            <a:endParaRPr lang="pt-BR" sz="3200" dirty="0">
              <a:solidFill>
                <a:schemeClr val="bg1"/>
              </a:solidFill>
              <a:latin typeface="Arial Black" pitchFamily="34" charset="0"/>
              <a:ea typeface="Calibri" pitchFamily="34" charset="0"/>
              <a:cs typeface="Times New Roman" pitchFamily="18" charset="0"/>
            </a:endParaRPr>
          </a:p>
        </p:txBody>
      </p:sp>
      <p:sp>
        <p:nvSpPr>
          <p:cNvPr id="4101" name="CaixaDeTexto 5"/>
          <p:cNvSpPr txBox="1">
            <a:spLocks noChangeArrowheads="1"/>
          </p:cNvSpPr>
          <p:nvPr/>
        </p:nvSpPr>
        <p:spPr bwMode="auto">
          <a:xfrm>
            <a:off x="3132138" y="2910542"/>
            <a:ext cx="6011862" cy="3046988"/>
          </a:xfrm>
          <a:prstGeom prst="rect">
            <a:avLst/>
          </a:prstGeom>
          <a:solidFill>
            <a:srgbClr val="66CCFF"/>
          </a:solidFill>
          <a:ln w="9525">
            <a:noFill/>
            <a:miter lim="800000"/>
            <a:headEnd/>
            <a:tailEnd/>
          </a:ln>
        </p:spPr>
        <p:txBody>
          <a:bodyPr wrap="square">
            <a:spAutoFit/>
          </a:bodyPr>
          <a:lstStyle/>
          <a:p>
            <a:pPr marL="542925" indent="-457200">
              <a:spcBef>
                <a:spcPts val="300"/>
              </a:spcBef>
              <a:spcAft>
                <a:spcPts val="300"/>
              </a:spcAft>
              <a:buFont typeface="Wingdings" pitchFamily="2" charset="2"/>
              <a:buChar char="ü"/>
            </a:pPr>
            <a:r>
              <a:rPr lang="pt-BR" dirty="0" smtClean="0">
                <a:latin typeface="Arial Black" pitchFamily="34" charset="0"/>
              </a:rPr>
              <a:t>PARADIGMAS DA ADMINISTRAÇÃO PÚBLICA</a:t>
            </a:r>
          </a:p>
          <a:p>
            <a:pPr marL="542925" indent="-457200">
              <a:spcBef>
                <a:spcPts val="300"/>
              </a:spcBef>
              <a:spcAft>
                <a:spcPts val="300"/>
              </a:spcAft>
              <a:buFont typeface="Wingdings" pitchFamily="2" charset="2"/>
              <a:buChar char="ü"/>
            </a:pPr>
            <a:r>
              <a:rPr lang="pt-BR" dirty="0" smtClean="0">
                <a:latin typeface="Arial Black" pitchFamily="34" charset="0"/>
              </a:rPr>
              <a:t>GESTÃO ORGANIZACIONAL </a:t>
            </a:r>
          </a:p>
          <a:p>
            <a:pPr marL="542925" indent="-457200">
              <a:spcBef>
                <a:spcPts val="300"/>
              </a:spcBef>
              <a:spcAft>
                <a:spcPts val="300"/>
              </a:spcAft>
              <a:buFont typeface="Wingdings" pitchFamily="2" charset="2"/>
              <a:buChar char="ü"/>
            </a:pPr>
            <a:r>
              <a:rPr lang="pt-BR" dirty="0" smtClean="0">
                <a:latin typeface="Arial Black" pitchFamily="34" charset="0"/>
              </a:rPr>
              <a:t>GESTÃO SOCIAL</a:t>
            </a:r>
          </a:p>
          <a:p>
            <a:pPr marL="542925" indent="-457200">
              <a:spcBef>
                <a:spcPts val="300"/>
              </a:spcBef>
              <a:spcAft>
                <a:spcPts val="300"/>
              </a:spcAft>
              <a:buFont typeface="Wingdings" pitchFamily="2" charset="2"/>
              <a:buChar char="ü"/>
            </a:pPr>
            <a:r>
              <a:rPr lang="pt-BR" dirty="0" smtClean="0">
                <a:latin typeface="Arial Black" pitchFamily="34" charset="0"/>
              </a:rPr>
              <a:t>CIDADANIA</a:t>
            </a:r>
          </a:p>
          <a:p>
            <a:pPr marL="542925" indent="-457200">
              <a:spcBef>
                <a:spcPts val="300"/>
              </a:spcBef>
              <a:spcAft>
                <a:spcPts val="300"/>
              </a:spcAft>
              <a:buFont typeface="Wingdings" pitchFamily="2" charset="2"/>
              <a:buChar char="ü"/>
            </a:pPr>
            <a:r>
              <a:rPr lang="pt-BR" dirty="0" smtClean="0">
                <a:latin typeface="Arial Black" pitchFamily="34" charset="0"/>
              </a:rPr>
              <a:t>CIDADANIA DELIBERATIVA</a:t>
            </a:r>
          </a:p>
          <a:p>
            <a:pPr marL="542925" indent="-457200">
              <a:spcBef>
                <a:spcPts val="300"/>
              </a:spcBef>
              <a:spcAft>
                <a:spcPts val="300"/>
              </a:spcAft>
              <a:buFont typeface="Wingdings" pitchFamily="2" charset="2"/>
              <a:buChar char="ü"/>
            </a:pPr>
            <a:r>
              <a:rPr lang="pt-BR" dirty="0" smtClean="0">
                <a:latin typeface="Arial Black" pitchFamily="34" charset="0"/>
              </a:rPr>
              <a:t>DESENVOLVIMENTO LOCAL COM CIDADANIA</a:t>
            </a:r>
          </a:p>
          <a:p>
            <a:pPr marL="542925" indent="-457200">
              <a:spcBef>
                <a:spcPts val="300"/>
              </a:spcBef>
              <a:spcAft>
                <a:spcPts val="300"/>
              </a:spcAft>
              <a:buFont typeface="Wingdings" pitchFamily="2" charset="2"/>
              <a:buChar char="ü"/>
            </a:pPr>
            <a:r>
              <a:rPr lang="pt-BR" dirty="0" smtClean="0">
                <a:latin typeface="Arial Black" pitchFamily="34" charset="0"/>
              </a:rPr>
              <a:t>SUSTENTABILIDADE</a:t>
            </a:r>
            <a:endParaRPr lang="pt-BR" dirty="0">
              <a:latin typeface="Arial Black" pitchFamily="34" charset="0"/>
            </a:endParaRPr>
          </a:p>
        </p:txBody>
      </p:sp>
      <p:pic>
        <p:nvPicPr>
          <p:cNvPr id="56323" name="Picture 3"/>
          <p:cNvPicPr>
            <a:picLocks noChangeAspect="1" noChangeArrowheads="1"/>
          </p:cNvPicPr>
          <p:nvPr/>
        </p:nvPicPr>
        <p:blipFill>
          <a:blip r:embed="rId3" cstate="print"/>
          <a:srcRect l="5799" r="3482"/>
          <a:stretch>
            <a:fillRect/>
          </a:stretch>
        </p:blipFill>
        <p:spPr bwMode="auto">
          <a:xfrm>
            <a:off x="179512" y="2824996"/>
            <a:ext cx="2808312" cy="3714750"/>
          </a:xfrm>
          <a:prstGeom prst="rect">
            <a:avLst/>
          </a:prstGeom>
          <a:noFill/>
          <a:ln w="9525">
            <a:noFill/>
            <a:miter lim="800000"/>
            <a:headEnd/>
            <a:tailEnd/>
          </a:ln>
        </p:spPr>
      </p:pic>
      <p:sp>
        <p:nvSpPr>
          <p:cNvPr id="7" name="Rectangle 31"/>
          <p:cNvSpPr>
            <a:spLocks noChangeArrowheads="1"/>
          </p:cNvSpPr>
          <p:nvPr/>
        </p:nvSpPr>
        <p:spPr bwMode="auto">
          <a:xfrm>
            <a:off x="0" y="48201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2401781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bwMode="auto">
          <a:xfrm>
            <a:off x="0" y="6280517"/>
            <a:ext cx="1115616" cy="5774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charset="0"/>
            </a:endParaRPr>
          </a:p>
        </p:txBody>
      </p:sp>
      <p:sp>
        <p:nvSpPr>
          <p:cNvPr id="5" name="Rectangle 32"/>
          <p:cNvSpPr>
            <a:spLocks noChangeArrowheads="1"/>
          </p:cNvSpPr>
          <p:nvPr/>
        </p:nvSpPr>
        <p:spPr bwMode="auto">
          <a:xfrm>
            <a:off x="0" y="1677492"/>
            <a:ext cx="9144000" cy="538609"/>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3200" dirty="0" smtClean="0">
                <a:solidFill>
                  <a:schemeClr val="bg1"/>
                </a:solidFill>
                <a:latin typeface="Arial Black" pitchFamily="34" charset="0"/>
                <a:ea typeface="Calibri" pitchFamily="34" charset="0"/>
                <a:cs typeface="Times New Roman" pitchFamily="18" charset="0"/>
              </a:rPr>
              <a:t>Paradigmas da Administração Pública</a:t>
            </a:r>
            <a:endParaRPr lang="pt-BR" sz="3200" dirty="0">
              <a:solidFill>
                <a:schemeClr val="bg1"/>
              </a:solidFill>
              <a:latin typeface="Arial Black" pitchFamily="34" charset="0"/>
              <a:ea typeface="Calibri" pitchFamily="34" charset="0"/>
              <a:cs typeface="Times New Roman" pitchFamily="18" charset="0"/>
            </a:endParaRPr>
          </a:p>
        </p:txBody>
      </p:sp>
      <p:sp>
        <p:nvSpPr>
          <p:cNvPr id="6" name="Rectangle 31"/>
          <p:cNvSpPr>
            <a:spLocks noChangeArrowheads="1"/>
          </p:cNvSpPr>
          <p:nvPr/>
        </p:nvSpPr>
        <p:spPr bwMode="auto">
          <a:xfrm>
            <a:off x="0" y="39560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pic>
        <p:nvPicPr>
          <p:cNvPr id="62466" name="Picture 2"/>
          <p:cNvPicPr>
            <a:picLocks noChangeAspect="1" noChangeArrowheads="1"/>
          </p:cNvPicPr>
          <p:nvPr/>
        </p:nvPicPr>
        <p:blipFill>
          <a:blip r:embed="rId3" cstate="print"/>
          <a:srcRect l="39161" t="21946" r="40638" b="33757"/>
          <a:stretch>
            <a:fillRect/>
          </a:stretch>
        </p:blipFill>
        <p:spPr bwMode="auto">
          <a:xfrm>
            <a:off x="611560" y="2737723"/>
            <a:ext cx="2376264" cy="3802022"/>
          </a:xfrm>
          <a:prstGeom prst="rect">
            <a:avLst/>
          </a:prstGeom>
          <a:noFill/>
          <a:ln w="9525">
            <a:noFill/>
            <a:miter lim="800000"/>
            <a:headEnd/>
            <a:tailEnd/>
          </a:ln>
        </p:spPr>
      </p:pic>
      <p:sp>
        <p:nvSpPr>
          <p:cNvPr id="8" name="CaixaDeTexto 7"/>
          <p:cNvSpPr txBox="1"/>
          <p:nvPr/>
        </p:nvSpPr>
        <p:spPr>
          <a:xfrm rot="16200000">
            <a:off x="-1009879" y="4661964"/>
            <a:ext cx="2791085" cy="307777"/>
          </a:xfrm>
          <a:prstGeom prst="rect">
            <a:avLst/>
          </a:prstGeom>
          <a:noFill/>
        </p:spPr>
        <p:txBody>
          <a:bodyPr wrap="none" rtlCol="0">
            <a:spAutoFit/>
          </a:bodyPr>
          <a:lstStyle/>
          <a:p>
            <a:r>
              <a:rPr lang="pt-BR" sz="1400" dirty="0" smtClean="0"/>
              <a:t>Denhardt e Denhardt (2000, p. 554)</a:t>
            </a:r>
            <a:endParaRPr lang="pt-BR" sz="1400" dirty="0"/>
          </a:p>
        </p:txBody>
      </p:sp>
      <p:sp>
        <p:nvSpPr>
          <p:cNvPr id="9" name="CaixaDeTexto 4"/>
          <p:cNvSpPr txBox="1">
            <a:spLocks noChangeArrowheads="1"/>
          </p:cNvSpPr>
          <p:nvPr/>
        </p:nvSpPr>
        <p:spPr bwMode="auto">
          <a:xfrm>
            <a:off x="3132138" y="5243602"/>
            <a:ext cx="5903912" cy="1200329"/>
          </a:xfrm>
          <a:prstGeom prst="rect">
            <a:avLst/>
          </a:prstGeom>
          <a:noFill/>
          <a:ln w="9525">
            <a:noFill/>
            <a:miter lim="800000"/>
            <a:headEnd/>
            <a:tailEnd/>
          </a:ln>
        </p:spPr>
        <p:txBody>
          <a:bodyPr wrap="square">
            <a:spAutoFit/>
          </a:bodyPr>
          <a:lstStyle/>
          <a:p>
            <a:pPr>
              <a:spcBef>
                <a:spcPts val="400"/>
              </a:spcBef>
              <a:spcAft>
                <a:spcPts val="400"/>
              </a:spcAft>
            </a:pPr>
            <a:r>
              <a:rPr lang="pt-BR" u="sng" dirty="0" smtClean="0">
                <a:latin typeface="Arial Black" pitchFamily="34" charset="0"/>
              </a:rPr>
              <a:t>Novo Serviço Público</a:t>
            </a:r>
            <a:r>
              <a:rPr lang="pt-BR" dirty="0" smtClean="0">
                <a:latin typeface="Arial Black" pitchFamily="34" charset="0"/>
              </a:rPr>
              <a:t>:  complementari-dade entre os modelos; democratiza-ção;  cidadãos;  coalizações; coprodução do bem público.</a:t>
            </a:r>
            <a:endParaRPr lang="pt-BR" dirty="0">
              <a:latin typeface="Arial Black" pitchFamily="34" charset="0"/>
            </a:endParaRPr>
          </a:p>
        </p:txBody>
      </p:sp>
      <p:sp>
        <p:nvSpPr>
          <p:cNvPr id="10" name="CaixaDeTexto 4"/>
          <p:cNvSpPr txBox="1">
            <a:spLocks noChangeArrowheads="1"/>
          </p:cNvSpPr>
          <p:nvPr/>
        </p:nvSpPr>
        <p:spPr bwMode="auto">
          <a:xfrm>
            <a:off x="3132138" y="3716798"/>
            <a:ext cx="6011862" cy="1200329"/>
          </a:xfrm>
          <a:prstGeom prst="rect">
            <a:avLst/>
          </a:prstGeom>
          <a:noFill/>
          <a:ln w="9525">
            <a:noFill/>
            <a:miter lim="800000"/>
            <a:headEnd/>
            <a:tailEnd/>
          </a:ln>
        </p:spPr>
        <p:txBody>
          <a:bodyPr wrap="square">
            <a:spAutoFit/>
          </a:bodyPr>
          <a:lstStyle/>
          <a:p>
            <a:pPr>
              <a:spcBef>
                <a:spcPts val="400"/>
              </a:spcBef>
              <a:spcAft>
                <a:spcPts val="400"/>
              </a:spcAft>
            </a:pPr>
            <a:r>
              <a:rPr lang="pt-BR" u="sng" dirty="0" smtClean="0">
                <a:latin typeface="Arial Black" pitchFamily="34" charset="0"/>
              </a:rPr>
              <a:t>Nova Gestão Pública</a:t>
            </a:r>
            <a:r>
              <a:rPr lang="pt-BR" dirty="0" smtClean="0">
                <a:latin typeface="Arial Black" pitchFamily="34" charset="0"/>
              </a:rPr>
              <a:t>:  segue o neoliberalismo: liberdade de mercado e baixa intervenção do Estado na economia; redução do tamanho do Estado; corte de gastos e orçamentos; </a:t>
            </a:r>
          </a:p>
        </p:txBody>
      </p:sp>
      <p:sp>
        <p:nvSpPr>
          <p:cNvPr id="11" name="CaixaDeTexto 4"/>
          <p:cNvSpPr txBox="1">
            <a:spLocks noChangeArrowheads="1"/>
          </p:cNvSpPr>
          <p:nvPr/>
        </p:nvSpPr>
        <p:spPr bwMode="auto">
          <a:xfrm>
            <a:off x="3132138" y="2383024"/>
            <a:ext cx="6011862" cy="1015663"/>
          </a:xfrm>
          <a:prstGeom prst="rect">
            <a:avLst/>
          </a:prstGeom>
          <a:noFill/>
          <a:ln w="9525">
            <a:noFill/>
            <a:miter lim="800000"/>
            <a:headEnd/>
            <a:tailEnd/>
          </a:ln>
        </p:spPr>
        <p:txBody>
          <a:bodyPr wrap="square">
            <a:spAutoFit/>
          </a:bodyPr>
          <a:lstStyle/>
          <a:p>
            <a:pPr>
              <a:spcBef>
                <a:spcPts val="400"/>
              </a:spcBef>
              <a:spcAft>
                <a:spcPts val="400"/>
              </a:spcAft>
            </a:pPr>
            <a:r>
              <a:rPr lang="pt-BR" sz="2000" u="sng" dirty="0" smtClean="0">
                <a:latin typeface="Arial Black" pitchFamily="34" charset="0"/>
              </a:rPr>
              <a:t>Velha Administração Pública</a:t>
            </a:r>
            <a:r>
              <a:rPr lang="pt-BR" sz="2000" dirty="0" smtClean="0">
                <a:latin typeface="Arial Black" pitchFamily="34" charset="0"/>
              </a:rPr>
              <a:t>:  Estado assistencial; a burocracia pública é suficiente para garantir a eficiência;</a:t>
            </a:r>
          </a:p>
        </p:txBody>
      </p:sp>
    </p:spTree>
    <p:extLst>
      <p:ext uri="{BB962C8B-B14F-4D97-AF65-F5344CB8AC3E}">
        <p14:creationId xmlns:p14="http://schemas.microsoft.com/office/powerpoint/2010/main" val="244236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0" y="1748513"/>
            <a:ext cx="9144000" cy="477054"/>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2800" dirty="0" smtClean="0">
                <a:solidFill>
                  <a:schemeClr val="bg1"/>
                </a:solidFill>
                <a:latin typeface="Arial Black" pitchFamily="34" charset="0"/>
                <a:ea typeface="Calibri" pitchFamily="34" charset="0"/>
                <a:cs typeface="Times New Roman" pitchFamily="18" charset="0"/>
              </a:rPr>
              <a:t>Nova Prática de Gestão Organizacional</a:t>
            </a:r>
            <a:endParaRPr lang="pt-BR" sz="2800" dirty="0">
              <a:solidFill>
                <a:schemeClr val="bg1"/>
              </a:solidFill>
              <a:latin typeface="Arial Black" pitchFamily="34" charset="0"/>
              <a:ea typeface="Calibri" pitchFamily="34" charset="0"/>
              <a:cs typeface="Times New Roman" pitchFamily="18" charset="0"/>
            </a:endParaRPr>
          </a:p>
        </p:txBody>
      </p:sp>
      <p:sp>
        <p:nvSpPr>
          <p:cNvPr id="5124" name="CaixaDeTexto 4"/>
          <p:cNvSpPr txBox="1">
            <a:spLocks noChangeArrowheads="1"/>
          </p:cNvSpPr>
          <p:nvPr/>
        </p:nvSpPr>
        <p:spPr bwMode="auto">
          <a:xfrm>
            <a:off x="2267744" y="2894511"/>
            <a:ext cx="6876256" cy="2677656"/>
          </a:xfrm>
          <a:prstGeom prst="rect">
            <a:avLst/>
          </a:prstGeom>
          <a:noFill/>
          <a:ln w="9525">
            <a:noFill/>
            <a:miter lim="800000"/>
            <a:headEnd/>
            <a:tailEnd/>
          </a:ln>
        </p:spPr>
        <p:txBody>
          <a:bodyPr wrap="square">
            <a:spAutoFit/>
          </a:bodyPr>
          <a:lstStyle/>
          <a:p>
            <a:pPr algn="ctr">
              <a:spcBef>
                <a:spcPts val="600"/>
              </a:spcBef>
              <a:spcAft>
                <a:spcPts val="600"/>
              </a:spcAft>
            </a:pPr>
            <a:r>
              <a:rPr lang="pt-BR" sz="2800" dirty="0" smtClean="0">
                <a:latin typeface="Arial Black" pitchFamily="34" charset="0"/>
              </a:rPr>
              <a:t>“Ação gerencial desenvolvida por intermédio da interação negociada entre os atores sociais, seja de uma organização pública, privada ou de uma organização não-governamental”. </a:t>
            </a:r>
          </a:p>
        </p:txBody>
      </p:sp>
      <p:sp>
        <p:nvSpPr>
          <p:cNvPr id="6" name="Rectangle 31"/>
          <p:cNvSpPr>
            <a:spLocks noChangeArrowheads="1"/>
          </p:cNvSpPr>
          <p:nvPr/>
        </p:nvSpPr>
        <p:spPr bwMode="auto">
          <a:xfrm>
            <a:off x="0" y="48201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7" name="CaixaDeTexto 4"/>
          <p:cNvSpPr txBox="1">
            <a:spLocks noChangeArrowheads="1"/>
          </p:cNvSpPr>
          <p:nvPr/>
        </p:nvSpPr>
        <p:spPr bwMode="auto">
          <a:xfrm>
            <a:off x="4355976" y="6146023"/>
            <a:ext cx="4211960" cy="400110"/>
          </a:xfrm>
          <a:prstGeom prst="rect">
            <a:avLst/>
          </a:prstGeom>
          <a:noFill/>
          <a:ln w="9525">
            <a:noFill/>
            <a:miter lim="800000"/>
            <a:headEnd/>
            <a:tailEnd/>
          </a:ln>
        </p:spPr>
        <p:txBody>
          <a:bodyPr wrap="square">
            <a:spAutoFit/>
          </a:bodyPr>
          <a:lstStyle/>
          <a:p>
            <a:pPr>
              <a:spcBef>
                <a:spcPts val="400"/>
              </a:spcBef>
              <a:spcAft>
                <a:spcPts val="400"/>
              </a:spcAft>
            </a:pPr>
            <a:r>
              <a:rPr lang="pt-BR" sz="2000" dirty="0" smtClean="0">
                <a:latin typeface="+mj-lt"/>
              </a:rPr>
              <a:t>(TENÓRIO, 2004, p.1).</a:t>
            </a:r>
            <a:endParaRPr lang="pt-BR" sz="2000" dirty="0">
              <a:latin typeface="+mj-lt"/>
            </a:endParaRPr>
          </a:p>
        </p:txBody>
      </p:sp>
      <p:pic>
        <p:nvPicPr>
          <p:cNvPr id="64514" name="Picture 2" descr="http://t0.gstatic.com/images?q=tbn:ANd9GcQXpJA58ymIXmA-piazVWBf8NColrRmvX2mXBpyfV_5j4XNKjHb"/>
          <p:cNvPicPr>
            <a:picLocks noChangeAspect="1" noChangeArrowheads="1"/>
          </p:cNvPicPr>
          <p:nvPr/>
        </p:nvPicPr>
        <p:blipFill>
          <a:blip r:embed="rId3" cstate="print"/>
          <a:srcRect/>
          <a:stretch>
            <a:fillRect/>
          </a:stretch>
        </p:blipFill>
        <p:spPr bwMode="auto">
          <a:xfrm>
            <a:off x="129952" y="3454569"/>
            <a:ext cx="2209800" cy="2480310"/>
          </a:xfrm>
          <a:prstGeom prst="rect">
            <a:avLst/>
          </a:prstGeom>
          <a:noFill/>
        </p:spPr>
      </p:pic>
    </p:spTree>
    <p:extLst>
      <p:ext uri="{BB962C8B-B14F-4D97-AF65-F5344CB8AC3E}">
        <p14:creationId xmlns:p14="http://schemas.microsoft.com/office/powerpoint/2010/main" val="1960347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0" y="1793227"/>
            <a:ext cx="9144000" cy="415498"/>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2400" dirty="0" smtClean="0">
                <a:solidFill>
                  <a:schemeClr val="bg1"/>
                </a:solidFill>
                <a:latin typeface="Arial Black" pitchFamily="34" charset="0"/>
                <a:ea typeface="Calibri" pitchFamily="34" charset="0"/>
                <a:cs typeface="Times New Roman" pitchFamily="18" charset="0"/>
              </a:rPr>
              <a:t>GESTÃO ESTRATÉGICA E GESTÃO SOCIAL</a:t>
            </a:r>
            <a:endParaRPr lang="pt-BR" sz="2400" dirty="0">
              <a:solidFill>
                <a:schemeClr val="bg1"/>
              </a:solidFill>
              <a:latin typeface="Arial Black" pitchFamily="34" charset="0"/>
              <a:ea typeface="Calibri" pitchFamily="34" charset="0"/>
              <a:cs typeface="Times New Roman" pitchFamily="18" charset="0"/>
            </a:endParaRPr>
          </a:p>
        </p:txBody>
      </p:sp>
      <p:sp>
        <p:nvSpPr>
          <p:cNvPr id="5124" name="CaixaDeTexto 4"/>
          <p:cNvSpPr txBox="1">
            <a:spLocks noChangeArrowheads="1"/>
          </p:cNvSpPr>
          <p:nvPr/>
        </p:nvSpPr>
        <p:spPr bwMode="auto">
          <a:xfrm>
            <a:off x="467544" y="2607409"/>
            <a:ext cx="8424936" cy="1938992"/>
          </a:xfrm>
          <a:prstGeom prst="rect">
            <a:avLst/>
          </a:prstGeom>
          <a:noFill/>
          <a:ln w="9525">
            <a:noFill/>
            <a:miter lim="800000"/>
            <a:headEnd/>
            <a:tailEnd/>
          </a:ln>
        </p:spPr>
        <p:txBody>
          <a:bodyPr wrap="square">
            <a:spAutoFit/>
          </a:bodyPr>
          <a:lstStyle/>
          <a:p>
            <a:pPr>
              <a:spcBef>
                <a:spcPts val="600"/>
              </a:spcBef>
              <a:spcAft>
                <a:spcPts val="600"/>
              </a:spcAft>
            </a:pPr>
            <a:r>
              <a:rPr lang="pt-BR" sz="2000" dirty="0" smtClean="0">
                <a:latin typeface="Arial Black" pitchFamily="34" charset="0"/>
              </a:rPr>
              <a:t>“A Gestão Estratégica (...) é um processo de gestão que prima pela competição. (...) A </a:t>
            </a:r>
            <a:r>
              <a:rPr lang="pt-BR" sz="2000" dirty="0" smtClean="0">
                <a:solidFill>
                  <a:srgbClr val="0033CC"/>
                </a:solidFill>
                <a:latin typeface="Arial Black" pitchFamily="34" charset="0"/>
              </a:rPr>
              <a:t>Gestão Social </a:t>
            </a:r>
            <a:r>
              <a:rPr lang="pt-BR" sz="2000" dirty="0" smtClean="0">
                <a:latin typeface="Arial Black" pitchFamily="34" charset="0"/>
              </a:rPr>
              <a:t>deve ser determinada pela solidariedade”. Na Gestão Estratégica prevalece o monólogo — o indivíduo; na </a:t>
            </a:r>
            <a:r>
              <a:rPr lang="pt-BR" sz="2000" dirty="0" smtClean="0">
                <a:solidFill>
                  <a:srgbClr val="0033CC"/>
                </a:solidFill>
                <a:latin typeface="Arial Black" pitchFamily="34" charset="0"/>
              </a:rPr>
              <a:t>Gestão Social </a:t>
            </a:r>
            <a:r>
              <a:rPr lang="pt-BR" sz="2000" dirty="0" smtClean="0">
                <a:latin typeface="Arial Black" pitchFamily="34" charset="0"/>
              </a:rPr>
              <a:t>deve sobressair o diálogo — o coletivo.” (</a:t>
            </a:r>
            <a:r>
              <a:rPr lang="pt-BR" dirty="0" smtClean="0">
                <a:latin typeface="Arial Black" pitchFamily="34" charset="0"/>
              </a:rPr>
              <a:t>TENÓRIO, 2006, pp.1146-1147</a:t>
            </a:r>
            <a:r>
              <a:rPr lang="pt-BR" sz="2000" dirty="0" smtClean="0">
                <a:latin typeface="Arial Black" pitchFamily="34" charset="0"/>
              </a:rPr>
              <a:t>).</a:t>
            </a:r>
            <a:endParaRPr lang="pt-BR" sz="2000" dirty="0">
              <a:latin typeface="Arial Black" pitchFamily="34" charset="0"/>
            </a:endParaRPr>
          </a:p>
        </p:txBody>
      </p:sp>
      <p:sp>
        <p:nvSpPr>
          <p:cNvPr id="7" name="Rectangle 31"/>
          <p:cNvSpPr>
            <a:spLocks noChangeArrowheads="1"/>
          </p:cNvSpPr>
          <p:nvPr/>
        </p:nvSpPr>
        <p:spPr bwMode="auto">
          <a:xfrm>
            <a:off x="0" y="568422"/>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pic>
        <p:nvPicPr>
          <p:cNvPr id="27650" name="Picture 2" descr="http://t2.gstatic.com/images?q=tbn:ANd9GcTaeYT7GuQR1uAoKII-_Jv4oHCEHHYfy5GOyHahSztQARAeei6t"/>
          <p:cNvPicPr>
            <a:picLocks noChangeAspect="1" noChangeArrowheads="1"/>
          </p:cNvPicPr>
          <p:nvPr/>
        </p:nvPicPr>
        <p:blipFill>
          <a:blip r:embed="rId3" cstate="print"/>
          <a:srcRect/>
          <a:stretch>
            <a:fillRect/>
          </a:stretch>
        </p:blipFill>
        <p:spPr bwMode="auto">
          <a:xfrm>
            <a:off x="144016" y="5070782"/>
            <a:ext cx="1907704" cy="960120"/>
          </a:xfrm>
          <a:prstGeom prst="rect">
            <a:avLst/>
          </a:prstGeom>
          <a:noFill/>
        </p:spPr>
      </p:pic>
      <p:sp>
        <p:nvSpPr>
          <p:cNvPr id="8" name="CaixaDeTexto 4"/>
          <p:cNvSpPr txBox="1">
            <a:spLocks noChangeArrowheads="1"/>
          </p:cNvSpPr>
          <p:nvPr/>
        </p:nvSpPr>
        <p:spPr bwMode="auto">
          <a:xfrm>
            <a:off x="1979712" y="5038029"/>
            <a:ext cx="6552728" cy="1323439"/>
          </a:xfrm>
          <a:prstGeom prst="rect">
            <a:avLst/>
          </a:prstGeom>
          <a:noFill/>
          <a:ln w="9525">
            <a:noFill/>
            <a:miter lim="800000"/>
            <a:headEnd/>
            <a:tailEnd/>
          </a:ln>
        </p:spPr>
        <p:txBody>
          <a:bodyPr wrap="square">
            <a:spAutoFit/>
          </a:bodyPr>
          <a:lstStyle/>
          <a:p>
            <a:pPr>
              <a:spcBef>
                <a:spcPts val="600"/>
              </a:spcBef>
              <a:spcAft>
                <a:spcPts val="600"/>
              </a:spcAft>
            </a:pPr>
            <a:r>
              <a:rPr lang="pt-BR" sz="2000" b="1" dirty="0" smtClean="0">
                <a:solidFill>
                  <a:srgbClr val="0033CC"/>
                </a:solidFill>
                <a:latin typeface="Arial Black" pitchFamily="34" charset="0"/>
              </a:rPr>
              <a:t>Gestão Social</a:t>
            </a:r>
            <a:r>
              <a:rPr lang="pt-BR" sz="2000" b="1" dirty="0" smtClean="0">
                <a:latin typeface="Arial Black" pitchFamily="34" charset="0"/>
              </a:rPr>
              <a:t>: “os processos (...) perdem o caráter técnico-burocrático em função da relação direta entre gestão e participação”. </a:t>
            </a:r>
            <a:r>
              <a:rPr lang="pt-BR" sz="2000" dirty="0" smtClean="0">
                <a:latin typeface="Arial Black" pitchFamily="34" charset="0"/>
              </a:rPr>
              <a:t>(</a:t>
            </a:r>
            <a:r>
              <a:rPr lang="pt-BR" sz="1400" dirty="0" smtClean="0">
                <a:latin typeface="Arial Black" pitchFamily="34" charset="0"/>
              </a:rPr>
              <a:t>TENÓRIO, 2004, p.1</a:t>
            </a:r>
            <a:r>
              <a:rPr lang="pt-BR" sz="2000" dirty="0" smtClean="0">
                <a:latin typeface="Arial Black" pitchFamily="34" charset="0"/>
              </a:rPr>
              <a:t>).</a:t>
            </a:r>
            <a:endParaRPr lang="pt-BR" sz="2000" dirty="0">
              <a:latin typeface="Arial Black" pitchFamily="34" charset="0"/>
            </a:endParaRPr>
          </a:p>
        </p:txBody>
      </p:sp>
    </p:spTree>
    <p:extLst>
      <p:ext uri="{BB962C8B-B14F-4D97-AF65-F5344CB8AC3E}">
        <p14:creationId xmlns:p14="http://schemas.microsoft.com/office/powerpoint/2010/main" val="1484038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0" y="1731904"/>
            <a:ext cx="9144000" cy="600164"/>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3600" dirty="0" smtClean="0">
                <a:solidFill>
                  <a:schemeClr val="bg1"/>
                </a:solidFill>
                <a:latin typeface="Arial Black" pitchFamily="34" charset="0"/>
                <a:ea typeface="Calibri" pitchFamily="34" charset="0"/>
                <a:cs typeface="Times New Roman" pitchFamily="18" charset="0"/>
              </a:rPr>
              <a:t>O QUE É GESTÃO SOCIAL?</a:t>
            </a:r>
            <a:endParaRPr lang="pt-BR" sz="3600" dirty="0">
              <a:solidFill>
                <a:schemeClr val="bg1"/>
              </a:solidFill>
              <a:latin typeface="Arial Black" pitchFamily="34" charset="0"/>
              <a:ea typeface="Calibri" pitchFamily="34" charset="0"/>
              <a:cs typeface="Times New Roman" pitchFamily="18" charset="0"/>
            </a:endParaRPr>
          </a:p>
        </p:txBody>
      </p:sp>
      <p:pic>
        <p:nvPicPr>
          <p:cNvPr id="5125" name="Picture 5"/>
          <p:cNvPicPr>
            <a:picLocks noChangeAspect="1" noChangeArrowheads="1"/>
          </p:cNvPicPr>
          <p:nvPr/>
        </p:nvPicPr>
        <p:blipFill>
          <a:blip r:embed="rId3" cstate="print"/>
          <a:srcRect l="43335" t="15750" b="8651"/>
          <a:stretch>
            <a:fillRect/>
          </a:stretch>
        </p:blipFill>
        <p:spPr bwMode="auto">
          <a:xfrm>
            <a:off x="35496" y="4552325"/>
            <a:ext cx="2196306" cy="2073830"/>
          </a:xfrm>
          <a:prstGeom prst="rect">
            <a:avLst/>
          </a:prstGeom>
          <a:noFill/>
          <a:ln w="9525">
            <a:noFill/>
            <a:miter lim="800000"/>
            <a:headEnd/>
            <a:tailEnd/>
          </a:ln>
        </p:spPr>
      </p:pic>
      <p:sp>
        <p:nvSpPr>
          <p:cNvPr id="5124" name="CaixaDeTexto 4"/>
          <p:cNvSpPr txBox="1">
            <a:spLocks noChangeArrowheads="1"/>
          </p:cNvSpPr>
          <p:nvPr/>
        </p:nvSpPr>
        <p:spPr bwMode="auto">
          <a:xfrm>
            <a:off x="1979712" y="2907055"/>
            <a:ext cx="6876256" cy="2677656"/>
          </a:xfrm>
          <a:prstGeom prst="rect">
            <a:avLst/>
          </a:prstGeom>
          <a:noFill/>
          <a:ln w="9525">
            <a:noFill/>
            <a:miter lim="800000"/>
            <a:headEnd/>
            <a:tailEnd/>
          </a:ln>
        </p:spPr>
        <p:txBody>
          <a:bodyPr wrap="square">
            <a:spAutoFit/>
          </a:bodyPr>
          <a:lstStyle/>
          <a:p>
            <a:pPr>
              <a:spcBef>
                <a:spcPts val="600"/>
              </a:spcBef>
              <a:spcAft>
                <a:spcPts val="600"/>
              </a:spcAft>
            </a:pPr>
            <a:r>
              <a:rPr lang="pt-BR" sz="2400" dirty="0" smtClean="0">
                <a:latin typeface="Arial Black" pitchFamily="34" charset="0"/>
              </a:rPr>
              <a:t>“Processo gerencial dialógico onde a autoridade decisória é compartilhada entre os participantes da ação”, por meio de um “espaço privilegiado de relações sociais onde todos têm direito à fala, sem nenhum tipo de coação”. (</a:t>
            </a:r>
            <a:r>
              <a:rPr lang="pt-BR" sz="2000" dirty="0" smtClean="0">
                <a:latin typeface="Arial Black" pitchFamily="34" charset="0"/>
              </a:rPr>
              <a:t>TENÓRIO, 2006, pp.1146-1147</a:t>
            </a:r>
            <a:r>
              <a:rPr lang="pt-BR" sz="2400" dirty="0" smtClean="0">
                <a:latin typeface="Arial Black" pitchFamily="34" charset="0"/>
              </a:rPr>
              <a:t>).</a:t>
            </a:r>
          </a:p>
        </p:txBody>
      </p:sp>
      <p:sp>
        <p:nvSpPr>
          <p:cNvPr id="6" name="Rectangle 31"/>
          <p:cNvSpPr>
            <a:spLocks noChangeArrowheads="1"/>
          </p:cNvSpPr>
          <p:nvPr/>
        </p:nvSpPr>
        <p:spPr bwMode="auto">
          <a:xfrm>
            <a:off x="0" y="39560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1381376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aixaDeTexto 4"/>
          <p:cNvSpPr txBox="1">
            <a:spLocks noChangeArrowheads="1"/>
          </p:cNvSpPr>
          <p:nvPr/>
        </p:nvSpPr>
        <p:spPr bwMode="auto">
          <a:xfrm>
            <a:off x="1979712" y="2403461"/>
            <a:ext cx="6768752" cy="3518912"/>
          </a:xfrm>
          <a:prstGeom prst="rect">
            <a:avLst/>
          </a:prstGeom>
          <a:noFill/>
          <a:ln w="9525">
            <a:noFill/>
            <a:miter lim="800000"/>
            <a:headEnd/>
            <a:tailEnd/>
          </a:ln>
        </p:spPr>
        <p:txBody>
          <a:bodyPr wrap="square">
            <a:spAutoFit/>
          </a:bodyPr>
          <a:lstStyle/>
          <a:p>
            <a:pPr>
              <a:spcBef>
                <a:spcPts val="400"/>
              </a:spcBef>
              <a:spcAft>
                <a:spcPts val="400"/>
              </a:spcAft>
            </a:pPr>
            <a:r>
              <a:rPr lang="pt-BR" sz="2400" dirty="0" smtClean="0">
                <a:latin typeface="Arial Black" pitchFamily="34" charset="0"/>
              </a:rPr>
              <a:t>Um dos fundamentos da República Federativa do Brasil, previsto no Art. 1º da Constituição Federal (BRASIL, 1998). </a:t>
            </a:r>
          </a:p>
          <a:p>
            <a:pPr>
              <a:spcBef>
                <a:spcPts val="400"/>
              </a:spcBef>
              <a:spcAft>
                <a:spcPts val="400"/>
              </a:spcAft>
            </a:pPr>
            <a:r>
              <a:rPr lang="pt-BR" sz="2400" dirty="0" smtClean="0">
                <a:latin typeface="Arial Black" pitchFamily="34" charset="0"/>
              </a:rPr>
              <a:t>“A condição de pessoa que, como membro de um Estado, se acha no gozo de direitos que lhe permitem participar da vida política” (HOUAISS, 2010).</a:t>
            </a:r>
          </a:p>
        </p:txBody>
      </p:sp>
      <p:sp>
        <p:nvSpPr>
          <p:cNvPr id="5" name="Rectangle 32"/>
          <p:cNvSpPr>
            <a:spLocks noChangeArrowheads="1"/>
          </p:cNvSpPr>
          <p:nvPr/>
        </p:nvSpPr>
        <p:spPr bwMode="auto">
          <a:xfrm>
            <a:off x="0" y="1722267"/>
            <a:ext cx="9144000" cy="538609"/>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3200" dirty="0" smtClean="0">
                <a:solidFill>
                  <a:schemeClr val="bg1"/>
                </a:solidFill>
                <a:latin typeface="Arial Black" pitchFamily="34" charset="0"/>
                <a:ea typeface="Calibri" pitchFamily="34" charset="0"/>
                <a:cs typeface="Times New Roman" pitchFamily="18" charset="0"/>
              </a:rPr>
              <a:t>O QUE É CIDADANIA?</a:t>
            </a:r>
            <a:endParaRPr lang="pt-BR" sz="3200" dirty="0">
              <a:solidFill>
                <a:schemeClr val="bg1"/>
              </a:solidFill>
              <a:latin typeface="Arial Black" pitchFamily="34" charset="0"/>
              <a:ea typeface="Calibri" pitchFamily="34" charset="0"/>
              <a:cs typeface="Times New Roman" pitchFamily="18" charset="0"/>
            </a:endParaRPr>
          </a:p>
        </p:txBody>
      </p:sp>
      <p:pic>
        <p:nvPicPr>
          <p:cNvPr id="65538" name="Picture 2"/>
          <p:cNvPicPr>
            <a:picLocks noChangeAspect="1" noChangeArrowheads="1"/>
          </p:cNvPicPr>
          <p:nvPr/>
        </p:nvPicPr>
        <p:blipFill>
          <a:blip r:embed="rId3" cstate="print"/>
          <a:srcRect r="9136" b="7638"/>
          <a:stretch>
            <a:fillRect/>
          </a:stretch>
        </p:blipFill>
        <p:spPr bwMode="auto">
          <a:xfrm>
            <a:off x="323528" y="3342590"/>
            <a:ext cx="1440160" cy="2246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31"/>
          <p:cNvSpPr>
            <a:spLocks noChangeArrowheads="1"/>
          </p:cNvSpPr>
          <p:nvPr/>
        </p:nvSpPr>
        <p:spPr bwMode="auto">
          <a:xfrm>
            <a:off x="0" y="404664"/>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24618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0" y="1799616"/>
            <a:ext cx="9144000" cy="538609"/>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3200" dirty="0" smtClean="0">
                <a:solidFill>
                  <a:schemeClr val="bg1"/>
                </a:solidFill>
                <a:latin typeface="Arial Black" pitchFamily="34" charset="0"/>
                <a:ea typeface="Calibri" pitchFamily="34" charset="0"/>
                <a:cs typeface="Times New Roman" pitchFamily="18" charset="0"/>
              </a:rPr>
              <a:t>O QUE É CIDADANIA?</a:t>
            </a:r>
            <a:endParaRPr lang="pt-BR" sz="3200" dirty="0">
              <a:solidFill>
                <a:schemeClr val="bg1"/>
              </a:solidFill>
              <a:latin typeface="Arial Black" pitchFamily="34" charset="0"/>
              <a:ea typeface="Calibri" pitchFamily="34" charset="0"/>
              <a:cs typeface="Times New Roman" pitchFamily="18" charset="0"/>
            </a:endParaRPr>
          </a:p>
        </p:txBody>
      </p:sp>
      <p:sp>
        <p:nvSpPr>
          <p:cNvPr id="6" name="CaixaDeTexto 4"/>
          <p:cNvSpPr txBox="1">
            <a:spLocks noChangeArrowheads="1"/>
          </p:cNvSpPr>
          <p:nvPr/>
        </p:nvSpPr>
        <p:spPr bwMode="auto">
          <a:xfrm>
            <a:off x="395536" y="4224106"/>
            <a:ext cx="5904656" cy="1569660"/>
          </a:xfrm>
          <a:prstGeom prst="rect">
            <a:avLst/>
          </a:prstGeom>
          <a:noFill/>
          <a:ln w="9525">
            <a:noFill/>
            <a:miter lim="800000"/>
            <a:headEnd/>
            <a:tailEnd/>
          </a:ln>
        </p:spPr>
        <p:txBody>
          <a:bodyPr wrap="square">
            <a:spAutoFit/>
          </a:bodyPr>
          <a:lstStyle/>
          <a:p>
            <a:pPr>
              <a:spcBef>
                <a:spcPts val="400"/>
              </a:spcBef>
              <a:spcAft>
                <a:spcPts val="400"/>
              </a:spcAft>
            </a:pPr>
            <a:r>
              <a:rPr lang="pt-BR" sz="2400" dirty="0" smtClean="0">
                <a:latin typeface="Arial Black" pitchFamily="34" charset="0"/>
              </a:rPr>
              <a:t>“Competência humana de fazer-se sujeito, para fazer história própria e coletivamente organizada” (DEMO, 1995, p. 1). </a:t>
            </a:r>
            <a:endParaRPr lang="pt-BR" sz="2400" dirty="0">
              <a:latin typeface="Arial Black" pitchFamily="34" charset="0"/>
            </a:endParaRPr>
          </a:p>
        </p:txBody>
      </p:sp>
      <p:pic>
        <p:nvPicPr>
          <p:cNvPr id="66563" name="Picture 3"/>
          <p:cNvPicPr>
            <a:picLocks noChangeAspect="1" noChangeArrowheads="1"/>
          </p:cNvPicPr>
          <p:nvPr/>
        </p:nvPicPr>
        <p:blipFill>
          <a:blip r:embed="rId3" cstate="print"/>
          <a:srcRect/>
          <a:stretch>
            <a:fillRect/>
          </a:stretch>
        </p:blipFill>
        <p:spPr bwMode="auto">
          <a:xfrm>
            <a:off x="6372201" y="4060698"/>
            <a:ext cx="2640921" cy="2669280"/>
          </a:xfrm>
          <a:prstGeom prst="rect">
            <a:avLst/>
          </a:prstGeom>
          <a:noFill/>
          <a:ln w="9525">
            <a:noFill/>
            <a:miter lim="800000"/>
            <a:headEnd/>
            <a:tailEnd/>
          </a:ln>
        </p:spPr>
      </p:pic>
      <p:sp>
        <p:nvSpPr>
          <p:cNvPr id="7" name="Rectangle 31"/>
          <p:cNvSpPr>
            <a:spLocks noChangeArrowheads="1"/>
          </p:cNvSpPr>
          <p:nvPr/>
        </p:nvSpPr>
        <p:spPr bwMode="auto">
          <a:xfrm>
            <a:off x="0" y="48201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5124" name="CaixaDeTexto 4"/>
          <p:cNvSpPr txBox="1">
            <a:spLocks noChangeArrowheads="1"/>
          </p:cNvSpPr>
          <p:nvPr/>
        </p:nvSpPr>
        <p:spPr bwMode="auto">
          <a:xfrm>
            <a:off x="395536" y="2564905"/>
            <a:ext cx="8586762" cy="1200329"/>
          </a:xfrm>
          <a:prstGeom prst="rect">
            <a:avLst/>
          </a:prstGeom>
          <a:noFill/>
          <a:ln w="9525">
            <a:noFill/>
            <a:miter lim="800000"/>
            <a:headEnd/>
            <a:tailEnd/>
          </a:ln>
        </p:spPr>
        <p:txBody>
          <a:bodyPr wrap="square">
            <a:spAutoFit/>
          </a:bodyPr>
          <a:lstStyle/>
          <a:p>
            <a:pPr>
              <a:spcBef>
                <a:spcPts val="400"/>
              </a:spcBef>
              <a:spcAft>
                <a:spcPts val="400"/>
              </a:spcAft>
            </a:pPr>
            <a:r>
              <a:rPr lang="pt-BR" sz="2400" dirty="0" smtClean="0">
                <a:latin typeface="Arial Black" pitchFamily="34" charset="0"/>
              </a:rPr>
              <a:t>“3. Conjunto dos direitos (...) atuação na sociedade, em defesa da ampliação e fortalecimento da cidadania (” (AULETE, 2010).</a:t>
            </a:r>
            <a:endParaRPr lang="pt-BR" sz="2400" dirty="0">
              <a:latin typeface="Arial Black" pitchFamily="34" charset="0"/>
            </a:endParaRPr>
          </a:p>
        </p:txBody>
      </p:sp>
    </p:spTree>
    <p:extLst>
      <p:ext uri="{BB962C8B-B14F-4D97-AF65-F5344CB8AC3E}">
        <p14:creationId xmlns:p14="http://schemas.microsoft.com/office/powerpoint/2010/main" val="1666416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0" y="1953735"/>
            <a:ext cx="9144000" cy="477054"/>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2800" dirty="0" smtClean="0">
                <a:solidFill>
                  <a:schemeClr val="bg1"/>
                </a:solidFill>
                <a:latin typeface="Arial Black" pitchFamily="34" charset="0"/>
                <a:ea typeface="Calibri" pitchFamily="34" charset="0"/>
                <a:cs typeface="Times New Roman" pitchFamily="18" charset="0"/>
              </a:rPr>
              <a:t>O QUE É CIDADANIA DELIBERATIVA?</a:t>
            </a:r>
            <a:endParaRPr lang="pt-BR" sz="2800" dirty="0">
              <a:solidFill>
                <a:schemeClr val="bg1"/>
              </a:solidFill>
              <a:latin typeface="Arial Black" pitchFamily="34" charset="0"/>
              <a:ea typeface="Calibri" pitchFamily="34" charset="0"/>
              <a:cs typeface="Times New Roman" pitchFamily="18" charset="0"/>
            </a:endParaRPr>
          </a:p>
        </p:txBody>
      </p:sp>
      <p:pic>
        <p:nvPicPr>
          <p:cNvPr id="67588" name="Picture 4"/>
          <p:cNvPicPr>
            <a:picLocks noChangeAspect="1" noChangeArrowheads="1"/>
          </p:cNvPicPr>
          <p:nvPr/>
        </p:nvPicPr>
        <p:blipFill>
          <a:blip r:embed="rId3" cstate="print"/>
          <a:srcRect/>
          <a:stretch>
            <a:fillRect/>
          </a:stretch>
        </p:blipFill>
        <p:spPr bwMode="auto">
          <a:xfrm>
            <a:off x="7812360" y="5011757"/>
            <a:ext cx="1259632" cy="1527989"/>
          </a:xfrm>
          <a:prstGeom prst="rect">
            <a:avLst/>
          </a:prstGeom>
          <a:noFill/>
          <a:ln w="9525">
            <a:noFill/>
            <a:miter lim="800000"/>
            <a:headEnd/>
            <a:tailEnd/>
          </a:ln>
        </p:spPr>
      </p:pic>
      <p:sp>
        <p:nvSpPr>
          <p:cNvPr id="5124" name="CaixaDeTexto 4"/>
          <p:cNvSpPr txBox="1">
            <a:spLocks noChangeArrowheads="1"/>
          </p:cNvSpPr>
          <p:nvPr/>
        </p:nvSpPr>
        <p:spPr bwMode="auto">
          <a:xfrm>
            <a:off x="467544" y="2881968"/>
            <a:ext cx="7416824" cy="2554545"/>
          </a:xfrm>
          <a:prstGeom prst="rect">
            <a:avLst/>
          </a:prstGeom>
          <a:noFill/>
          <a:ln w="9525">
            <a:noFill/>
            <a:miter lim="800000"/>
            <a:headEnd/>
            <a:tailEnd/>
          </a:ln>
        </p:spPr>
        <p:txBody>
          <a:bodyPr wrap="square">
            <a:spAutoFit/>
          </a:bodyPr>
          <a:lstStyle/>
          <a:p>
            <a:pPr>
              <a:spcBef>
                <a:spcPts val="400"/>
              </a:spcBef>
              <a:spcAft>
                <a:spcPts val="400"/>
              </a:spcAft>
            </a:pPr>
            <a:r>
              <a:rPr lang="pt-BR" sz="2000" dirty="0" smtClean="0">
                <a:latin typeface="Arial Black" pitchFamily="34" charset="0"/>
              </a:rPr>
              <a:t>A cidadania deliberativa no Brasil “ainda é uma utopia”; ela “deve ser entendida como uma ação política deliberativa, na qual o indivíduo deve participar de um procedimento democrático, decidindo, nas diferentes instâncias de uma sociedade e em diferentes papéis, o seu destino social como pessoa humana, quer como eleitor, trabalhador ou consumidor” (</a:t>
            </a:r>
            <a:r>
              <a:rPr lang="pt-BR" dirty="0" smtClean="0">
                <a:latin typeface="Arial Black" pitchFamily="34" charset="0"/>
              </a:rPr>
              <a:t>TENÓRIO, 1999, p.159</a:t>
            </a:r>
            <a:r>
              <a:rPr lang="pt-BR" sz="2000" dirty="0" smtClean="0">
                <a:latin typeface="Arial Black" pitchFamily="34" charset="0"/>
              </a:rPr>
              <a:t>). </a:t>
            </a:r>
          </a:p>
        </p:txBody>
      </p:sp>
      <p:sp>
        <p:nvSpPr>
          <p:cNvPr id="6" name="Rectangle 31"/>
          <p:cNvSpPr>
            <a:spLocks noChangeArrowheads="1"/>
          </p:cNvSpPr>
          <p:nvPr/>
        </p:nvSpPr>
        <p:spPr bwMode="auto">
          <a:xfrm>
            <a:off x="0" y="563400"/>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1072624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aixaDeTexto 4"/>
          <p:cNvSpPr txBox="1">
            <a:spLocks noChangeArrowheads="1"/>
          </p:cNvSpPr>
          <p:nvPr/>
        </p:nvSpPr>
        <p:spPr bwMode="auto">
          <a:xfrm>
            <a:off x="683444" y="2548872"/>
            <a:ext cx="8497068" cy="2677656"/>
          </a:xfrm>
          <a:prstGeom prst="rect">
            <a:avLst/>
          </a:prstGeom>
          <a:noFill/>
          <a:ln w="9525">
            <a:noFill/>
            <a:miter lim="800000"/>
            <a:headEnd/>
            <a:tailEnd/>
          </a:ln>
        </p:spPr>
        <p:txBody>
          <a:bodyPr wrap="square">
            <a:spAutoFit/>
          </a:bodyPr>
          <a:lstStyle/>
          <a:p>
            <a:pPr>
              <a:spcBef>
                <a:spcPts val="400"/>
              </a:spcBef>
              <a:spcAft>
                <a:spcPts val="400"/>
              </a:spcAft>
            </a:pPr>
            <a:r>
              <a:rPr lang="pt-BR" sz="2400" dirty="0" smtClean="0">
                <a:latin typeface="Arial Black" pitchFamily="34" charset="0"/>
              </a:rPr>
              <a:t>Cidadania deliberativa, significa, “em linhas gerais, que a legitimidade das decisões políticas deve ter origem em processos de discussão, orientados pelos princípios da inclusão, do pluralismo, da igualdade participativa, da autonomia e do bem comum” (TENÓRIO, 2004, p.8).</a:t>
            </a:r>
            <a:endParaRPr lang="pt-BR" sz="2400" dirty="0">
              <a:latin typeface="Arial Black" pitchFamily="34" charset="0"/>
            </a:endParaRPr>
          </a:p>
        </p:txBody>
      </p:sp>
      <p:sp>
        <p:nvSpPr>
          <p:cNvPr id="5" name="Rectangle 32"/>
          <p:cNvSpPr>
            <a:spLocks noChangeArrowheads="1"/>
          </p:cNvSpPr>
          <p:nvPr/>
        </p:nvSpPr>
        <p:spPr bwMode="auto">
          <a:xfrm>
            <a:off x="1670" y="1972435"/>
            <a:ext cx="9144000" cy="538609"/>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3200" dirty="0" smtClean="0">
                <a:solidFill>
                  <a:schemeClr val="bg1"/>
                </a:solidFill>
                <a:latin typeface="Arial Black" pitchFamily="34" charset="0"/>
                <a:ea typeface="Calibri" pitchFamily="34" charset="0"/>
                <a:cs typeface="Times New Roman" pitchFamily="18" charset="0"/>
              </a:rPr>
              <a:t>O QUE É CIDADANIA DELIBERATIVA?</a:t>
            </a:r>
            <a:endParaRPr lang="pt-BR" sz="3200" dirty="0">
              <a:solidFill>
                <a:schemeClr val="bg1"/>
              </a:solidFill>
              <a:latin typeface="Arial Black" pitchFamily="34" charset="0"/>
              <a:ea typeface="Calibri" pitchFamily="34" charset="0"/>
              <a:cs typeface="Times New Roman" pitchFamily="18" charset="0"/>
            </a:endParaRPr>
          </a:p>
        </p:txBody>
      </p:sp>
      <p:pic>
        <p:nvPicPr>
          <p:cNvPr id="68612" name="Picture 4"/>
          <p:cNvPicPr>
            <a:picLocks noChangeAspect="1" noChangeArrowheads="1"/>
          </p:cNvPicPr>
          <p:nvPr/>
        </p:nvPicPr>
        <p:blipFill>
          <a:blip r:embed="rId3" cstate="print"/>
          <a:srcRect b="50000"/>
          <a:stretch>
            <a:fillRect/>
          </a:stretch>
        </p:blipFill>
        <p:spPr bwMode="auto">
          <a:xfrm>
            <a:off x="2051720" y="5502831"/>
            <a:ext cx="5040560" cy="1102994"/>
          </a:xfrm>
          <a:prstGeom prst="rect">
            <a:avLst/>
          </a:prstGeom>
          <a:noFill/>
          <a:ln w="9525">
            <a:noFill/>
            <a:miter lim="800000"/>
            <a:headEnd/>
            <a:tailEnd/>
          </a:ln>
        </p:spPr>
      </p:pic>
      <p:sp>
        <p:nvSpPr>
          <p:cNvPr id="6" name="Rectangle 31"/>
          <p:cNvSpPr>
            <a:spLocks noChangeArrowheads="1"/>
          </p:cNvSpPr>
          <p:nvPr/>
        </p:nvSpPr>
        <p:spPr bwMode="auto">
          <a:xfrm>
            <a:off x="0" y="568422"/>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4275820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t2.gstatic.com/images?q=tbn:ANd9GcSRJxAEbrELZ2esr0hTa9tyxPwin4XsnrtTN19QM4_TQYoVEpHK-g"/>
          <p:cNvPicPr>
            <a:picLocks noChangeAspect="1" noChangeArrowheads="1"/>
          </p:cNvPicPr>
          <p:nvPr/>
        </p:nvPicPr>
        <p:blipFill>
          <a:blip r:embed="rId3" cstate="print"/>
          <a:srcRect/>
          <a:stretch>
            <a:fillRect/>
          </a:stretch>
        </p:blipFill>
        <p:spPr bwMode="auto">
          <a:xfrm>
            <a:off x="7884368" y="5416421"/>
            <a:ext cx="1259632" cy="1182350"/>
          </a:xfrm>
          <a:prstGeom prst="rect">
            <a:avLst/>
          </a:prstGeom>
          <a:noFill/>
        </p:spPr>
      </p:pic>
      <p:sp>
        <p:nvSpPr>
          <p:cNvPr id="7" name="Retângulo 6"/>
          <p:cNvSpPr/>
          <p:nvPr/>
        </p:nvSpPr>
        <p:spPr bwMode="auto">
          <a:xfrm>
            <a:off x="0" y="6194107"/>
            <a:ext cx="1187624" cy="6638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charset="0"/>
            </a:endParaRPr>
          </a:p>
        </p:txBody>
      </p:sp>
      <p:sp>
        <p:nvSpPr>
          <p:cNvPr id="5124" name="CaixaDeTexto 4"/>
          <p:cNvSpPr txBox="1">
            <a:spLocks noChangeArrowheads="1"/>
          </p:cNvSpPr>
          <p:nvPr/>
        </p:nvSpPr>
        <p:spPr bwMode="auto">
          <a:xfrm>
            <a:off x="467544" y="2651314"/>
            <a:ext cx="7344816" cy="3170099"/>
          </a:xfrm>
          <a:prstGeom prst="rect">
            <a:avLst/>
          </a:prstGeom>
          <a:noFill/>
          <a:ln w="9525">
            <a:noFill/>
            <a:miter lim="800000"/>
            <a:headEnd/>
            <a:tailEnd/>
          </a:ln>
        </p:spPr>
        <p:txBody>
          <a:bodyPr wrap="square">
            <a:spAutoFit/>
          </a:bodyPr>
          <a:lstStyle/>
          <a:p>
            <a:pPr>
              <a:spcBef>
                <a:spcPts val="400"/>
              </a:spcBef>
              <a:spcAft>
                <a:spcPts val="400"/>
              </a:spcAft>
            </a:pPr>
            <a:r>
              <a:rPr lang="pt-BR" sz="2000" dirty="0" smtClean="0">
                <a:latin typeface="Arial Black" pitchFamily="34" charset="0"/>
              </a:rPr>
              <a:t>Desenvolvimento Local com Cidadania, constitui, “ação ordenada entre a sociedade e o poder público municipal, implementada por meio de um processo participativo e democrático, em prol do bem-estar social, econômico, político e cultural de um dado território.” Para isso, é necessária a redefinição dos parâmetros tradicionais de gestão, de modo a integrar a “democracia representativa e a dinâmica da democracia participativa” (TENÓRIO, 2004, p.8-9).</a:t>
            </a:r>
            <a:endParaRPr lang="pt-BR" sz="2000" dirty="0">
              <a:latin typeface="Arial Black" pitchFamily="34" charset="0"/>
            </a:endParaRPr>
          </a:p>
        </p:txBody>
      </p:sp>
      <p:sp>
        <p:nvSpPr>
          <p:cNvPr id="5" name="Rectangle 32"/>
          <p:cNvSpPr>
            <a:spLocks noChangeArrowheads="1"/>
          </p:cNvSpPr>
          <p:nvPr/>
        </p:nvSpPr>
        <p:spPr bwMode="auto">
          <a:xfrm>
            <a:off x="0" y="2021447"/>
            <a:ext cx="9144000" cy="415498"/>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2400" dirty="0" smtClean="0">
                <a:solidFill>
                  <a:schemeClr val="bg1"/>
                </a:solidFill>
                <a:latin typeface="Arial Black" pitchFamily="34" charset="0"/>
                <a:ea typeface="Calibri" pitchFamily="34" charset="0"/>
                <a:cs typeface="Times New Roman" pitchFamily="18" charset="0"/>
              </a:rPr>
              <a:t>DESENVOLVIMENTO LOCAL COM CIDADANIA</a:t>
            </a:r>
          </a:p>
        </p:txBody>
      </p:sp>
      <p:sp>
        <p:nvSpPr>
          <p:cNvPr id="9" name="Rectangle 31"/>
          <p:cNvSpPr>
            <a:spLocks noChangeArrowheads="1"/>
          </p:cNvSpPr>
          <p:nvPr/>
        </p:nvSpPr>
        <p:spPr bwMode="auto">
          <a:xfrm>
            <a:off x="0" y="654832"/>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1388200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2"/>
          <p:cNvSpPr>
            <a:spLocks noChangeArrowheads="1"/>
          </p:cNvSpPr>
          <p:nvPr/>
        </p:nvSpPr>
        <p:spPr bwMode="auto">
          <a:xfrm>
            <a:off x="0" y="1731904"/>
            <a:ext cx="9144000" cy="600164"/>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pt-BR" sz="3600" b="1" dirty="0" smtClean="0">
                <a:solidFill>
                  <a:schemeClr val="bg1"/>
                </a:solidFill>
                <a:latin typeface="Arial Black" pitchFamily="34" charset="0"/>
                <a:ea typeface="Calibri" pitchFamily="34" charset="0"/>
                <a:cs typeface="Times New Roman" pitchFamily="18" charset="0"/>
              </a:rPr>
              <a:t>OBJETIVOS*</a:t>
            </a:r>
            <a:endParaRPr lang="pt-BR" sz="3600" b="1" dirty="0">
              <a:solidFill>
                <a:schemeClr val="bg1"/>
              </a:solidFill>
              <a:latin typeface="Arial Black" pitchFamily="34" charset="0"/>
              <a:ea typeface="Calibri" pitchFamily="34" charset="0"/>
              <a:cs typeface="Times New Roman" pitchFamily="18" charset="0"/>
            </a:endParaRPr>
          </a:p>
        </p:txBody>
      </p:sp>
      <p:sp>
        <p:nvSpPr>
          <p:cNvPr id="4101" name="CaixaDeTexto 5"/>
          <p:cNvSpPr txBox="1">
            <a:spLocks noChangeArrowheads="1"/>
          </p:cNvSpPr>
          <p:nvPr/>
        </p:nvSpPr>
        <p:spPr bwMode="auto">
          <a:xfrm>
            <a:off x="467544" y="2573493"/>
            <a:ext cx="8352928" cy="2657138"/>
          </a:xfrm>
          <a:prstGeom prst="rect">
            <a:avLst/>
          </a:prstGeom>
          <a:noFill/>
          <a:ln w="9525">
            <a:noFill/>
            <a:miter lim="800000"/>
            <a:headEnd/>
            <a:tailEnd/>
          </a:ln>
        </p:spPr>
        <p:txBody>
          <a:bodyPr wrap="square">
            <a:spAutoFit/>
          </a:bodyPr>
          <a:lstStyle/>
          <a:p>
            <a:pPr marL="457200" indent="-457200">
              <a:spcBef>
                <a:spcPts val="400"/>
              </a:spcBef>
              <a:spcAft>
                <a:spcPts val="400"/>
              </a:spcAft>
              <a:buFont typeface="+mj-lt"/>
              <a:buAutoNum type="alphaLcParenR"/>
            </a:pPr>
            <a:r>
              <a:rPr lang="pt-BR" sz="2000" dirty="0" smtClean="0">
                <a:latin typeface="Arial Black" pitchFamily="34" charset="0"/>
              </a:rPr>
              <a:t>Contribuir para a capacitação Discente para cumprir a função social como gestor público empreendedor pró-ativo, democrático e ético, de modo a atender com competência e legitimidade às necessidades e aos novos desafios da sociedade, dos mercados e de peculiaridades locais e regionais;</a:t>
            </a:r>
          </a:p>
          <a:p>
            <a:pPr marL="457200" indent="-457200">
              <a:spcBef>
                <a:spcPts val="400"/>
              </a:spcBef>
              <a:spcAft>
                <a:spcPts val="400"/>
              </a:spcAft>
              <a:buFont typeface="+mj-lt"/>
              <a:buAutoNum type="alphaLcParenR"/>
            </a:pPr>
            <a:r>
              <a:rPr lang="pt-BR" sz="2000" dirty="0" smtClean="0">
                <a:latin typeface="Arial Black" pitchFamily="34" charset="0"/>
              </a:rPr>
              <a:t>Oferecer orientações adicionais para a realização das atividades do Seminário Temático II.</a:t>
            </a:r>
            <a:endParaRPr lang="pt-BR" sz="2000" dirty="0">
              <a:latin typeface="Arial Black" pitchFamily="34" charset="0"/>
            </a:endParaRPr>
          </a:p>
        </p:txBody>
      </p:sp>
      <p:sp>
        <p:nvSpPr>
          <p:cNvPr id="5" name="CaixaDeTexto 4"/>
          <p:cNvSpPr txBox="1"/>
          <p:nvPr/>
        </p:nvSpPr>
        <p:spPr>
          <a:xfrm>
            <a:off x="2771800" y="5934879"/>
            <a:ext cx="6228184" cy="615553"/>
          </a:xfrm>
          <a:prstGeom prst="rect">
            <a:avLst/>
          </a:prstGeom>
          <a:noFill/>
        </p:spPr>
        <p:txBody>
          <a:bodyPr wrap="square" rtlCol="0">
            <a:spAutoFit/>
          </a:bodyPr>
          <a:lstStyle/>
          <a:p>
            <a:pPr marL="185738" indent="-185738"/>
            <a:r>
              <a:rPr lang="pt-BR" b="1" dirty="0" smtClean="0"/>
              <a:t> *</a:t>
            </a:r>
            <a:r>
              <a:rPr lang="pt-BR" sz="1600" dirty="0" smtClean="0"/>
              <a:t> Fonte: a partir do Guia do Estudante do Curso de Bacharelado em Administração Pública e do texto de apoio do Seminário II .</a:t>
            </a:r>
            <a:endParaRPr lang="pt-BR" sz="1600" dirty="0"/>
          </a:p>
        </p:txBody>
      </p:sp>
      <p:sp>
        <p:nvSpPr>
          <p:cNvPr id="9" name="Rectangle 31"/>
          <p:cNvSpPr>
            <a:spLocks noChangeArrowheads="1"/>
          </p:cNvSpPr>
          <p:nvPr/>
        </p:nvSpPr>
        <p:spPr bwMode="auto">
          <a:xfrm>
            <a:off x="0" y="404664"/>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1949083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bwMode="auto">
          <a:xfrm>
            <a:off x="0" y="5934878"/>
            <a:ext cx="1547664" cy="9231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charset="0"/>
            </a:endParaRPr>
          </a:p>
        </p:txBody>
      </p:sp>
      <p:sp>
        <p:nvSpPr>
          <p:cNvPr id="11" name="CaixaDeTexto 10"/>
          <p:cNvSpPr txBox="1"/>
          <p:nvPr/>
        </p:nvSpPr>
        <p:spPr>
          <a:xfrm>
            <a:off x="1882437" y="6219890"/>
            <a:ext cx="2250103" cy="338554"/>
          </a:xfrm>
          <a:prstGeom prst="rect">
            <a:avLst/>
          </a:prstGeom>
          <a:noFill/>
        </p:spPr>
        <p:txBody>
          <a:bodyPr wrap="none" rtlCol="0">
            <a:spAutoFit/>
          </a:bodyPr>
          <a:lstStyle/>
          <a:p>
            <a:r>
              <a:rPr lang="pt-BR" sz="1600" dirty="0" smtClean="0"/>
              <a:t>(Lins e Zylberstajn, 2010</a:t>
            </a:r>
            <a:r>
              <a:rPr lang="pt-BR" sz="1600" dirty="0"/>
              <a:t>)</a:t>
            </a:r>
          </a:p>
        </p:txBody>
      </p:sp>
      <p:sp>
        <p:nvSpPr>
          <p:cNvPr id="21" name="CaixaDeTexto 20"/>
          <p:cNvSpPr txBox="1"/>
          <p:nvPr/>
        </p:nvSpPr>
        <p:spPr>
          <a:xfrm>
            <a:off x="3275856" y="5409594"/>
            <a:ext cx="1656184" cy="646331"/>
          </a:xfrm>
          <a:prstGeom prst="rect">
            <a:avLst/>
          </a:prstGeom>
          <a:solidFill>
            <a:schemeClr val="bg1"/>
          </a:solidFill>
        </p:spPr>
        <p:txBody>
          <a:bodyPr wrap="square" rtlCol="0">
            <a:spAutoFit/>
          </a:bodyPr>
          <a:lstStyle/>
          <a:p>
            <a:pPr algn="ctr"/>
            <a:r>
              <a:rPr lang="es-ES" b="1" dirty="0" smtClean="0"/>
              <a:t>Dimensão Social</a:t>
            </a:r>
            <a:endParaRPr lang="pt-BR" b="1" dirty="0"/>
          </a:p>
        </p:txBody>
      </p:sp>
      <p:sp>
        <p:nvSpPr>
          <p:cNvPr id="18" name="Rectangle 32"/>
          <p:cNvSpPr>
            <a:spLocks noChangeArrowheads="1"/>
          </p:cNvSpPr>
          <p:nvPr/>
        </p:nvSpPr>
        <p:spPr bwMode="auto">
          <a:xfrm>
            <a:off x="-5553" y="1348867"/>
            <a:ext cx="9144000" cy="477054"/>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2800" dirty="0" smtClean="0">
                <a:solidFill>
                  <a:schemeClr val="bg1"/>
                </a:solidFill>
                <a:latin typeface="Arial Black" pitchFamily="34" charset="0"/>
                <a:ea typeface="Calibri" pitchFamily="34" charset="0"/>
                <a:cs typeface="Times New Roman" pitchFamily="18" charset="0"/>
              </a:rPr>
              <a:t>SUSTENTABILIDADE</a:t>
            </a:r>
            <a:endParaRPr lang="pt-BR" sz="2800" dirty="0">
              <a:solidFill>
                <a:schemeClr val="bg1"/>
              </a:solidFill>
              <a:latin typeface="Arial Black" pitchFamily="34" charset="0"/>
              <a:ea typeface="Calibri" pitchFamily="34" charset="0"/>
              <a:cs typeface="Times New Roman" pitchFamily="18" charset="0"/>
            </a:endParaRPr>
          </a:p>
        </p:txBody>
      </p:sp>
      <p:sp>
        <p:nvSpPr>
          <p:cNvPr id="26" name="Rectangle 31"/>
          <p:cNvSpPr>
            <a:spLocks noChangeArrowheads="1"/>
          </p:cNvSpPr>
          <p:nvPr/>
        </p:nvSpPr>
        <p:spPr bwMode="auto">
          <a:xfrm>
            <a:off x="0" y="136374"/>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9" name="CaixaDeTexto 8"/>
          <p:cNvSpPr txBox="1"/>
          <p:nvPr/>
        </p:nvSpPr>
        <p:spPr>
          <a:xfrm>
            <a:off x="144016" y="2279887"/>
            <a:ext cx="4067944" cy="2862322"/>
          </a:xfrm>
          <a:prstGeom prst="rect">
            <a:avLst/>
          </a:prstGeom>
          <a:noFill/>
        </p:spPr>
        <p:txBody>
          <a:bodyPr wrap="square" rtlCol="0">
            <a:spAutoFit/>
          </a:bodyPr>
          <a:lstStyle/>
          <a:p>
            <a:r>
              <a:rPr lang="pt-BR" sz="2000" b="1" dirty="0" smtClean="0"/>
              <a:t>“Sustentabilidade Corporativa: modelo de gestão de negócios baseado no conceito de (...) </a:t>
            </a:r>
            <a:r>
              <a:rPr lang="pt-BR" sz="2000" b="1" i="1" dirty="0" smtClean="0"/>
              <a:t>Triple Bottom Line</a:t>
            </a:r>
            <a:r>
              <a:rPr lang="pt-BR" sz="2000" b="1" dirty="0" smtClean="0"/>
              <a:t>: termo criado nos anos 1990 por John Elkington, fundador da SustainAbility, (...) passa a considerar a performance ambiental e social da companhia, além da financeira.”</a:t>
            </a:r>
            <a:endParaRPr lang="pt-BR" sz="2000" b="1" dirty="0"/>
          </a:p>
        </p:txBody>
      </p:sp>
      <p:grpSp>
        <p:nvGrpSpPr>
          <p:cNvPr id="2" name="Grupo 1"/>
          <p:cNvGrpSpPr/>
          <p:nvPr/>
        </p:nvGrpSpPr>
        <p:grpSpPr>
          <a:xfrm>
            <a:off x="4727488" y="2910543"/>
            <a:ext cx="4309009" cy="3764684"/>
            <a:chOff x="4427984" y="2281436"/>
            <a:chExt cx="4716016" cy="3433564"/>
          </a:xfrm>
        </p:grpSpPr>
        <p:sp>
          <p:nvSpPr>
            <p:cNvPr id="39943" name="CaixaDeTexto 7"/>
            <p:cNvSpPr txBox="1">
              <a:spLocks noChangeArrowheads="1"/>
            </p:cNvSpPr>
            <p:nvPr/>
          </p:nvSpPr>
          <p:spPr bwMode="auto">
            <a:xfrm>
              <a:off x="6372237" y="5345113"/>
              <a:ext cx="576263" cy="336848"/>
            </a:xfrm>
            <a:prstGeom prst="rect">
              <a:avLst/>
            </a:prstGeom>
            <a:solidFill>
              <a:schemeClr val="bg1"/>
            </a:solidFill>
            <a:ln w="9525">
              <a:noFill/>
              <a:miter lim="800000"/>
              <a:headEnd/>
              <a:tailEnd/>
            </a:ln>
          </p:spPr>
          <p:txBody>
            <a:bodyPr>
              <a:spAutoFit/>
            </a:bodyPr>
            <a:lstStyle/>
            <a:p>
              <a:endParaRPr lang="pt-BR" dirty="0">
                <a:solidFill>
                  <a:schemeClr val="bg1"/>
                </a:solidFill>
              </a:endParaRPr>
            </a:p>
          </p:txBody>
        </p:sp>
        <p:sp>
          <p:nvSpPr>
            <p:cNvPr id="10" name="Retângulo 9"/>
            <p:cNvSpPr/>
            <p:nvPr/>
          </p:nvSpPr>
          <p:spPr bwMode="auto">
            <a:xfrm>
              <a:off x="8244408" y="4225652"/>
              <a:ext cx="648072"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charset="0"/>
              </a:endParaRPr>
            </a:p>
          </p:txBody>
        </p:sp>
        <p:pic>
          <p:nvPicPr>
            <p:cNvPr id="39938" name="Picture 2"/>
            <p:cNvPicPr>
              <a:picLocks noChangeAspect="1" noChangeArrowheads="1"/>
            </p:cNvPicPr>
            <p:nvPr/>
          </p:nvPicPr>
          <p:blipFill>
            <a:blip r:embed="rId3" cstate="print">
              <a:lum bright="4000" contrast="9000"/>
            </a:blip>
            <a:srcRect l="21140" t="13768" r="21481" b="11774"/>
            <a:stretch>
              <a:fillRect/>
            </a:stretch>
          </p:blipFill>
          <p:spPr bwMode="auto">
            <a:xfrm>
              <a:off x="4427984" y="2281436"/>
              <a:ext cx="3960440" cy="3433564"/>
            </a:xfrm>
            <a:prstGeom prst="rect">
              <a:avLst/>
            </a:prstGeom>
            <a:noFill/>
            <a:ln w="9525">
              <a:noFill/>
              <a:miter lim="800000"/>
              <a:headEnd/>
              <a:tailEnd/>
            </a:ln>
          </p:spPr>
        </p:pic>
        <p:sp>
          <p:nvSpPr>
            <p:cNvPr id="15" name="Retângulo 14"/>
            <p:cNvSpPr/>
            <p:nvPr/>
          </p:nvSpPr>
          <p:spPr bwMode="auto">
            <a:xfrm>
              <a:off x="7956376" y="5377780"/>
              <a:ext cx="720080" cy="3372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charset="0"/>
              </a:endParaRPr>
            </a:p>
          </p:txBody>
        </p:sp>
        <p:sp>
          <p:nvSpPr>
            <p:cNvPr id="20" name="CaixaDeTexto 19"/>
            <p:cNvSpPr txBox="1"/>
            <p:nvPr/>
          </p:nvSpPr>
          <p:spPr>
            <a:xfrm>
              <a:off x="5364088" y="2569468"/>
              <a:ext cx="2160239" cy="589483"/>
            </a:xfrm>
            <a:prstGeom prst="rect">
              <a:avLst/>
            </a:prstGeom>
            <a:solidFill>
              <a:schemeClr val="bg1"/>
            </a:solidFill>
          </p:spPr>
          <p:txBody>
            <a:bodyPr wrap="square" rtlCol="0">
              <a:spAutoFit/>
            </a:bodyPr>
            <a:lstStyle/>
            <a:p>
              <a:pPr algn="ctr"/>
              <a:r>
                <a:rPr lang="es-ES" b="1" dirty="0" smtClean="0"/>
                <a:t>Dimensão Ambiental</a:t>
              </a:r>
              <a:endParaRPr lang="pt-BR" b="1" dirty="0"/>
            </a:p>
          </p:txBody>
        </p:sp>
        <p:sp>
          <p:nvSpPr>
            <p:cNvPr id="22" name="CaixaDeTexto 21"/>
            <p:cNvSpPr txBox="1"/>
            <p:nvPr/>
          </p:nvSpPr>
          <p:spPr>
            <a:xfrm>
              <a:off x="7092280" y="4297660"/>
              <a:ext cx="1800200" cy="842119"/>
            </a:xfrm>
            <a:prstGeom prst="rect">
              <a:avLst/>
            </a:prstGeom>
            <a:solidFill>
              <a:schemeClr val="bg1"/>
            </a:solidFill>
          </p:spPr>
          <p:txBody>
            <a:bodyPr wrap="square" rtlCol="0">
              <a:spAutoFit/>
            </a:bodyPr>
            <a:lstStyle/>
            <a:p>
              <a:pPr algn="ctr"/>
              <a:r>
                <a:rPr lang="es-ES" b="1" dirty="0" smtClean="0"/>
                <a:t>Dimensão Econômico-Financeira</a:t>
              </a:r>
              <a:endParaRPr lang="pt-BR" b="1" dirty="0"/>
            </a:p>
          </p:txBody>
        </p:sp>
        <p:sp>
          <p:nvSpPr>
            <p:cNvPr id="23" name="CaixaDeTexto 22"/>
            <p:cNvSpPr txBox="1"/>
            <p:nvPr/>
          </p:nvSpPr>
          <p:spPr>
            <a:xfrm>
              <a:off x="4860032" y="3505572"/>
              <a:ext cx="1296144" cy="364919"/>
            </a:xfrm>
            <a:prstGeom prst="rect">
              <a:avLst/>
            </a:prstGeom>
            <a:solidFill>
              <a:schemeClr val="bg1"/>
            </a:solidFill>
          </p:spPr>
          <p:txBody>
            <a:bodyPr wrap="square" rtlCol="0">
              <a:spAutoFit/>
            </a:bodyPr>
            <a:lstStyle/>
            <a:p>
              <a:pPr algn="ctr"/>
              <a:r>
                <a:rPr lang="es-ES" sz="2000" i="1" dirty="0" smtClean="0"/>
                <a:t>Vivível</a:t>
              </a:r>
              <a:endParaRPr lang="pt-BR" sz="2000" i="1" dirty="0"/>
            </a:p>
          </p:txBody>
        </p:sp>
        <p:sp>
          <p:nvSpPr>
            <p:cNvPr id="24" name="CaixaDeTexto 23"/>
            <p:cNvSpPr txBox="1"/>
            <p:nvPr/>
          </p:nvSpPr>
          <p:spPr>
            <a:xfrm>
              <a:off x="6660232" y="3505572"/>
              <a:ext cx="1296144" cy="364919"/>
            </a:xfrm>
            <a:prstGeom prst="rect">
              <a:avLst/>
            </a:prstGeom>
            <a:solidFill>
              <a:schemeClr val="bg1"/>
            </a:solidFill>
          </p:spPr>
          <p:txBody>
            <a:bodyPr wrap="square" rtlCol="0">
              <a:spAutoFit/>
            </a:bodyPr>
            <a:lstStyle/>
            <a:p>
              <a:pPr algn="ctr"/>
              <a:r>
                <a:rPr lang="es-ES" sz="2000" i="1" dirty="0" smtClean="0"/>
                <a:t>Viável</a:t>
              </a:r>
              <a:endParaRPr lang="pt-BR" sz="2000" i="1" dirty="0"/>
            </a:p>
          </p:txBody>
        </p:sp>
        <p:sp>
          <p:nvSpPr>
            <p:cNvPr id="25" name="CaixaDeTexto 24"/>
            <p:cNvSpPr txBox="1"/>
            <p:nvPr/>
          </p:nvSpPr>
          <p:spPr>
            <a:xfrm>
              <a:off x="5868144" y="4729708"/>
              <a:ext cx="1080120" cy="336848"/>
            </a:xfrm>
            <a:prstGeom prst="rect">
              <a:avLst/>
            </a:prstGeom>
            <a:solidFill>
              <a:schemeClr val="bg1"/>
            </a:solidFill>
          </p:spPr>
          <p:txBody>
            <a:bodyPr wrap="square" rtlCol="0">
              <a:spAutoFit/>
            </a:bodyPr>
            <a:lstStyle/>
            <a:p>
              <a:pPr algn="ctr"/>
              <a:r>
                <a:rPr lang="es-ES" i="1" dirty="0" smtClean="0"/>
                <a:t>Justo</a:t>
              </a:r>
              <a:endParaRPr lang="pt-BR" i="1" dirty="0"/>
            </a:p>
          </p:txBody>
        </p:sp>
        <p:sp>
          <p:nvSpPr>
            <p:cNvPr id="13" name="CaixaDeTexto 12"/>
            <p:cNvSpPr txBox="1"/>
            <p:nvPr/>
          </p:nvSpPr>
          <p:spPr>
            <a:xfrm>
              <a:off x="7380312" y="2467843"/>
              <a:ext cx="1763688" cy="421060"/>
            </a:xfrm>
            <a:prstGeom prst="rect">
              <a:avLst/>
            </a:prstGeom>
            <a:solidFill>
              <a:schemeClr val="bg1"/>
            </a:solidFill>
          </p:spPr>
          <p:txBody>
            <a:bodyPr wrap="square" rtlCol="0">
              <a:spAutoFit/>
            </a:bodyPr>
            <a:lstStyle/>
            <a:p>
              <a:r>
                <a:rPr lang="es-ES" sz="1200" dirty="0" smtClean="0"/>
                <a:t>Global Reporting Initiative (GRI), 2010.</a:t>
              </a:r>
              <a:endParaRPr lang="pt-BR" sz="1200" dirty="0"/>
            </a:p>
          </p:txBody>
        </p:sp>
      </p:grpSp>
      <p:sp>
        <p:nvSpPr>
          <p:cNvPr id="14" name="CaixaDeTexto 13"/>
          <p:cNvSpPr txBox="1"/>
          <p:nvPr/>
        </p:nvSpPr>
        <p:spPr>
          <a:xfrm>
            <a:off x="3995936" y="1874520"/>
            <a:ext cx="5040560" cy="1015663"/>
          </a:xfrm>
          <a:prstGeom prst="rect">
            <a:avLst/>
          </a:prstGeom>
          <a:noFill/>
        </p:spPr>
        <p:txBody>
          <a:bodyPr wrap="square" rtlCol="0">
            <a:spAutoFit/>
          </a:bodyPr>
          <a:lstStyle/>
          <a:p>
            <a:r>
              <a:rPr lang="pt-BR" sz="2000" b="1" spc="-100" dirty="0" smtClean="0">
                <a:latin typeface="Arial Black" pitchFamily="34" charset="0"/>
              </a:rPr>
              <a:t>A inovação social vem tomando o espaço da responsabilidade corporativa</a:t>
            </a:r>
            <a:r>
              <a:rPr lang="pt-BR" sz="2000" b="1" dirty="0" smtClean="0">
                <a:latin typeface="Arial Black" pitchFamily="34" charset="0"/>
              </a:rPr>
              <a:t>.</a:t>
            </a:r>
            <a:endParaRPr lang="pt-BR" sz="2000" b="1" dirty="0">
              <a:latin typeface="Arial Black" pitchFamily="34" charset="0"/>
            </a:endParaRPr>
          </a:p>
        </p:txBody>
      </p:sp>
    </p:spTree>
    <p:extLst>
      <p:ext uri="{BB962C8B-B14F-4D97-AF65-F5344CB8AC3E}">
        <p14:creationId xmlns:p14="http://schemas.microsoft.com/office/powerpoint/2010/main" val="3439026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2"/>
          <p:cNvSpPr>
            <a:spLocks noChangeArrowheads="1"/>
          </p:cNvSpPr>
          <p:nvPr/>
        </p:nvSpPr>
        <p:spPr bwMode="auto">
          <a:xfrm>
            <a:off x="4139952" y="2928047"/>
            <a:ext cx="4248472" cy="2262158"/>
          </a:xfrm>
          <a:prstGeom prst="rect">
            <a:avLst/>
          </a:prstGeom>
          <a:solidFill>
            <a:srgbClr val="0070C0"/>
          </a:solidFill>
          <a:ln w="9525">
            <a:noFill/>
            <a:miter lim="800000"/>
            <a:headEnd/>
            <a:tailEnd/>
          </a:ln>
        </p:spPr>
        <p:txBody>
          <a:bodyPr wrap="square" bIns="0" anchor="ctr">
            <a:spAutoFit/>
          </a:bodyPr>
          <a:lstStyle/>
          <a:p>
            <a:pPr algn="ctr" eaLnBrk="1" hangingPunct="1">
              <a:tabLst>
                <a:tab pos="450850" algn="l"/>
              </a:tabLst>
            </a:pPr>
            <a:r>
              <a:rPr lang="it-IT" sz="4800" b="1" dirty="0" smtClean="0">
                <a:solidFill>
                  <a:schemeClr val="bg1"/>
                </a:solidFill>
                <a:latin typeface="Arial Black" pitchFamily="34" charset="0"/>
                <a:ea typeface="Calibri" pitchFamily="34" charset="0"/>
                <a:cs typeface="Times New Roman" pitchFamily="18" charset="0"/>
              </a:rPr>
              <a:t>Atividades do Seminário</a:t>
            </a:r>
            <a:endParaRPr lang="pt-BR" sz="4800" b="1" dirty="0">
              <a:solidFill>
                <a:schemeClr val="bg1"/>
              </a:solidFill>
              <a:latin typeface="Arial Black" pitchFamily="34" charset="0"/>
              <a:ea typeface="Calibri" pitchFamily="34" charset="0"/>
              <a:cs typeface="Times New Roman" pitchFamily="18" charset="0"/>
            </a:endParaRPr>
          </a:p>
        </p:txBody>
      </p:sp>
      <p:sp>
        <p:nvSpPr>
          <p:cNvPr id="26" name="Rectangle 31"/>
          <p:cNvSpPr>
            <a:spLocks noChangeArrowheads="1"/>
          </p:cNvSpPr>
          <p:nvPr/>
        </p:nvSpPr>
        <p:spPr bwMode="auto">
          <a:xfrm>
            <a:off x="0" y="48201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pic>
        <p:nvPicPr>
          <p:cNvPr id="79874" name="Picture 2" descr="http://eadfindes.files.wordpress.com/2010/05/1159639_doubt.jpg?w=142&amp;h=115"/>
          <p:cNvPicPr>
            <a:picLocks noChangeAspect="1" noChangeArrowheads="1"/>
          </p:cNvPicPr>
          <p:nvPr/>
        </p:nvPicPr>
        <p:blipFill>
          <a:blip r:embed="rId3" cstate="print"/>
          <a:srcRect/>
          <a:stretch>
            <a:fillRect/>
          </a:stretch>
        </p:blipFill>
        <p:spPr bwMode="auto">
          <a:xfrm>
            <a:off x="1043608" y="2417448"/>
            <a:ext cx="2664296" cy="3283356"/>
          </a:xfrm>
          <a:prstGeom prst="rect">
            <a:avLst/>
          </a:prstGeom>
          <a:noFill/>
        </p:spPr>
      </p:pic>
    </p:spTree>
    <p:extLst>
      <p:ext uri="{BB962C8B-B14F-4D97-AF65-F5344CB8AC3E}">
        <p14:creationId xmlns:p14="http://schemas.microsoft.com/office/powerpoint/2010/main" val="581586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5"/>
          <p:cNvSpPr>
            <a:spLocks noChangeArrowheads="1"/>
          </p:cNvSpPr>
          <p:nvPr/>
        </p:nvSpPr>
        <p:spPr bwMode="auto">
          <a:xfrm>
            <a:off x="1" y="3718177"/>
            <a:ext cx="9143999" cy="674031"/>
          </a:xfrm>
          <a:prstGeom prst="rect">
            <a:avLst/>
          </a:prstGeom>
          <a:noFill/>
          <a:ln w="9525">
            <a:noFill/>
            <a:miter lim="800000"/>
            <a:headEnd/>
            <a:tailEnd/>
          </a:ln>
        </p:spPr>
        <p:txBody>
          <a:bodyPr wrap="square" bIns="0" anchor="ctr">
            <a:spAutoFit/>
          </a:bodyPr>
          <a:lstStyle/>
          <a:p>
            <a:pPr algn="ctr" eaLnBrk="1" hangingPunct="1">
              <a:lnSpc>
                <a:spcPct val="85000"/>
              </a:lnSpc>
              <a:tabLst>
                <a:tab pos="450850" algn="l"/>
              </a:tabLst>
            </a:pPr>
            <a:r>
              <a:rPr lang="pt-BR" sz="2400" b="1" dirty="0" smtClean="0">
                <a:latin typeface="+mj-lt"/>
                <a:ea typeface="Calibri" pitchFamily="34" charset="0"/>
                <a:cs typeface="Times New Roman" pitchFamily="18" charset="0"/>
              </a:rPr>
              <a:t>Podemos aplicar os três crivos de Sócrates: isso é </a:t>
            </a:r>
            <a:r>
              <a:rPr lang="pt-BR" sz="2400" b="1" i="1" dirty="0" smtClean="0">
                <a:latin typeface="+mj-lt"/>
                <a:ea typeface="Calibri" pitchFamily="34" charset="0"/>
                <a:cs typeface="Times New Roman" pitchFamily="18" charset="0"/>
              </a:rPr>
              <a:t>Bom, Verdadeiro e Útil!</a:t>
            </a:r>
            <a:endParaRPr lang="pt-BR" sz="2400" b="1" dirty="0">
              <a:latin typeface="+mj-lt"/>
              <a:ea typeface="Calibri" pitchFamily="34" charset="0"/>
              <a:cs typeface="Times New Roman" pitchFamily="18" charset="0"/>
            </a:endParaRPr>
          </a:p>
        </p:txBody>
      </p:sp>
      <p:sp>
        <p:nvSpPr>
          <p:cNvPr id="58375" name="Rectangle 6"/>
          <p:cNvSpPr>
            <a:spLocks noChangeArrowheads="1"/>
          </p:cNvSpPr>
          <p:nvPr/>
        </p:nvSpPr>
        <p:spPr bwMode="auto">
          <a:xfrm>
            <a:off x="0" y="1718206"/>
            <a:ext cx="9144000" cy="455509"/>
          </a:xfrm>
          <a:prstGeom prst="rect">
            <a:avLst/>
          </a:prstGeom>
          <a:solidFill>
            <a:srgbClr val="FF0000"/>
          </a:solidFill>
          <a:ln w="9525">
            <a:noFill/>
            <a:miter lim="800000"/>
            <a:headEnd/>
            <a:tailEnd/>
          </a:ln>
        </p:spPr>
        <p:txBody>
          <a:bodyPr wrap="square" bIns="0" anchor="ctr">
            <a:spAutoFit/>
          </a:bodyPr>
          <a:lstStyle/>
          <a:p>
            <a:pPr algn="ctr" eaLnBrk="1" hangingPunct="1">
              <a:lnSpc>
                <a:spcPct val="95000"/>
              </a:lnSpc>
              <a:tabLst>
                <a:tab pos="450850" algn="l"/>
              </a:tabLst>
            </a:pPr>
            <a:r>
              <a:rPr lang="pt-BR" sz="2800" b="1" dirty="0" smtClean="0">
                <a:solidFill>
                  <a:schemeClr val="bg1"/>
                </a:solidFill>
                <a:latin typeface="Arial Black" pitchFamily="34" charset="0"/>
                <a:ea typeface="Calibri" pitchFamily="34" charset="0"/>
                <a:cs typeface="Times New Roman" pitchFamily="18" charset="0"/>
              </a:rPr>
              <a:t>Prof. Garrido: </a:t>
            </a:r>
            <a:r>
              <a:rPr lang="pt-BR" sz="2800" b="1" i="1" dirty="0" smtClean="0">
                <a:solidFill>
                  <a:schemeClr val="bg1"/>
                </a:solidFill>
                <a:latin typeface="Arial Black" pitchFamily="34" charset="0"/>
                <a:ea typeface="Calibri" pitchFamily="34" charset="0"/>
                <a:cs typeface="Times New Roman" pitchFamily="18" charset="0"/>
              </a:rPr>
              <a:t>Vale a pena fazer o Seminário</a:t>
            </a:r>
            <a:r>
              <a:rPr lang="pt-BR" sz="2800" b="1" dirty="0" smtClean="0">
                <a:solidFill>
                  <a:schemeClr val="bg1"/>
                </a:solidFill>
                <a:latin typeface="Arial Black" pitchFamily="34" charset="0"/>
                <a:ea typeface="Calibri" pitchFamily="34" charset="0"/>
                <a:cs typeface="Times New Roman" pitchFamily="18" charset="0"/>
              </a:rPr>
              <a:t>?</a:t>
            </a:r>
            <a:endParaRPr lang="pt-BR" sz="2800" b="1" dirty="0">
              <a:solidFill>
                <a:schemeClr val="bg1"/>
              </a:solidFill>
              <a:latin typeface="Arial Black" pitchFamily="34" charset="0"/>
              <a:ea typeface="Calibri" pitchFamily="34" charset="0"/>
              <a:cs typeface="Times New Roman" pitchFamily="18" charset="0"/>
            </a:endParaRPr>
          </a:p>
        </p:txBody>
      </p:sp>
      <p:sp>
        <p:nvSpPr>
          <p:cNvPr id="8" name="Rectangle 6"/>
          <p:cNvSpPr>
            <a:spLocks noChangeArrowheads="1"/>
          </p:cNvSpPr>
          <p:nvPr/>
        </p:nvSpPr>
        <p:spPr bwMode="auto">
          <a:xfrm>
            <a:off x="0" y="4683455"/>
            <a:ext cx="9144000" cy="747897"/>
          </a:xfrm>
          <a:prstGeom prst="rect">
            <a:avLst/>
          </a:prstGeom>
          <a:noFill/>
          <a:ln w="9525">
            <a:noFill/>
            <a:miter lim="800000"/>
            <a:headEnd/>
            <a:tailEnd/>
          </a:ln>
        </p:spPr>
        <p:txBody>
          <a:bodyPr wrap="square" bIns="0" anchor="ctr">
            <a:spAutoFit/>
          </a:bodyPr>
          <a:lstStyle/>
          <a:p>
            <a:pPr algn="ctr" eaLnBrk="1" hangingPunct="1">
              <a:lnSpc>
                <a:spcPct val="95000"/>
              </a:lnSpc>
              <a:tabLst>
                <a:tab pos="450850" algn="l"/>
              </a:tabLst>
            </a:pPr>
            <a:r>
              <a:rPr lang="pt-BR" sz="2400" b="1" dirty="0" smtClean="0">
                <a:latin typeface="+mj-lt"/>
                <a:ea typeface="Calibri" pitchFamily="34" charset="0"/>
                <a:cs typeface="Times New Roman" pitchFamily="18" charset="0"/>
              </a:rPr>
              <a:t>Potencial da Gestão Social: “é uma oportunidade estratégica”. (Tenório, 2011)*</a:t>
            </a:r>
            <a:endParaRPr lang="pt-BR" sz="2400" b="1" dirty="0">
              <a:latin typeface="+mj-lt"/>
              <a:ea typeface="Calibri" pitchFamily="34" charset="0"/>
              <a:cs typeface="Times New Roman" pitchFamily="18" charset="0"/>
            </a:endParaRPr>
          </a:p>
        </p:txBody>
      </p:sp>
      <p:sp>
        <p:nvSpPr>
          <p:cNvPr id="12" name="Rectangle 6"/>
          <p:cNvSpPr>
            <a:spLocks noChangeArrowheads="1"/>
          </p:cNvSpPr>
          <p:nvPr/>
        </p:nvSpPr>
        <p:spPr bwMode="auto">
          <a:xfrm>
            <a:off x="1" y="5843782"/>
            <a:ext cx="9072562" cy="397032"/>
          </a:xfrm>
          <a:prstGeom prst="rect">
            <a:avLst/>
          </a:prstGeom>
          <a:noFill/>
          <a:ln w="9525">
            <a:noFill/>
            <a:miter lim="800000"/>
            <a:headEnd/>
            <a:tailEnd/>
          </a:ln>
        </p:spPr>
        <p:txBody>
          <a:bodyPr wrap="square" bIns="0" anchor="ctr">
            <a:spAutoFit/>
          </a:bodyPr>
          <a:lstStyle/>
          <a:p>
            <a:pPr algn="ctr" eaLnBrk="1" hangingPunct="1">
              <a:lnSpc>
                <a:spcPct val="95000"/>
              </a:lnSpc>
              <a:tabLst>
                <a:tab pos="450850" algn="l"/>
              </a:tabLst>
            </a:pPr>
            <a:r>
              <a:rPr lang="pt-BR" sz="2400" b="1" dirty="0" smtClean="0">
                <a:latin typeface="+mj-lt"/>
                <a:ea typeface="Calibri" pitchFamily="34" charset="0"/>
                <a:cs typeface="Times New Roman" pitchFamily="18" charset="0"/>
              </a:rPr>
              <a:t>“Trata-se da redefinição da esfera pública”.  (Fischer, 2011)*</a:t>
            </a:r>
            <a:endParaRPr lang="pt-BR" sz="2400" b="1" dirty="0">
              <a:latin typeface="+mj-lt"/>
              <a:ea typeface="Calibri" pitchFamily="34" charset="0"/>
              <a:cs typeface="Times New Roman" pitchFamily="18" charset="0"/>
            </a:endParaRPr>
          </a:p>
        </p:txBody>
      </p:sp>
      <p:sp>
        <p:nvSpPr>
          <p:cNvPr id="13" name="CaixaDeTexto 12"/>
          <p:cNvSpPr txBox="1"/>
          <p:nvPr/>
        </p:nvSpPr>
        <p:spPr>
          <a:xfrm>
            <a:off x="4321334" y="6414802"/>
            <a:ext cx="4321183" cy="369332"/>
          </a:xfrm>
          <a:prstGeom prst="rect">
            <a:avLst/>
          </a:prstGeom>
          <a:noFill/>
        </p:spPr>
        <p:txBody>
          <a:bodyPr wrap="none" rtlCol="0">
            <a:spAutoFit/>
          </a:bodyPr>
          <a:lstStyle/>
          <a:p>
            <a:r>
              <a:rPr lang="pt-BR" b="1" dirty="0" smtClean="0">
                <a:latin typeface="Arial Black" pitchFamily="34" charset="0"/>
              </a:rPr>
              <a:t>*</a:t>
            </a:r>
            <a:r>
              <a:rPr lang="pt-BR" dirty="0" smtClean="0"/>
              <a:t> Encontro da ENAPEGS, Florianópolis, 2011</a:t>
            </a:r>
            <a:endParaRPr lang="pt-BR" dirty="0"/>
          </a:p>
        </p:txBody>
      </p:sp>
      <p:sp>
        <p:nvSpPr>
          <p:cNvPr id="14" name="Rectangle 31"/>
          <p:cNvSpPr>
            <a:spLocks noChangeArrowheads="1"/>
          </p:cNvSpPr>
          <p:nvPr/>
        </p:nvSpPr>
        <p:spPr bwMode="auto">
          <a:xfrm>
            <a:off x="0" y="39560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15" name="Rectangle 6"/>
          <p:cNvSpPr>
            <a:spLocks noChangeArrowheads="1"/>
          </p:cNvSpPr>
          <p:nvPr/>
        </p:nvSpPr>
        <p:spPr bwMode="auto">
          <a:xfrm>
            <a:off x="107950" y="2644920"/>
            <a:ext cx="8964612" cy="747897"/>
          </a:xfrm>
          <a:prstGeom prst="rect">
            <a:avLst/>
          </a:prstGeom>
          <a:noFill/>
          <a:ln w="9525">
            <a:noFill/>
            <a:miter lim="800000"/>
            <a:headEnd/>
            <a:tailEnd/>
          </a:ln>
        </p:spPr>
        <p:txBody>
          <a:bodyPr wrap="square" bIns="0" anchor="ctr">
            <a:spAutoFit/>
          </a:bodyPr>
          <a:lstStyle/>
          <a:p>
            <a:pPr algn="ctr" eaLnBrk="1" hangingPunct="1">
              <a:lnSpc>
                <a:spcPct val="95000"/>
              </a:lnSpc>
              <a:tabLst>
                <a:tab pos="450850" algn="l"/>
              </a:tabLst>
            </a:pPr>
            <a:r>
              <a:rPr lang="pt-BR" sz="2400" b="1" dirty="0" smtClean="0">
                <a:latin typeface="+mj-lt"/>
                <a:ea typeface="Calibri" pitchFamily="34" charset="0"/>
                <a:cs typeface="Times New Roman" pitchFamily="18" charset="0"/>
              </a:rPr>
              <a:t>Como ensina Confúcio: “ouço e esqueço; vejo e recordo; faço e apreendo” </a:t>
            </a:r>
            <a:endParaRPr lang="pt-BR" sz="2400" b="1" dirty="0">
              <a:latin typeface="+mj-lt"/>
              <a:ea typeface="Calibri" pitchFamily="34" charset="0"/>
              <a:cs typeface="Times New Roman" pitchFamily="18" charset="0"/>
            </a:endParaRPr>
          </a:p>
        </p:txBody>
      </p:sp>
    </p:spTree>
    <p:extLst>
      <p:ext uri="{BB962C8B-B14F-4D97-AF65-F5344CB8AC3E}">
        <p14:creationId xmlns:p14="http://schemas.microsoft.com/office/powerpoint/2010/main" val="1485778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bwMode="auto">
          <a:xfrm>
            <a:off x="0" y="5934878"/>
            <a:ext cx="1547664" cy="9231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charset="0"/>
            </a:endParaRPr>
          </a:p>
        </p:txBody>
      </p:sp>
      <p:sp>
        <p:nvSpPr>
          <p:cNvPr id="18" name="Rectangle 32"/>
          <p:cNvSpPr>
            <a:spLocks noChangeArrowheads="1"/>
          </p:cNvSpPr>
          <p:nvPr/>
        </p:nvSpPr>
        <p:spPr bwMode="auto">
          <a:xfrm>
            <a:off x="0" y="1668260"/>
            <a:ext cx="9144000" cy="538609"/>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3200" dirty="0" smtClean="0">
                <a:solidFill>
                  <a:schemeClr val="bg1"/>
                </a:solidFill>
                <a:latin typeface="Arial Black" pitchFamily="34" charset="0"/>
                <a:ea typeface="Calibri" pitchFamily="34" charset="0"/>
                <a:cs typeface="Times New Roman" pitchFamily="18" charset="0"/>
              </a:rPr>
              <a:t>Atividades do Seminário</a:t>
            </a:r>
            <a:endParaRPr lang="pt-BR" sz="3200" dirty="0">
              <a:solidFill>
                <a:schemeClr val="bg1"/>
              </a:solidFill>
              <a:latin typeface="Arial Black" pitchFamily="34" charset="0"/>
              <a:ea typeface="Calibri" pitchFamily="34" charset="0"/>
              <a:cs typeface="Times New Roman" pitchFamily="18" charset="0"/>
            </a:endParaRPr>
          </a:p>
        </p:txBody>
      </p:sp>
      <p:sp>
        <p:nvSpPr>
          <p:cNvPr id="26" name="Rectangle 31"/>
          <p:cNvSpPr>
            <a:spLocks noChangeArrowheads="1"/>
          </p:cNvSpPr>
          <p:nvPr/>
        </p:nvSpPr>
        <p:spPr bwMode="auto">
          <a:xfrm>
            <a:off x="0" y="39560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pic>
        <p:nvPicPr>
          <p:cNvPr id="71691" name="Picture 11" descr="http://t1.gstatic.com/images?q=tbn:ANd9GcRPBikZOh19Ise7TTKUaU8CeTkpHu-2hYoidFY1CrX46PRX1s2M&amp;t=1"/>
          <p:cNvPicPr>
            <a:picLocks noChangeAspect="1" noChangeArrowheads="1"/>
          </p:cNvPicPr>
          <p:nvPr/>
        </p:nvPicPr>
        <p:blipFill>
          <a:blip r:embed="rId3" cstate="print"/>
          <a:srcRect/>
          <a:stretch>
            <a:fillRect/>
          </a:stretch>
        </p:blipFill>
        <p:spPr bwMode="auto">
          <a:xfrm>
            <a:off x="6695728" y="2910543"/>
            <a:ext cx="2448272" cy="3802022"/>
          </a:xfrm>
          <a:prstGeom prst="rect">
            <a:avLst/>
          </a:prstGeom>
          <a:noFill/>
        </p:spPr>
      </p:pic>
      <p:sp>
        <p:nvSpPr>
          <p:cNvPr id="9" name="CaixaDeTexto 8"/>
          <p:cNvSpPr txBox="1"/>
          <p:nvPr/>
        </p:nvSpPr>
        <p:spPr>
          <a:xfrm>
            <a:off x="250824" y="3240149"/>
            <a:ext cx="6553424" cy="2308324"/>
          </a:xfrm>
          <a:prstGeom prst="rect">
            <a:avLst/>
          </a:prstGeom>
          <a:noFill/>
        </p:spPr>
        <p:txBody>
          <a:bodyPr wrap="square" rtlCol="0">
            <a:spAutoFit/>
          </a:bodyPr>
          <a:lstStyle/>
          <a:p>
            <a:r>
              <a:rPr lang="pt-BR" sz="2400" b="1" dirty="0" smtClean="0"/>
              <a:t>Identificar se o órgão público</a:t>
            </a:r>
          </a:p>
          <a:p>
            <a:r>
              <a:rPr lang="pt-BR" sz="2400" b="1" dirty="0" smtClean="0"/>
              <a:t>pesquisado exerce suas competências legais e desenvolve suas funções junto aos cidadãos nos moldes defendidos pela abordagem do Novo Serviço Público e da Gestão Social, de forma a promover a cidadania deliberativa.</a:t>
            </a:r>
            <a:endParaRPr lang="pt-BR" sz="2400" b="1" dirty="0"/>
          </a:p>
        </p:txBody>
      </p:sp>
      <p:sp>
        <p:nvSpPr>
          <p:cNvPr id="14" name="CaixaDeTexto 13"/>
          <p:cNvSpPr txBox="1"/>
          <p:nvPr/>
        </p:nvSpPr>
        <p:spPr>
          <a:xfrm>
            <a:off x="323529" y="2564904"/>
            <a:ext cx="6570068" cy="523220"/>
          </a:xfrm>
          <a:prstGeom prst="rect">
            <a:avLst/>
          </a:prstGeom>
          <a:noFill/>
        </p:spPr>
        <p:txBody>
          <a:bodyPr wrap="none" rtlCol="0">
            <a:spAutoFit/>
          </a:bodyPr>
          <a:lstStyle/>
          <a:p>
            <a:r>
              <a:rPr lang="pt-BR" sz="2800" b="1" dirty="0" smtClean="0">
                <a:solidFill>
                  <a:srgbClr val="FF0000"/>
                </a:solidFill>
                <a:latin typeface="Arial Black" pitchFamily="34" charset="0"/>
              </a:rPr>
              <a:t>Quais os Objetivos da Pesquisa?</a:t>
            </a:r>
            <a:endParaRPr lang="pt-BR" sz="2800" b="1" dirty="0">
              <a:solidFill>
                <a:srgbClr val="FF0000"/>
              </a:solidFill>
              <a:latin typeface="Arial Black" pitchFamily="34" charset="0"/>
            </a:endParaRPr>
          </a:p>
        </p:txBody>
      </p:sp>
    </p:spTree>
    <p:extLst>
      <p:ext uri="{BB962C8B-B14F-4D97-AF65-F5344CB8AC3E}">
        <p14:creationId xmlns:p14="http://schemas.microsoft.com/office/powerpoint/2010/main" val="1825106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2"/>
          <p:cNvSpPr>
            <a:spLocks noChangeArrowheads="1"/>
          </p:cNvSpPr>
          <p:nvPr/>
        </p:nvSpPr>
        <p:spPr bwMode="auto">
          <a:xfrm>
            <a:off x="0" y="1713206"/>
            <a:ext cx="9144000" cy="538609"/>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3200" dirty="0" smtClean="0">
                <a:solidFill>
                  <a:schemeClr val="bg1"/>
                </a:solidFill>
                <a:latin typeface="Arial Black" pitchFamily="34" charset="0"/>
                <a:ea typeface="Calibri" pitchFamily="34" charset="0"/>
                <a:cs typeface="Times New Roman" pitchFamily="18" charset="0"/>
              </a:rPr>
              <a:t>Atividades do Seminário</a:t>
            </a:r>
            <a:endParaRPr lang="pt-BR" sz="3200" dirty="0">
              <a:solidFill>
                <a:schemeClr val="bg1"/>
              </a:solidFill>
              <a:latin typeface="Arial Black" pitchFamily="34" charset="0"/>
              <a:ea typeface="Calibri" pitchFamily="34" charset="0"/>
              <a:cs typeface="Times New Roman" pitchFamily="18" charset="0"/>
            </a:endParaRPr>
          </a:p>
        </p:txBody>
      </p:sp>
      <p:sp>
        <p:nvSpPr>
          <p:cNvPr id="26" name="Rectangle 31"/>
          <p:cNvSpPr>
            <a:spLocks noChangeArrowheads="1"/>
          </p:cNvSpPr>
          <p:nvPr/>
        </p:nvSpPr>
        <p:spPr bwMode="auto">
          <a:xfrm>
            <a:off x="0" y="48201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7" name="CaixaDeTexto 6"/>
          <p:cNvSpPr txBox="1"/>
          <p:nvPr/>
        </p:nvSpPr>
        <p:spPr>
          <a:xfrm>
            <a:off x="2195736" y="3338405"/>
            <a:ext cx="6948264" cy="2154436"/>
          </a:xfrm>
          <a:prstGeom prst="rect">
            <a:avLst/>
          </a:prstGeom>
          <a:noFill/>
        </p:spPr>
        <p:txBody>
          <a:bodyPr wrap="square" rtlCol="0">
            <a:spAutoFit/>
          </a:bodyPr>
          <a:lstStyle/>
          <a:p>
            <a:r>
              <a:rPr lang="pt-BR" sz="2400" b="1" dirty="0" smtClean="0"/>
              <a:t>Foi abordada na Introdução, nos  Paradigmas da Administração Pública e na discussão da Gestão Social; veja o texto de apoio do Seminário II.</a:t>
            </a:r>
          </a:p>
          <a:p>
            <a:endParaRPr lang="pt-BR" sz="1400" b="1" dirty="0" smtClean="0"/>
          </a:p>
          <a:p>
            <a:r>
              <a:rPr lang="pt-BR" sz="2400" b="1" dirty="0" smtClean="0"/>
              <a:t>Consulte também as Disciplinas anteriores e os textos no ambiente virtual.</a:t>
            </a:r>
            <a:endParaRPr lang="pt-BR" sz="2400" b="1" dirty="0"/>
          </a:p>
        </p:txBody>
      </p:sp>
      <p:sp>
        <p:nvSpPr>
          <p:cNvPr id="8" name="CaixaDeTexto 7"/>
          <p:cNvSpPr txBox="1"/>
          <p:nvPr/>
        </p:nvSpPr>
        <p:spPr>
          <a:xfrm>
            <a:off x="2339752" y="2628317"/>
            <a:ext cx="4764125" cy="523220"/>
          </a:xfrm>
          <a:prstGeom prst="rect">
            <a:avLst/>
          </a:prstGeom>
          <a:noFill/>
        </p:spPr>
        <p:txBody>
          <a:bodyPr wrap="none" rtlCol="0">
            <a:spAutoFit/>
          </a:bodyPr>
          <a:lstStyle/>
          <a:p>
            <a:r>
              <a:rPr lang="pt-BR" sz="2800" b="1" dirty="0" smtClean="0">
                <a:solidFill>
                  <a:srgbClr val="FF0000"/>
                </a:solidFill>
                <a:latin typeface="Arial Black" pitchFamily="34" charset="0"/>
              </a:rPr>
              <a:t>Problema da Pesquisa?</a:t>
            </a:r>
            <a:endParaRPr lang="pt-BR" sz="2800" b="1" dirty="0">
              <a:solidFill>
                <a:srgbClr val="FF0000"/>
              </a:solidFill>
              <a:latin typeface="Arial Black" pitchFamily="34" charset="0"/>
            </a:endParaRPr>
          </a:p>
        </p:txBody>
      </p:sp>
      <p:pic>
        <p:nvPicPr>
          <p:cNvPr id="69636" name="Picture 4" descr="http://www.aix.com.br/images/stories/solucoes_ead/ead.jpg"/>
          <p:cNvPicPr>
            <a:picLocks noChangeAspect="1" noChangeArrowheads="1"/>
          </p:cNvPicPr>
          <p:nvPr/>
        </p:nvPicPr>
        <p:blipFill>
          <a:blip r:embed="rId3" cstate="print"/>
          <a:srcRect/>
          <a:stretch>
            <a:fillRect/>
          </a:stretch>
        </p:blipFill>
        <p:spPr bwMode="auto">
          <a:xfrm>
            <a:off x="0" y="2737724"/>
            <a:ext cx="1979712" cy="2948941"/>
          </a:xfrm>
          <a:prstGeom prst="rect">
            <a:avLst/>
          </a:prstGeom>
          <a:noFill/>
        </p:spPr>
      </p:pic>
    </p:spTree>
    <p:extLst>
      <p:ext uri="{BB962C8B-B14F-4D97-AF65-F5344CB8AC3E}">
        <p14:creationId xmlns:p14="http://schemas.microsoft.com/office/powerpoint/2010/main" val="3469952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2"/>
          <p:cNvSpPr>
            <a:spLocks noChangeArrowheads="1"/>
          </p:cNvSpPr>
          <p:nvPr/>
        </p:nvSpPr>
        <p:spPr bwMode="auto">
          <a:xfrm>
            <a:off x="0" y="1713206"/>
            <a:ext cx="9144000" cy="538609"/>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3200" dirty="0" smtClean="0">
                <a:solidFill>
                  <a:schemeClr val="bg1"/>
                </a:solidFill>
                <a:latin typeface="Arial Black" pitchFamily="34" charset="0"/>
                <a:ea typeface="Calibri" pitchFamily="34" charset="0"/>
                <a:cs typeface="Times New Roman" pitchFamily="18" charset="0"/>
              </a:rPr>
              <a:t>Atividades do Seminário</a:t>
            </a:r>
            <a:endParaRPr lang="pt-BR" sz="3200" dirty="0">
              <a:solidFill>
                <a:schemeClr val="bg1"/>
              </a:solidFill>
              <a:latin typeface="Arial Black" pitchFamily="34" charset="0"/>
              <a:ea typeface="Calibri" pitchFamily="34" charset="0"/>
              <a:cs typeface="Times New Roman" pitchFamily="18" charset="0"/>
            </a:endParaRPr>
          </a:p>
        </p:txBody>
      </p:sp>
      <p:sp>
        <p:nvSpPr>
          <p:cNvPr id="26" name="Rectangle 31"/>
          <p:cNvSpPr>
            <a:spLocks noChangeArrowheads="1"/>
          </p:cNvSpPr>
          <p:nvPr/>
        </p:nvSpPr>
        <p:spPr bwMode="auto">
          <a:xfrm>
            <a:off x="0" y="48201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9" name="CaixaDeTexto 8"/>
          <p:cNvSpPr txBox="1"/>
          <p:nvPr/>
        </p:nvSpPr>
        <p:spPr>
          <a:xfrm>
            <a:off x="3131840" y="3067330"/>
            <a:ext cx="6012160" cy="2308324"/>
          </a:xfrm>
          <a:prstGeom prst="rect">
            <a:avLst/>
          </a:prstGeom>
          <a:noFill/>
        </p:spPr>
        <p:txBody>
          <a:bodyPr wrap="square" rtlCol="0">
            <a:spAutoFit/>
          </a:bodyPr>
          <a:lstStyle/>
          <a:p>
            <a:r>
              <a:rPr lang="pt-BR" sz="2400" b="1" dirty="0" smtClean="0"/>
              <a:t>O órgão público pesquisado exerce suas competências legais</a:t>
            </a:r>
          </a:p>
          <a:p>
            <a:r>
              <a:rPr lang="pt-BR" sz="2400" b="1" dirty="0" smtClean="0"/>
              <a:t>e desenvolve suas funções junto aos cidadãos nos moldes do Novo Serviço Público e da Gestão Social, de forma a promover </a:t>
            </a:r>
            <a:r>
              <a:rPr lang="pt-BR" sz="2400" b="1" dirty="0" smtClean="0"/>
              <a:t>a cidadania </a:t>
            </a:r>
            <a:r>
              <a:rPr lang="pt-BR" sz="2400" b="1" dirty="0" smtClean="0"/>
              <a:t>deliberativa?</a:t>
            </a:r>
            <a:endParaRPr lang="pt-BR" sz="2400" b="1" dirty="0"/>
          </a:p>
        </p:txBody>
      </p:sp>
      <p:pic>
        <p:nvPicPr>
          <p:cNvPr id="71682" name="Picture 2" descr="http://3.bp.blogspot.com/_mBpNiU9ovec/TL4Nj6CsJYI/AAAAAAAAAGw/PfIxkhpv20M/s1600/info_454_reuniao_01_a.png"/>
          <p:cNvPicPr>
            <a:picLocks noChangeAspect="1" noChangeArrowheads="1"/>
          </p:cNvPicPr>
          <p:nvPr/>
        </p:nvPicPr>
        <p:blipFill>
          <a:blip r:embed="rId3" cstate="print"/>
          <a:srcRect/>
          <a:stretch>
            <a:fillRect/>
          </a:stretch>
        </p:blipFill>
        <p:spPr bwMode="auto">
          <a:xfrm>
            <a:off x="0" y="2737723"/>
            <a:ext cx="2915816" cy="3097531"/>
          </a:xfrm>
          <a:prstGeom prst="rect">
            <a:avLst/>
          </a:prstGeom>
          <a:noFill/>
        </p:spPr>
      </p:pic>
      <p:sp>
        <p:nvSpPr>
          <p:cNvPr id="7" name="CaixaDeTexto 6"/>
          <p:cNvSpPr txBox="1"/>
          <p:nvPr/>
        </p:nvSpPr>
        <p:spPr>
          <a:xfrm>
            <a:off x="3275857" y="2423791"/>
            <a:ext cx="4679423" cy="523220"/>
          </a:xfrm>
          <a:prstGeom prst="rect">
            <a:avLst/>
          </a:prstGeom>
          <a:noFill/>
        </p:spPr>
        <p:txBody>
          <a:bodyPr wrap="none" rtlCol="0">
            <a:spAutoFit/>
          </a:bodyPr>
          <a:lstStyle/>
          <a:p>
            <a:r>
              <a:rPr lang="pt-BR" sz="2800" b="1" dirty="0" smtClean="0">
                <a:solidFill>
                  <a:srgbClr val="FF0000"/>
                </a:solidFill>
                <a:latin typeface="Arial Black" pitchFamily="34" charset="0"/>
              </a:rPr>
              <a:t>Pergunta da Pesquisa?</a:t>
            </a:r>
            <a:endParaRPr lang="pt-BR" sz="2800" b="1" dirty="0">
              <a:solidFill>
                <a:srgbClr val="FF0000"/>
              </a:solidFill>
              <a:latin typeface="Arial Black" pitchFamily="34" charset="0"/>
            </a:endParaRPr>
          </a:p>
        </p:txBody>
      </p:sp>
    </p:spTree>
    <p:extLst>
      <p:ext uri="{BB962C8B-B14F-4D97-AF65-F5344CB8AC3E}">
        <p14:creationId xmlns:p14="http://schemas.microsoft.com/office/powerpoint/2010/main" val="620747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bwMode="auto">
          <a:xfrm>
            <a:off x="0" y="5934878"/>
            <a:ext cx="1547664" cy="9231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charset="0"/>
            </a:endParaRPr>
          </a:p>
        </p:txBody>
      </p:sp>
      <p:sp>
        <p:nvSpPr>
          <p:cNvPr id="26" name="Rectangle 31"/>
          <p:cNvSpPr>
            <a:spLocks noChangeArrowheads="1"/>
          </p:cNvSpPr>
          <p:nvPr/>
        </p:nvSpPr>
        <p:spPr bwMode="auto">
          <a:xfrm>
            <a:off x="0" y="39560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pic>
        <p:nvPicPr>
          <p:cNvPr id="6" name="Picture 6" descr="http://3.bp.blogspot.com/_SYgjcQbp5vs/TK0e1xGw7JI/AAAAAAAABPI/RwSP7vixwBs/s1600/trabalhadores-thumb8261076.jpg"/>
          <p:cNvPicPr>
            <a:picLocks noChangeAspect="1" noChangeArrowheads="1"/>
          </p:cNvPicPr>
          <p:nvPr/>
        </p:nvPicPr>
        <p:blipFill>
          <a:blip r:embed="rId3" cstate="print"/>
          <a:srcRect/>
          <a:stretch>
            <a:fillRect/>
          </a:stretch>
        </p:blipFill>
        <p:spPr bwMode="auto">
          <a:xfrm>
            <a:off x="6876256" y="4465915"/>
            <a:ext cx="2267744" cy="2392085"/>
          </a:xfrm>
          <a:prstGeom prst="rect">
            <a:avLst/>
          </a:prstGeom>
          <a:noFill/>
        </p:spPr>
      </p:pic>
      <p:sp>
        <p:nvSpPr>
          <p:cNvPr id="10" name="Rectangle 32"/>
          <p:cNvSpPr>
            <a:spLocks noChangeArrowheads="1"/>
          </p:cNvSpPr>
          <p:nvPr/>
        </p:nvSpPr>
        <p:spPr bwMode="auto">
          <a:xfrm>
            <a:off x="0" y="1626795"/>
            <a:ext cx="9144000" cy="538609"/>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3200" dirty="0" smtClean="0">
                <a:solidFill>
                  <a:schemeClr val="bg1"/>
                </a:solidFill>
                <a:latin typeface="Arial Black" pitchFamily="34" charset="0"/>
                <a:ea typeface="Calibri" pitchFamily="34" charset="0"/>
                <a:cs typeface="Times New Roman" pitchFamily="18" charset="0"/>
              </a:rPr>
              <a:t>Atividades do Seminário</a:t>
            </a:r>
            <a:endParaRPr lang="pt-BR" sz="3200" dirty="0">
              <a:solidFill>
                <a:schemeClr val="bg1"/>
              </a:solidFill>
              <a:latin typeface="Arial Black" pitchFamily="34" charset="0"/>
              <a:ea typeface="Calibri" pitchFamily="34" charset="0"/>
              <a:cs typeface="Times New Roman" pitchFamily="18" charset="0"/>
            </a:endParaRPr>
          </a:p>
        </p:txBody>
      </p:sp>
      <p:sp>
        <p:nvSpPr>
          <p:cNvPr id="11" name="CaixaDeTexto 10"/>
          <p:cNvSpPr txBox="1"/>
          <p:nvPr/>
        </p:nvSpPr>
        <p:spPr>
          <a:xfrm>
            <a:off x="251520" y="2369088"/>
            <a:ext cx="4868256" cy="523220"/>
          </a:xfrm>
          <a:prstGeom prst="rect">
            <a:avLst/>
          </a:prstGeom>
          <a:noFill/>
        </p:spPr>
        <p:txBody>
          <a:bodyPr wrap="square" rtlCol="0">
            <a:spAutoFit/>
          </a:bodyPr>
          <a:lstStyle/>
          <a:p>
            <a:r>
              <a:rPr lang="pt-BR" sz="2800" b="1" dirty="0" smtClean="0">
                <a:solidFill>
                  <a:srgbClr val="FF0000"/>
                </a:solidFill>
                <a:latin typeface="Arial Black" pitchFamily="34" charset="0"/>
              </a:rPr>
              <a:t>O que precisa ser feito?</a:t>
            </a:r>
            <a:endParaRPr lang="pt-BR" sz="2800" b="1" dirty="0">
              <a:solidFill>
                <a:srgbClr val="FF0000"/>
              </a:solidFill>
              <a:latin typeface="Arial Black" pitchFamily="34" charset="0"/>
            </a:endParaRPr>
          </a:p>
        </p:txBody>
      </p:sp>
      <p:sp>
        <p:nvSpPr>
          <p:cNvPr id="13" name="CaixaDeTexto 12"/>
          <p:cNvSpPr txBox="1"/>
          <p:nvPr/>
        </p:nvSpPr>
        <p:spPr>
          <a:xfrm>
            <a:off x="251520" y="2940504"/>
            <a:ext cx="8568952" cy="1323439"/>
          </a:xfrm>
          <a:prstGeom prst="rect">
            <a:avLst/>
          </a:prstGeom>
          <a:noFill/>
        </p:spPr>
        <p:txBody>
          <a:bodyPr wrap="square" rtlCol="0">
            <a:spAutoFit/>
          </a:bodyPr>
          <a:lstStyle/>
          <a:p>
            <a:r>
              <a:rPr lang="pt-BR" sz="2000" b="1" dirty="0" smtClean="0"/>
              <a:t>Realizar uma pesquisa de campo em um órgão público (órgãos do Poder Executivo, Legislativo ou Judiciário; como Secretarias de Governo; Prefeitura; Câmara de Vereadores; fórum da comarca; escola pública; posto de saúde etc.) visando identificar se os serviços e as </a:t>
            </a:r>
            <a:r>
              <a:rPr lang="pt-BR" sz="2000" b="1" dirty="0" smtClean="0"/>
              <a:t>ações.</a:t>
            </a:r>
            <a:endParaRPr lang="pt-BR" sz="2000" b="1" dirty="0"/>
          </a:p>
        </p:txBody>
      </p:sp>
      <p:sp>
        <p:nvSpPr>
          <p:cNvPr id="14" name="CaixaDeTexto 13"/>
          <p:cNvSpPr txBox="1"/>
          <p:nvPr/>
        </p:nvSpPr>
        <p:spPr>
          <a:xfrm>
            <a:off x="178818" y="4865210"/>
            <a:ext cx="7057479" cy="1015663"/>
          </a:xfrm>
          <a:prstGeom prst="rect">
            <a:avLst/>
          </a:prstGeom>
          <a:noFill/>
        </p:spPr>
        <p:txBody>
          <a:bodyPr wrap="square" rtlCol="0">
            <a:spAutoFit/>
          </a:bodyPr>
          <a:lstStyle/>
          <a:p>
            <a:r>
              <a:rPr lang="pt-BR" sz="2000" b="1" dirty="0" smtClean="0"/>
              <a:t>desenvolvidas pela Administração Pública configuram na prática os pressupostos do Novo Serviço Público e da Gestão Social, de modo a promover a cidadania deliberativa.</a:t>
            </a:r>
            <a:endParaRPr lang="pt-BR" sz="2000" b="1" dirty="0"/>
          </a:p>
        </p:txBody>
      </p:sp>
    </p:spTree>
    <p:extLst>
      <p:ext uri="{BB962C8B-B14F-4D97-AF65-F5344CB8AC3E}">
        <p14:creationId xmlns:p14="http://schemas.microsoft.com/office/powerpoint/2010/main" val="2238519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1"/>
          <p:cNvSpPr>
            <a:spLocks noChangeArrowheads="1"/>
          </p:cNvSpPr>
          <p:nvPr/>
        </p:nvSpPr>
        <p:spPr bwMode="auto">
          <a:xfrm>
            <a:off x="0" y="568422"/>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pic>
        <p:nvPicPr>
          <p:cNvPr id="8" name="Picture 2" descr="http://ojornalista.com/blog/wp-content/uploads/2010/12/pesquisa.jpg"/>
          <p:cNvPicPr>
            <a:picLocks noChangeAspect="1" noChangeArrowheads="1"/>
          </p:cNvPicPr>
          <p:nvPr/>
        </p:nvPicPr>
        <p:blipFill>
          <a:blip r:embed="rId3" cstate="print"/>
          <a:srcRect/>
          <a:stretch>
            <a:fillRect/>
          </a:stretch>
        </p:blipFill>
        <p:spPr bwMode="auto">
          <a:xfrm>
            <a:off x="201299" y="3000642"/>
            <a:ext cx="1584176" cy="3429000"/>
          </a:xfrm>
          <a:prstGeom prst="rect">
            <a:avLst/>
          </a:prstGeom>
          <a:noFill/>
        </p:spPr>
      </p:pic>
      <p:sp>
        <p:nvSpPr>
          <p:cNvPr id="10" name="Rectangle 32"/>
          <p:cNvSpPr>
            <a:spLocks noChangeArrowheads="1"/>
          </p:cNvSpPr>
          <p:nvPr/>
        </p:nvSpPr>
        <p:spPr bwMode="auto">
          <a:xfrm>
            <a:off x="0" y="1780915"/>
            <a:ext cx="9144000" cy="477054"/>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2800" dirty="0" smtClean="0">
                <a:solidFill>
                  <a:schemeClr val="bg1"/>
                </a:solidFill>
                <a:latin typeface="Arial Black" pitchFamily="34" charset="0"/>
                <a:ea typeface="Calibri" pitchFamily="34" charset="0"/>
                <a:cs typeface="Times New Roman" pitchFamily="18" charset="0"/>
              </a:rPr>
              <a:t>Atividades do Seminário</a:t>
            </a:r>
            <a:endParaRPr lang="pt-BR" sz="2800" dirty="0">
              <a:solidFill>
                <a:schemeClr val="bg1"/>
              </a:solidFill>
              <a:latin typeface="Arial Black" pitchFamily="34" charset="0"/>
              <a:ea typeface="Calibri" pitchFamily="34" charset="0"/>
              <a:cs typeface="Times New Roman" pitchFamily="18" charset="0"/>
            </a:endParaRPr>
          </a:p>
        </p:txBody>
      </p:sp>
      <p:sp>
        <p:nvSpPr>
          <p:cNvPr id="11" name="CaixaDeTexto 10"/>
          <p:cNvSpPr txBox="1"/>
          <p:nvPr/>
        </p:nvSpPr>
        <p:spPr>
          <a:xfrm>
            <a:off x="1835696" y="2394871"/>
            <a:ext cx="7164288" cy="861774"/>
          </a:xfrm>
          <a:prstGeom prst="rect">
            <a:avLst/>
          </a:prstGeom>
          <a:noFill/>
        </p:spPr>
        <p:txBody>
          <a:bodyPr wrap="square" rtlCol="0">
            <a:spAutoFit/>
          </a:bodyPr>
          <a:lstStyle/>
          <a:p>
            <a:r>
              <a:rPr lang="pt-BR" sz="2500" dirty="0" smtClean="0">
                <a:solidFill>
                  <a:srgbClr val="FF0000"/>
                </a:solidFill>
                <a:latin typeface="Arial Black" pitchFamily="34" charset="0"/>
              </a:rPr>
              <a:t>Procedimentos da Pesquisa e outras Informações</a:t>
            </a:r>
            <a:endParaRPr lang="pt-BR" sz="2500" dirty="0">
              <a:solidFill>
                <a:srgbClr val="FF0000"/>
              </a:solidFill>
              <a:latin typeface="Arial Black" pitchFamily="34" charset="0"/>
            </a:endParaRPr>
          </a:p>
        </p:txBody>
      </p:sp>
      <p:sp>
        <p:nvSpPr>
          <p:cNvPr id="13" name="CaixaDeTexto 12"/>
          <p:cNvSpPr txBox="1"/>
          <p:nvPr/>
        </p:nvSpPr>
        <p:spPr>
          <a:xfrm>
            <a:off x="1835696" y="3364188"/>
            <a:ext cx="7308304" cy="2862322"/>
          </a:xfrm>
          <a:prstGeom prst="rect">
            <a:avLst/>
          </a:prstGeom>
          <a:noFill/>
        </p:spPr>
        <p:txBody>
          <a:bodyPr wrap="square" rtlCol="0">
            <a:spAutoFit/>
          </a:bodyPr>
          <a:lstStyle/>
          <a:p>
            <a:pPr marL="352425" indent="-352425">
              <a:buFont typeface="Wingdings" pitchFamily="2" charset="2"/>
              <a:buChar char="§"/>
            </a:pPr>
            <a:r>
              <a:rPr lang="pt-BR" sz="2000" dirty="0" smtClean="0"/>
              <a:t>Ler atentamente o texto de apoio do Seminário II;</a:t>
            </a:r>
          </a:p>
          <a:p>
            <a:pPr marL="352425" indent="-352425">
              <a:buFont typeface="Wingdings" pitchFamily="2" charset="2"/>
              <a:buChar char="§"/>
            </a:pPr>
            <a:r>
              <a:rPr lang="pt-BR" sz="2000" dirty="0" smtClean="0"/>
              <a:t>Organizar-se em Equipe com o 5W1H;</a:t>
            </a:r>
          </a:p>
          <a:p>
            <a:pPr marL="352425" indent="-352425">
              <a:buFont typeface="Wingdings" pitchFamily="2" charset="2"/>
              <a:buChar char="§"/>
            </a:pPr>
            <a:r>
              <a:rPr lang="pt-BR" sz="2000" dirty="0" smtClean="0"/>
              <a:t>Escolher adequadamente o Órgão Público;</a:t>
            </a:r>
          </a:p>
          <a:p>
            <a:pPr marL="352425" indent="-352425">
              <a:buFont typeface="Wingdings" pitchFamily="2" charset="2"/>
              <a:buChar char="§"/>
            </a:pPr>
            <a:r>
              <a:rPr lang="pt-BR" sz="2000" dirty="0" smtClean="0"/>
              <a:t>Elaborar: roteiro e questionário de Entrevista;</a:t>
            </a:r>
          </a:p>
          <a:p>
            <a:pPr marL="352425" indent="-352425">
              <a:buFont typeface="Wingdings" pitchFamily="2" charset="2"/>
              <a:buChar char="§"/>
            </a:pPr>
            <a:r>
              <a:rPr lang="pt-BR" sz="2000" dirty="0" smtClean="0"/>
              <a:t>Realizar a Pesquisa de Campo e redigir o trabalho; atender às normas (ver BU/UFSC);</a:t>
            </a:r>
          </a:p>
          <a:p>
            <a:pPr marL="352425" indent="-352425">
              <a:buFont typeface="Wingdings" pitchFamily="2" charset="2"/>
              <a:buChar char="§"/>
            </a:pPr>
            <a:r>
              <a:rPr lang="pt-BR" sz="2000" dirty="0" smtClean="0"/>
              <a:t>Participar dos Chats;</a:t>
            </a:r>
          </a:p>
          <a:p>
            <a:pPr marL="352425" indent="-352425">
              <a:buFont typeface="Wingdings" pitchFamily="2" charset="2"/>
              <a:buChar char="§"/>
            </a:pPr>
            <a:r>
              <a:rPr lang="pt-BR" sz="2000" dirty="0" smtClean="0"/>
              <a:t>Apresentar o Trabalho;</a:t>
            </a:r>
          </a:p>
          <a:p>
            <a:pPr marL="352425" indent="-352425">
              <a:buFont typeface="Wingdings" pitchFamily="2" charset="2"/>
              <a:buChar char="§"/>
            </a:pPr>
            <a:r>
              <a:rPr lang="pt-BR" sz="2000" dirty="0" smtClean="0"/>
              <a:t>Consultar sempre o AVEA e a Tutoria</a:t>
            </a:r>
            <a:r>
              <a:rPr lang="pt-BR" sz="2000" dirty="0" smtClean="0"/>
              <a:t>.</a:t>
            </a:r>
            <a:endParaRPr lang="pt-BR" sz="2000" dirty="0" smtClean="0"/>
          </a:p>
        </p:txBody>
      </p:sp>
    </p:spTree>
    <p:extLst>
      <p:ext uri="{BB962C8B-B14F-4D97-AF65-F5344CB8AC3E}">
        <p14:creationId xmlns:p14="http://schemas.microsoft.com/office/powerpoint/2010/main" val="4076357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1"/>
          <p:cNvSpPr>
            <a:spLocks noChangeArrowheads="1"/>
          </p:cNvSpPr>
          <p:nvPr/>
        </p:nvSpPr>
        <p:spPr bwMode="auto">
          <a:xfrm>
            <a:off x="0" y="48201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10" name="Rectangle 32"/>
          <p:cNvSpPr>
            <a:spLocks noChangeArrowheads="1"/>
          </p:cNvSpPr>
          <p:nvPr/>
        </p:nvSpPr>
        <p:spPr bwMode="auto">
          <a:xfrm>
            <a:off x="0" y="1694506"/>
            <a:ext cx="9144000" cy="477054"/>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2800" dirty="0" smtClean="0">
                <a:solidFill>
                  <a:schemeClr val="bg1"/>
                </a:solidFill>
                <a:latin typeface="Arial Black" pitchFamily="34" charset="0"/>
                <a:ea typeface="Calibri" pitchFamily="34" charset="0"/>
                <a:cs typeface="Times New Roman" pitchFamily="18" charset="0"/>
              </a:rPr>
              <a:t>Atividades do Seminário</a:t>
            </a:r>
            <a:endParaRPr lang="pt-BR" sz="2800" dirty="0">
              <a:solidFill>
                <a:schemeClr val="bg1"/>
              </a:solidFill>
              <a:latin typeface="Arial Black" pitchFamily="34" charset="0"/>
              <a:ea typeface="Calibri" pitchFamily="34" charset="0"/>
              <a:cs typeface="Times New Roman" pitchFamily="18" charset="0"/>
            </a:endParaRPr>
          </a:p>
        </p:txBody>
      </p:sp>
      <p:sp>
        <p:nvSpPr>
          <p:cNvPr id="11" name="CaixaDeTexto 10"/>
          <p:cNvSpPr txBox="1"/>
          <p:nvPr/>
        </p:nvSpPr>
        <p:spPr>
          <a:xfrm>
            <a:off x="1979712" y="2455498"/>
            <a:ext cx="7020272" cy="523220"/>
          </a:xfrm>
          <a:prstGeom prst="rect">
            <a:avLst/>
          </a:prstGeom>
          <a:noFill/>
        </p:spPr>
        <p:txBody>
          <a:bodyPr wrap="square" rtlCol="0">
            <a:spAutoFit/>
          </a:bodyPr>
          <a:lstStyle/>
          <a:p>
            <a:r>
              <a:rPr lang="pt-BR" sz="2800" dirty="0" smtClean="0">
                <a:solidFill>
                  <a:srgbClr val="FF0000"/>
                </a:solidFill>
                <a:latin typeface="Arial Black" pitchFamily="34" charset="0"/>
              </a:rPr>
              <a:t>Dicas Finais Importantes</a:t>
            </a:r>
            <a:endParaRPr lang="pt-BR" sz="2800" dirty="0">
              <a:solidFill>
                <a:srgbClr val="FF0000"/>
              </a:solidFill>
              <a:latin typeface="Arial Black" pitchFamily="34" charset="0"/>
            </a:endParaRPr>
          </a:p>
        </p:txBody>
      </p:sp>
      <p:pic>
        <p:nvPicPr>
          <p:cNvPr id="11266" name="Picture 2" descr="http://t0.gstatic.com/images?q=tbn:ANd9GcS9ZKd44GLb7TWUZ-nJXYZESaHjUQqlvn3sRhmYJNwXBpISYvgq3g"/>
          <p:cNvPicPr>
            <a:picLocks noChangeAspect="1" noChangeArrowheads="1"/>
          </p:cNvPicPr>
          <p:nvPr/>
        </p:nvPicPr>
        <p:blipFill>
          <a:blip r:embed="rId3" cstate="print"/>
          <a:srcRect/>
          <a:stretch>
            <a:fillRect/>
          </a:stretch>
        </p:blipFill>
        <p:spPr bwMode="auto">
          <a:xfrm>
            <a:off x="172580" y="3104975"/>
            <a:ext cx="1763688" cy="2628900"/>
          </a:xfrm>
          <a:prstGeom prst="rect">
            <a:avLst/>
          </a:prstGeom>
          <a:noFill/>
        </p:spPr>
      </p:pic>
      <p:sp>
        <p:nvSpPr>
          <p:cNvPr id="9" name="CaixaDeTexto 8"/>
          <p:cNvSpPr txBox="1"/>
          <p:nvPr/>
        </p:nvSpPr>
        <p:spPr>
          <a:xfrm>
            <a:off x="1907704" y="3083362"/>
            <a:ext cx="6912768" cy="2716128"/>
          </a:xfrm>
          <a:prstGeom prst="rect">
            <a:avLst/>
          </a:prstGeom>
          <a:noFill/>
        </p:spPr>
        <p:txBody>
          <a:bodyPr wrap="square" rtlCol="0">
            <a:spAutoFit/>
          </a:bodyPr>
          <a:lstStyle/>
          <a:p>
            <a:pPr marL="457200" indent="-457200">
              <a:buFont typeface="+mj-lt"/>
              <a:buAutoNum type="arabicPeriod"/>
            </a:pPr>
            <a:r>
              <a:rPr lang="pt-BR" sz="2000" b="1" dirty="0" smtClean="0"/>
              <a:t>Como sabemos estamos em mundo de incerteza, impermanência, imprevisibilidade, na Era do Conhecimento, da globalização, de democratização</a:t>
            </a:r>
            <a:r>
              <a:rPr lang="pt-BR" sz="2000" b="1" dirty="0" smtClean="0"/>
              <a:t>;</a:t>
            </a:r>
          </a:p>
          <a:p>
            <a:pPr marL="457200" indent="-457200">
              <a:buFont typeface="+mj-lt"/>
              <a:buAutoNum type="arabicPeriod"/>
            </a:pPr>
            <a:endParaRPr lang="pt-BR" sz="1050" b="1" dirty="0" smtClean="0"/>
          </a:p>
          <a:p>
            <a:pPr marL="457200" indent="-457200">
              <a:buFont typeface="+mj-lt"/>
              <a:buAutoNum type="arabicPeriod"/>
            </a:pPr>
            <a:r>
              <a:rPr lang="pt-BR" sz="2000" b="1" dirty="0" smtClean="0"/>
              <a:t>Assim, as organizações - públicas, privadas e do terceiro setor - estão todas em transformação, dependendo do ambiente em que estão inseridas e da vontade e competências de seus dirigentes para fazer as modificações necessárias;</a:t>
            </a:r>
          </a:p>
        </p:txBody>
      </p:sp>
    </p:spTree>
    <p:extLst>
      <p:ext uri="{BB962C8B-B14F-4D97-AF65-F5344CB8AC3E}">
        <p14:creationId xmlns:p14="http://schemas.microsoft.com/office/powerpoint/2010/main" val="3464214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1"/>
          <p:cNvSpPr>
            <a:spLocks noChangeArrowheads="1"/>
          </p:cNvSpPr>
          <p:nvPr/>
        </p:nvSpPr>
        <p:spPr bwMode="auto">
          <a:xfrm>
            <a:off x="0" y="48201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10" name="Rectangle 32"/>
          <p:cNvSpPr>
            <a:spLocks noChangeArrowheads="1"/>
          </p:cNvSpPr>
          <p:nvPr/>
        </p:nvSpPr>
        <p:spPr bwMode="auto">
          <a:xfrm>
            <a:off x="0" y="1694506"/>
            <a:ext cx="9144000" cy="477054"/>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2800" dirty="0" smtClean="0">
                <a:solidFill>
                  <a:schemeClr val="bg1"/>
                </a:solidFill>
                <a:latin typeface="Arial Black" pitchFamily="34" charset="0"/>
                <a:ea typeface="Calibri" pitchFamily="34" charset="0"/>
                <a:cs typeface="Times New Roman" pitchFamily="18" charset="0"/>
              </a:rPr>
              <a:t>Atividades do Seminário</a:t>
            </a:r>
            <a:endParaRPr lang="pt-BR" sz="2800" dirty="0">
              <a:solidFill>
                <a:schemeClr val="bg1"/>
              </a:solidFill>
              <a:latin typeface="Arial Black" pitchFamily="34" charset="0"/>
              <a:ea typeface="Calibri" pitchFamily="34" charset="0"/>
              <a:cs typeface="Times New Roman" pitchFamily="18" charset="0"/>
            </a:endParaRPr>
          </a:p>
        </p:txBody>
      </p:sp>
      <p:sp>
        <p:nvSpPr>
          <p:cNvPr id="11" name="CaixaDeTexto 10"/>
          <p:cNvSpPr txBox="1"/>
          <p:nvPr/>
        </p:nvSpPr>
        <p:spPr>
          <a:xfrm>
            <a:off x="1835696" y="2541907"/>
            <a:ext cx="7236296" cy="523220"/>
          </a:xfrm>
          <a:prstGeom prst="rect">
            <a:avLst/>
          </a:prstGeom>
          <a:noFill/>
        </p:spPr>
        <p:txBody>
          <a:bodyPr wrap="square" rtlCol="0">
            <a:spAutoFit/>
          </a:bodyPr>
          <a:lstStyle/>
          <a:p>
            <a:r>
              <a:rPr lang="pt-BR" sz="2800" dirty="0" smtClean="0">
                <a:solidFill>
                  <a:srgbClr val="FF0000"/>
                </a:solidFill>
                <a:latin typeface="Arial Black" pitchFamily="34" charset="0"/>
              </a:rPr>
              <a:t>Dicas Finais Importantes</a:t>
            </a:r>
            <a:endParaRPr lang="pt-BR" sz="2800" dirty="0">
              <a:solidFill>
                <a:srgbClr val="FF0000"/>
              </a:solidFill>
              <a:latin typeface="Arial Black" pitchFamily="34" charset="0"/>
            </a:endParaRPr>
          </a:p>
        </p:txBody>
      </p:sp>
      <p:pic>
        <p:nvPicPr>
          <p:cNvPr id="7" name="Picture 2" descr="http://t3.gstatic.com/images?q=tbn:ANd9GcRh0mCh_ypiN8sNJ5VpqJy8ou3Zim95DhJwryAIPll1-0k4JVD48A"/>
          <p:cNvPicPr>
            <a:picLocks noChangeAspect="1" noChangeArrowheads="1"/>
          </p:cNvPicPr>
          <p:nvPr/>
        </p:nvPicPr>
        <p:blipFill>
          <a:blip r:embed="rId3" cstate="print"/>
          <a:srcRect/>
          <a:stretch>
            <a:fillRect/>
          </a:stretch>
        </p:blipFill>
        <p:spPr bwMode="auto">
          <a:xfrm>
            <a:off x="0" y="2824133"/>
            <a:ext cx="1763688" cy="2686051"/>
          </a:xfrm>
          <a:prstGeom prst="rect">
            <a:avLst/>
          </a:prstGeom>
          <a:noFill/>
        </p:spPr>
      </p:pic>
      <p:sp>
        <p:nvSpPr>
          <p:cNvPr id="9" name="CaixaDeTexto 8"/>
          <p:cNvSpPr txBox="1"/>
          <p:nvPr/>
        </p:nvSpPr>
        <p:spPr>
          <a:xfrm>
            <a:off x="1763688" y="3387883"/>
            <a:ext cx="7128792" cy="2739211"/>
          </a:xfrm>
          <a:prstGeom prst="rect">
            <a:avLst/>
          </a:prstGeom>
          <a:noFill/>
        </p:spPr>
        <p:txBody>
          <a:bodyPr wrap="square" rtlCol="0">
            <a:spAutoFit/>
          </a:bodyPr>
          <a:lstStyle/>
          <a:p>
            <a:pPr marL="457200" indent="-457200">
              <a:buFont typeface="+mj-lt"/>
              <a:buAutoNum type="arabicPeriod" startAt="3"/>
            </a:pPr>
            <a:r>
              <a:rPr lang="pt-BR" sz="2000" b="1" dirty="0" smtClean="0"/>
              <a:t>Desse modo, na Pesquisa de Campo, prepare-se para encontrar dirigentes e servidores que estão procurando ajustar os órgãos públicos à mudança, à inovação e melhoria da gestão, de modo a promover melhores serviços aos cidadãos e à sociedade</a:t>
            </a:r>
            <a:r>
              <a:rPr lang="pt-BR" sz="2000" b="1" dirty="0" smtClean="0"/>
              <a:t>;</a:t>
            </a:r>
          </a:p>
          <a:p>
            <a:pPr marL="457200" indent="-457200">
              <a:buFont typeface="+mj-lt"/>
              <a:buAutoNum type="arabicPeriod" startAt="3"/>
            </a:pPr>
            <a:endParaRPr lang="pt-BR" sz="1200" b="1" dirty="0" smtClean="0"/>
          </a:p>
          <a:p>
            <a:pPr marL="457200" indent="-457200">
              <a:buFont typeface="+mj-lt"/>
              <a:buAutoNum type="arabicPeriod" startAt="3"/>
            </a:pPr>
            <a:r>
              <a:rPr lang="pt-BR" sz="2000" b="1" dirty="0" smtClean="0"/>
              <a:t>Portanto, você não vai encontrar órgãos públicos já vivenciando plenamente as propostas da Gestão Social e da Cidadania Deliberativa;</a:t>
            </a:r>
          </a:p>
        </p:txBody>
      </p:sp>
    </p:spTree>
    <p:extLst>
      <p:ext uri="{BB962C8B-B14F-4D97-AF65-F5344CB8AC3E}">
        <p14:creationId xmlns:p14="http://schemas.microsoft.com/office/powerpoint/2010/main" val="537036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3851920" y="2272192"/>
            <a:ext cx="4896544" cy="3801041"/>
          </a:xfrm>
          <a:prstGeom prst="rect">
            <a:avLst/>
          </a:prstGeom>
          <a:noFill/>
          <a:ln w="9525">
            <a:noFill/>
            <a:miter lim="800000"/>
            <a:headEnd/>
            <a:tailEnd/>
          </a:ln>
        </p:spPr>
        <p:txBody>
          <a:bodyPr wrap="square" bIns="0" anchor="ctr">
            <a:spAutoFit/>
          </a:bodyPr>
          <a:lstStyle/>
          <a:p>
            <a:pPr algn="ctr" eaLnBrk="1" hangingPunct="1">
              <a:tabLst>
                <a:tab pos="450850" algn="l"/>
              </a:tabLst>
            </a:pPr>
            <a:r>
              <a:rPr lang="it-IT" sz="4000" b="1" i="1" dirty="0" smtClean="0">
                <a:solidFill>
                  <a:srgbClr val="FF0000"/>
                </a:solidFill>
                <a:latin typeface="Arial Black" pitchFamily="34" charset="0"/>
                <a:ea typeface="Calibri" pitchFamily="34" charset="0"/>
                <a:cs typeface="Times New Roman" pitchFamily="18" charset="0"/>
              </a:rPr>
              <a:t>POR QUE É PRECISO PRATICAR A GESTÃO SOCIAL E FORTALECER A CIDADANIA</a:t>
            </a:r>
            <a:r>
              <a:rPr lang="it-IT" sz="4400" b="1" i="1" dirty="0" smtClean="0">
                <a:solidFill>
                  <a:srgbClr val="FF0000"/>
                </a:solidFill>
                <a:latin typeface="Arial Black" pitchFamily="34" charset="0"/>
                <a:ea typeface="Calibri" pitchFamily="34" charset="0"/>
                <a:cs typeface="Times New Roman" pitchFamily="18" charset="0"/>
              </a:rPr>
              <a:t>?</a:t>
            </a:r>
            <a:endParaRPr lang="pt-BR" sz="4400" b="1" i="1" dirty="0">
              <a:solidFill>
                <a:srgbClr val="FF0000"/>
              </a:solidFill>
              <a:latin typeface="Arial Black" pitchFamily="34" charset="0"/>
              <a:ea typeface="Calibri" pitchFamily="34" charset="0"/>
              <a:cs typeface="Times New Roman" pitchFamily="18" charset="0"/>
            </a:endParaRPr>
          </a:p>
        </p:txBody>
      </p:sp>
      <p:pic>
        <p:nvPicPr>
          <p:cNvPr id="55300" name="Picture 4"/>
          <p:cNvPicPr>
            <a:picLocks noChangeAspect="1" noChangeArrowheads="1"/>
          </p:cNvPicPr>
          <p:nvPr/>
        </p:nvPicPr>
        <p:blipFill>
          <a:blip r:embed="rId3" cstate="print"/>
          <a:srcRect/>
          <a:stretch>
            <a:fillRect/>
          </a:stretch>
        </p:blipFill>
        <p:spPr bwMode="auto">
          <a:xfrm>
            <a:off x="683569" y="2133719"/>
            <a:ext cx="3095625" cy="3714750"/>
          </a:xfrm>
          <a:prstGeom prst="rect">
            <a:avLst/>
          </a:prstGeom>
          <a:noFill/>
          <a:ln w="9525">
            <a:noFill/>
            <a:miter lim="800000"/>
            <a:headEnd/>
            <a:tailEnd/>
          </a:ln>
        </p:spPr>
      </p:pic>
      <p:sp>
        <p:nvSpPr>
          <p:cNvPr id="7" name="Rectangle 31"/>
          <p:cNvSpPr>
            <a:spLocks noChangeArrowheads="1"/>
          </p:cNvSpPr>
          <p:nvPr/>
        </p:nvSpPr>
        <p:spPr bwMode="auto">
          <a:xfrm>
            <a:off x="0" y="48201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81226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1"/>
          <p:cNvSpPr>
            <a:spLocks noChangeArrowheads="1"/>
          </p:cNvSpPr>
          <p:nvPr/>
        </p:nvSpPr>
        <p:spPr bwMode="auto">
          <a:xfrm>
            <a:off x="0" y="476339"/>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10" name="Rectangle 32"/>
          <p:cNvSpPr>
            <a:spLocks noChangeArrowheads="1"/>
          </p:cNvSpPr>
          <p:nvPr/>
        </p:nvSpPr>
        <p:spPr bwMode="auto">
          <a:xfrm>
            <a:off x="0" y="1743982"/>
            <a:ext cx="9144000" cy="477054"/>
          </a:xfrm>
          <a:prstGeom prst="rect">
            <a:avLst/>
          </a:prstGeom>
          <a:solidFill>
            <a:srgbClr val="0070C0"/>
          </a:solidFill>
          <a:ln w="9525">
            <a:noFill/>
            <a:miter lim="800000"/>
            <a:headEnd/>
            <a:tailEnd/>
          </a:ln>
        </p:spPr>
        <p:txBody>
          <a:bodyPr bIns="0" anchor="ctr">
            <a:spAutoFit/>
          </a:bodyPr>
          <a:lstStyle/>
          <a:p>
            <a:pPr algn="ctr" eaLnBrk="1" hangingPunct="1">
              <a:tabLst>
                <a:tab pos="450850" algn="l"/>
              </a:tabLst>
            </a:pPr>
            <a:r>
              <a:rPr lang="it-IT" sz="2800" dirty="0" smtClean="0">
                <a:solidFill>
                  <a:schemeClr val="bg1"/>
                </a:solidFill>
                <a:latin typeface="Arial Black" pitchFamily="34" charset="0"/>
                <a:ea typeface="Calibri" pitchFamily="34" charset="0"/>
                <a:cs typeface="Times New Roman" pitchFamily="18" charset="0"/>
              </a:rPr>
              <a:t>Atividades do Seminário</a:t>
            </a:r>
            <a:endParaRPr lang="pt-BR" sz="2800" dirty="0">
              <a:solidFill>
                <a:schemeClr val="bg1"/>
              </a:solidFill>
              <a:latin typeface="Arial Black" pitchFamily="34" charset="0"/>
              <a:ea typeface="Calibri" pitchFamily="34" charset="0"/>
              <a:cs typeface="Times New Roman" pitchFamily="18" charset="0"/>
            </a:endParaRPr>
          </a:p>
        </p:txBody>
      </p:sp>
      <p:sp>
        <p:nvSpPr>
          <p:cNvPr id="11" name="CaixaDeTexto 10"/>
          <p:cNvSpPr txBox="1"/>
          <p:nvPr/>
        </p:nvSpPr>
        <p:spPr>
          <a:xfrm>
            <a:off x="683569" y="2392085"/>
            <a:ext cx="8215445" cy="523220"/>
          </a:xfrm>
          <a:prstGeom prst="rect">
            <a:avLst/>
          </a:prstGeom>
          <a:noFill/>
        </p:spPr>
        <p:txBody>
          <a:bodyPr wrap="square" rtlCol="0">
            <a:spAutoFit/>
          </a:bodyPr>
          <a:lstStyle/>
          <a:p>
            <a:r>
              <a:rPr lang="pt-BR" sz="2800" dirty="0" smtClean="0">
                <a:solidFill>
                  <a:srgbClr val="FF0000"/>
                </a:solidFill>
                <a:latin typeface="Arial Black" pitchFamily="34" charset="0"/>
              </a:rPr>
              <a:t>Dicas Finais Importantes</a:t>
            </a:r>
            <a:endParaRPr lang="pt-BR" sz="2800" dirty="0">
              <a:solidFill>
                <a:srgbClr val="FF0000"/>
              </a:solidFill>
              <a:latin typeface="Arial Black" pitchFamily="34" charset="0"/>
            </a:endParaRPr>
          </a:p>
        </p:txBody>
      </p:sp>
      <p:sp>
        <p:nvSpPr>
          <p:cNvPr id="9" name="CaixaDeTexto 8"/>
          <p:cNvSpPr txBox="1"/>
          <p:nvPr/>
        </p:nvSpPr>
        <p:spPr>
          <a:xfrm>
            <a:off x="683568" y="3097298"/>
            <a:ext cx="6336704" cy="1015663"/>
          </a:xfrm>
          <a:prstGeom prst="rect">
            <a:avLst/>
          </a:prstGeom>
          <a:noFill/>
        </p:spPr>
        <p:txBody>
          <a:bodyPr wrap="square" rtlCol="0">
            <a:spAutoFit/>
          </a:bodyPr>
          <a:lstStyle/>
          <a:p>
            <a:pPr marL="514350" indent="-514350">
              <a:buFont typeface="+mj-lt"/>
              <a:buAutoNum type="arabicPeriod" startAt="5"/>
            </a:pPr>
            <a:r>
              <a:rPr lang="pt-BR" sz="2000" b="1" dirty="0" smtClean="0"/>
              <a:t>Mas fique certo: você - com o Seminário II - está vivenciando um conhecimento de vanguarda na Gestão Pública!</a:t>
            </a:r>
          </a:p>
        </p:txBody>
      </p:sp>
      <p:pic>
        <p:nvPicPr>
          <p:cNvPr id="7170" name="Picture 2" descr="http://t3.gstatic.com/images?q=tbn:ANd9GcTmQxnKILmMPLLfETXGjlCSZWW0-BOc3HamGiwILroXJY2c-rAStw"/>
          <p:cNvPicPr>
            <a:picLocks noChangeAspect="1" noChangeArrowheads="1"/>
          </p:cNvPicPr>
          <p:nvPr/>
        </p:nvPicPr>
        <p:blipFill>
          <a:blip r:embed="rId3" cstate="print"/>
          <a:srcRect/>
          <a:stretch>
            <a:fillRect/>
          </a:stretch>
        </p:blipFill>
        <p:spPr bwMode="auto">
          <a:xfrm>
            <a:off x="7092281" y="3429001"/>
            <a:ext cx="1800225" cy="3040381"/>
          </a:xfrm>
          <a:prstGeom prst="rect">
            <a:avLst/>
          </a:prstGeom>
          <a:noFill/>
        </p:spPr>
      </p:pic>
    </p:spTree>
    <p:extLst>
      <p:ext uri="{BB962C8B-B14F-4D97-AF65-F5344CB8AC3E}">
        <p14:creationId xmlns:p14="http://schemas.microsoft.com/office/powerpoint/2010/main" val="822475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283968" y="6012577"/>
            <a:ext cx="4572000" cy="584775"/>
          </a:xfrm>
          <a:prstGeom prst="rect">
            <a:avLst/>
          </a:prstGeom>
          <a:noFill/>
        </p:spPr>
        <p:txBody>
          <a:bodyPr wrap="square" rtlCol="0">
            <a:spAutoFit/>
          </a:bodyPr>
          <a:lstStyle/>
          <a:p>
            <a:pPr algn="ctr"/>
            <a:r>
              <a:rPr lang="pt-BR" sz="3200" dirty="0" smtClean="0">
                <a:solidFill>
                  <a:srgbClr val="0033CC"/>
                </a:solidFill>
                <a:latin typeface="Arial Black" pitchFamily="34" charset="0"/>
              </a:rPr>
              <a:t>Muito Obrigado!</a:t>
            </a:r>
            <a:endParaRPr lang="pt-BR" sz="3200" dirty="0">
              <a:solidFill>
                <a:srgbClr val="0033CC"/>
              </a:solidFill>
              <a:latin typeface="Arial Black" pitchFamily="34" charset="0"/>
            </a:endParaRPr>
          </a:p>
        </p:txBody>
      </p:sp>
      <p:pic>
        <p:nvPicPr>
          <p:cNvPr id="105474" name="Picture 2"/>
          <p:cNvPicPr>
            <a:picLocks noChangeAspect="1" noChangeArrowheads="1"/>
          </p:cNvPicPr>
          <p:nvPr/>
        </p:nvPicPr>
        <p:blipFill>
          <a:blip r:embed="rId3" cstate="print"/>
          <a:srcRect/>
          <a:stretch>
            <a:fillRect/>
          </a:stretch>
        </p:blipFill>
        <p:spPr bwMode="auto">
          <a:xfrm>
            <a:off x="32058" y="2208341"/>
            <a:ext cx="1691680" cy="3740939"/>
          </a:xfrm>
          <a:prstGeom prst="rect">
            <a:avLst/>
          </a:prstGeom>
          <a:noFill/>
          <a:ln w="9525">
            <a:noFill/>
            <a:miter lim="800000"/>
            <a:headEnd/>
            <a:tailEnd/>
          </a:ln>
        </p:spPr>
      </p:pic>
      <p:sp>
        <p:nvSpPr>
          <p:cNvPr id="9" name="CaixaDeTexto 8"/>
          <p:cNvSpPr txBox="1"/>
          <p:nvPr/>
        </p:nvSpPr>
        <p:spPr>
          <a:xfrm>
            <a:off x="1907704" y="2610196"/>
            <a:ext cx="6696744" cy="2554545"/>
          </a:xfrm>
          <a:prstGeom prst="rect">
            <a:avLst/>
          </a:prstGeom>
          <a:noFill/>
        </p:spPr>
        <p:txBody>
          <a:bodyPr wrap="square" rtlCol="0">
            <a:spAutoFit/>
          </a:bodyPr>
          <a:lstStyle/>
          <a:p>
            <a:r>
              <a:rPr lang="pt-BR" sz="2000" dirty="0" smtClean="0">
                <a:latin typeface="Arial Black" pitchFamily="34" charset="0"/>
              </a:rPr>
              <a:t>Faça o melhor Seminário; pratique sua auto-educação para ser um(a) líder e servidor(a) público social capaz de, em coprodução  democrática com a sociedade, vivenciar o desenvolvimento local com cidadania deliberativa. Assim, poderemos construir uma Santa Catarina e um Brasil mais viável, mais justo, mais vivível* e mais feliz!</a:t>
            </a:r>
            <a:endParaRPr lang="pt-BR" sz="2000" dirty="0">
              <a:latin typeface="Arial Black" pitchFamily="34" charset="0"/>
            </a:endParaRPr>
          </a:p>
        </p:txBody>
      </p:sp>
      <p:sp>
        <p:nvSpPr>
          <p:cNvPr id="11" name="Rectangle 31"/>
          <p:cNvSpPr>
            <a:spLocks noChangeArrowheads="1"/>
          </p:cNvSpPr>
          <p:nvPr/>
        </p:nvSpPr>
        <p:spPr bwMode="auto">
          <a:xfrm>
            <a:off x="0" y="568422"/>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grpSp>
        <p:nvGrpSpPr>
          <p:cNvPr id="13" name="Grupo 12"/>
          <p:cNvGrpSpPr/>
          <p:nvPr/>
        </p:nvGrpSpPr>
        <p:grpSpPr>
          <a:xfrm>
            <a:off x="1303258" y="5895040"/>
            <a:ext cx="3240360" cy="558296"/>
            <a:chOff x="1187624" y="5162550"/>
            <a:chExt cx="3240360" cy="465247"/>
          </a:xfrm>
        </p:grpSpPr>
        <p:sp>
          <p:nvSpPr>
            <p:cNvPr id="10" name="CaixaDeTexto 9"/>
            <p:cNvSpPr txBox="1"/>
            <p:nvPr/>
          </p:nvSpPr>
          <p:spPr>
            <a:xfrm>
              <a:off x="1403648" y="5191780"/>
              <a:ext cx="3024336" cy="436017"/>
            </a:xfrm>
            <a:prstGeom prst="rect">
              <a:avLst/>
            </a:prstGeom>
            <a:noFill/>
          </p:spPr>
          <p:txBody>
            <a:bodyPr wrap="square" rtlCol="0">
              <a:spAutoFit/>
            </a:bodyPr>
            <a:lstStyle/>
            <a:p>
              <a:r>
                <a:rPr lang="pt-BR" sz="1400" b="1" dirty="0" smtClean="0"/>
                <a:t>“Que vale a pena viver”</a:t>
              </a:r>
            </a:p>
            <a:p>
              <a:r>
                <a:rPr lang="pt-BR" sz="1400" b="1" dirty="0" smtClean="0"/>
                <a:t>( Dicionário Aulete Digital, 2011).</a:t>
              </a:r>
              <a:endParaRPr lang="pt-BR" sz="1400" b="1" dirty="0"/>
            </a:p>
          </p:txBody>
        </p:sp>
        <p:sp>
          <p:nvSpPr>
            <p:cNvPr id="12" name="CaixaDeTexto 11"/>
            <p:cNvSpPr txBox="1"/>
            <p:nvPr/>
          </p:nvSpPr>
          <p:spPr>
            <a:xfrm>
              <a:off x="1187624" y="5162550"/>
              <a:ext cx="288032" cy="436017"/>
            </a:xfrm>
            <a:prstGeom prst="rect">
              <a:avLst/>
            </a:prstGeom>
            <a:noFill/>
          </p:spPr>
          <p:txBody>
            <a:bodyPr wrap="square" rtlCol="0">
              <a:spAutoFit/>
            </a:bodyPr>
            <a:lstStyle/>
            <a:p>
              <a:r>
                <a:rPr lang="pt-BR" sz="2800" dirty="0" smtClean="0"/>
                <a:t>*</a:t>
              </a:r>
              <a:endParaRPr lang="pt-BR" sz="2800" dirty="0"/>
            </a:p>
          </p:txBody>
        </p:sp>
      </p:grpSp>
      <p:sp>
        <p:nvSpPr>
          <p:cNvPr id="8" name="Rectangle 32"/>
          <p:cNvSpPr>
            <a:spLocks noChangeArrowheads="1"/>
          </p:cNvSpPr>
          <p:nvPr/>
        </p:nvSpPr>
        <p:spPr bwMode="auto">
          <a:xfrm>
            <a:off x="0" y="1834923"/>
            <a:ext cx="9144000" cy="477054"/>
          </a:xfrm>
          <a:prstGeom prst="rect">
            <a:avLst/>
          </a:prstGeom>
          <a:solidFill>
            <a:schemeClr val="accent2"/>
          </a:solidFill>
          <a:ln w="9525">
            <a:noFill/>
            <a:miter lim="800000"/>
            <a:headEnd/>
            <a:tailEnd/>
          </a:ln>
        </p:spPr>
        <p:txBody>
          <a:bodyPr bIns="0" anchor="ctr">
            <a:spAutoFit/>
          </a:bodyPr>
          <a:lstStyle/>
          <a:p>
            <a:pPr algn="ctr" eaLnBrk="1" hangingPunct="1">
              <a:tabLst>
                <a:tab pos="450850" algn="l"/>
              </a:tabLst>
            </a:pPr>
            <a:r>
              <a:rPr lang="it-IT" sz="2800" dirty="0" smtClean="0">
                <a:solidFill>
                  <a:schemeClr val="bg1"/>
                </a:solidFill>
                <a:latin typeface="Arial Black" pitchFamily="34" charset="0"/>
                <a:ea typeface="Calibri" pitchFamily="34" charset="0"/>
                <a:cs typeface="Times New Roman" pitchFamily="18" charset="0"/>
              </a:rPr>
              <a:t>MENSAGEM FINAL</a:t>
            </a:r>
            <a:endParaRPr lang="pt-BR" sz="2800" dirty="0">
              <a:solidFill>
                <a:schemeClr val="bg1"/>
              </a:solidFill>
              <a:latin typeface="Arial Black" pitchFamily="34" charset="0"/>
              <a:ea typeface="Calibri" pitchFamily="34" charset="0"/>
              <a:cs typeface="Times New Roman" pitchFamily="18" charset="0"/>
            </a:endParaRPr>
          </a:p>
        </p:txBody>
      </p:sp>
    </p:spTree>
    <p:extLst>
      <p:ext uri="{BB962C8B-B14F-4D97-AF65-F5344CB8AC3E}">
        <p14:creationId xmlns:p14="http://schemas.microsoft.com/office/powerpoint/2010/main" val="2557472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0" y="2385783"/>
            <a:ext cx="9144000" cy="477054"/>
          </a:xfrm>
          <a:prstGeom prst="rect">
            <a:avLst/>
          </a:prstGeom>
          <a:solidFill>
            <a:schemeClr val="accent2"/>
          </a:solidFill>
          <a:ln w="9525">
            <a:noFill/>
            <a:miter lim="800000"/>
            <a:headEnd/>
            <a:tailEnd/>
          </a:ln>
        </p:spPr>
        <p:txBody>
          <a:bodyPr bIns="0" anchor="ctr">
            <a:spAutoFit/>
          </a:bodyPr>
          <a:lstStyle/>
          <a:p>
            <a:pPr algn="ctr" eaLnBrk="1" hangingPunct="1">
              <a:tabLst>
                <a:tab pos="450850" algn="l"/>
              </a:tabLst>
            </a:pPr>
            <a:r>
              <a:rPr lang="it-IT" sz="2800" dirty="0" smtClean="0">
                <a:solidFill>
                  <a:schemeClr val="bg1"/>
                </a:solidFill>
                <a:latin typeface="Arial Black" pitchFamily="34" charset="0"/>
                <a:ea typeface="Calibri" pitchFamily="34" charset="0"/>
                <a:cs typeface="Times New Roman" pitchFamily="18" charset="0"/>
              </a:rPr>
              <a:t>REFERÊNCIAS</a:t>
            </a:r>
            <a:endParaRPr lang="pt-BR" sz="2800" dirty="0">
              <a:solidFill>
                <a:schemeClr val="bg1"/>
              </a:solidFill>
              <a:latin typeface="Arial Black" pitchFamily="34" charset="0"/>
              <a:ea typeface="Calibri" pitchFamily="34" charset="0"/>
              <a:cs typeface="Times New Roman" pitchFamily="18" charset="0"/>
            </a:endParaRPr>
          </a:p>
        </p:txBody>
      </p:sp>
      <p:sp>
        <p:nvSpPr>
          <p:cNvPr id="7" name="CaixaDeTexto 6"/>
          <p:cNvSpPr txBox="1"/>
          <p:nvPr/>
        </p:nvSpPr>
        <p:spPr>
          <a:xfrm>
            <a:off x="1187624" y="3407397"/>
            <a:ext cx="6984776" cy="954107"/>
          </a:xfrm>
          <a:prstGeom prst="rect">
            <a:avLst/>
          </a:prstGeom>
          <a:noFill/>
        </p:spPr>
        <p:txBody>
          <a:bodyPr wrap="square" rtlCol="0">
            <a:spAutoFit/>
          </a:bodyPr>
          <a:lstStyle/>
          <a:p>
            <a:pPr algn="ctr"/>
            <a:r>
              <a:rPr lang="pt-BR" sz="2800" b="1" dirty="0" smtClean="0">
                <a:latin typeface="+mj-lt"/>
              </a:rPr>
              <a:t>As referências constam do texto de apoio do Seminário II - Gestão Social.</a:t>
            </a:r>
            <a:endParaRPr lang="pt-BR" sz="2800" b="1" dirty="0">
              <a:latin typeface="+mj-lt"/>
            </a:endParaRPr>
          </a:p>
        </p:txBody>
      </p:sp>
      <p:sp>
        <p:nvSpPr>
          <p:cNvPr id="9" name="Rectangle 31"/>
          <p:cNvSpPr>
            <a:spLocks noChangeArrowheads="1"/>
          </p:cNvSpPr>
          <p:nvPr/>
        </p:nvSpPr>
        <p:spPr bwMode="auto">
          <a:xfrm>
            <a:off x="0" y="577484"/>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1996544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3" cstate="print">
            <a:duotone>
              <a:prstClr val="black"/>
              <a:srgbClr val="D9C3A5">
                <a:tint val="50000"/>
                <a:satMod val="180000"/>
              </a:srgbClr>
            </a:duotone>
          </a:blip>
          <a:srcRect r="6975"/>
          <a:stretch>
            <a:fillRect/>
          </a:stretch>
        </p:blipFill>
        <p:spPr bwMode="auto">
          <a:xfrm>
            <a:off x="7596336" y="2651314"/>
            <a:ext cx="1439714" cy="2333059"/>
          </a:xfrm>
          <a:prstGeom prst="rect">
            <a:avLst/>
          </a:prstGeom>
          <a:noFill/>
          <a:ln w="9525">
            <a:noFill/>
            <a:miter lim="800000"/>
            <a:headEnd/>
            <a:tailEnd/>
          </a:ln>
        </p:spPr>
      </p:pic>
      <p:sp>
        <p:nvSpPr>
          <p:cNvPr id="5124" name="CaixaDeTexto 4"/>
          <p:cNvSpPr txBox="1">
            <a:spLocks noChangeArrowheads="1"/>
          </p:cNvSpPr>
          <p:nvPr/>
        </p:nvSpPr>
        <p:spPr bwMode="auto">
          <a:xfrm>
            <a:off x="611436" y="2737723"/>
            <a:ext cx="6840884" cy="1938992"/>
          </a:xfrm>
          <a:prstGeom prst="rect">
            <a:avLst/>
          </a:prstGeom>
          <a:noFill/>
          <a:ln w="9525">
            <a:noFill/>
            <a:miter lim="800000"/>
            <a:headEnd/>
            <a:tailEnd/>
          </a:ln>
        </p:spPr>
        <p:txBody>
          <a:bodyPr wrap="square">
            <a:spAutoFit/>
          </a:bodyPr>
          <a:lstStyle/>
          <a:p>
            <a:pPr>
              <a:spcBef>
                <a:spcPts val="400"/>
              </a:spcBef>
              <a:spcAft>
                <a:spcPts val="400"/>
              </a:spcAft>
            </a:pPr>
            <a:r>
              <a:rPr lang="pt-BR" sz="2000" dirty="0">
                <a:latin typeface="Arial Black" pitchFamily="34" charset="0"/>
              </a:rPr>
              <a:t>I</a:t>
            </a:r>
            <a:r>
              <a:rPr lang="pt-BR" sz="2000" dirty="0" smtClean="0">
                <a:latin typeface="Arial Black" pitchFamily="34" charset="0"/>
              </a:rPr>
              <a:t>déias dominantes no campo de Administração Pública e do seu ensino, abrangendo Europa, Estados e Brasil, dos sécs. XVIII a XX: “Escola Clássica de Administração, Administração científica, Gestão Administrativa, e Teoria da burocracia”;</a:t>
            </a:r>
            <a:endParaRPr lang="pt-BR" sz="2000" dirty="0">
              <a:latin typeface="Arial Black" pitchFamily="34" charset="0"/>
            </a:endParaRPr>
          </a:p>
        </p:txBody>
      </p:sp>
      <p:sp>
        <p:nvSpPr>
          <p:cNvPr id="5" name="Rectangle 32"/>
          <p:cNvSpPr>
            <a:spLocks noChangeArrowheads="1"/>
          </p:cNvSpPr>
          <p:nvPr/>
        </p:nvSpPr>
        <p:spPr bwMode="auto">
          <a:xfrm>
            <a:off x="0" y="1699037"/>
            <a:ext cx="9144000" cy="846386"/>
          </a:xfrm>
          <a:prstGeom prst="rect">
            <a:avLst/>
          </a:prstGeom>
          <a:solidFill>
            <a:srgbClr val="FF0000"/>
          </a:solidFill>
          <a:ln w="9525">
            <a:noFill/>
            <a:miter lim="800000"/>
            <a:headEnd/>
            <a:tailEnd/>
          </a:ln>
        </p:spPr>
        <p:txBody>
          <a:bodyPr bIns="0" anchor="ctr">
            <a:spAutoFit/>
          </a:bodyPr>
          <a:lstStyle/>
          <a:p>
            <a:pPr algn="ctr" eaLnBrk="1" hangingPunct="1">
              <a:tabLst>
                <a:tab pos="450850" algn="l"/>
              </a:tabLst>
            </a:pPr>
            <a:r>
              <a:rPr lang="it-IT" sz="2600" b="1" dirty="0" smtClean="0">
                <a:solidFill>
                  <a:schemeClr val="bg1"/>
                </a:solidFill>
                <a:latin typeface="Arial Black" pitchFamily="34" charset="0"/>
                <a:ea typeface="Calibri" pitchFamily="34" charset="0"/>
                <a:cs typeface="Times New Roman" pitchFamily="18" charset="0"/>
              </a:rPr>
              <a:t>POR QUE É PRECISO PRATICAR A GESTÃO SOCIAL E FORTALECER A CIDADANIA?</a:t>
            </a:r>
            <a:endParaRPr lang="pt-BR" sz="2600" b="1" dirty="0">
              <a:solidFill>
                <a:schemeClr val="bg1"/>
              </a:solidFill>
              <a:latin typeface="Arial Black" pitchFamily="34" charset="0"/>
              <a:ea typeface="Calibri" pitchFamily="34" charset="0"/>
              <a:cs typeface="Times New Roman" pitchFamily="18" charset="0"/>
            </a:endParaRPr>
          </a:p>
        </p:txBody>
      </p:sp>
      <p:sp>
        <p:nvSpPr>
          <p:cNvPr id="7" name="CaixaDeTexto 4"/>
          <p:cNvSpPr txBox="1">
            <a:spLocks noChangeArrowheads="1"/>
          </p:cNvSpPr>
          <p:nvPr/>
        </p:nvSpPr>
        <p:spPr bwMode="auto">
          <a:xfrm>
            <a:off x="1259632" y="5038029"/>
            <a:ext cx="7920880" cy="1323439"/>
          </a:xfrm>
          <a:prstGeom prst="rect">
            <a:avLst/>
          </a:prstGeom>
          <a:noFill/>
          <a:ln w="9525">
            <a:noFill/>
            <a:miter lim="800000"/>
            <a:headEnd/>
            <a:tailEnd/>
          </a:ln>
        </p:spPr>
        <p:txBody>
          <a:bodyPr wrap="square">
            <a:spAutoFit/>
          </a:bodyPr>
          <a:lstStyle/>
          <a:p>
            <a:pPr>
              <a:spcBef>
                <a:spcPts val="400"/>
              </a:spcBef>
              <a:spcAft>
                <a:spcPts val="400"/>
              </a:spcAft>
            </a:pPr>
            <a:r>
              <a:rPr lang="pt-BR" sz="2000" dirty="0" smtClean="0">
                <a:latin typeface="Arial Black" pitchFamily="34" charset="0"/>
              </a:rPr>
              <a:t>Os resultados consistiram em “separação política-administração; administração da burocracia; profissionalização; aperfeiçoamento de técnicas de administração”.</a:t>
            </a:r>
            <a:endParaRPr lang="pt-BR" sz="2000" dirty="0">
              <a:latin typeface="Arial Black" pitchFamily="34" charset="0"/>
            </a:endParaRPr>
          </a:p>
        </p:txBody>
      </p:sp>
      <p:sp>
        <p:nvSpPr>
          <p:cNvPr id="9" name="CaixaDeTexto 4"/>
          <p:cNvSpPr txBox="1">
            <a:spLocks noChangeArrowheads="1"/>
          </p:cNvSpPr>
          <p:nvPr/>
        </p:nvSpPr>
        <p:spPr bwMode="auto">
          <a:xfrm>
            <a:off x="3797722" y="6256824"/>
            <a:ext cx="5166766" cy="307777"/>
          </a:xfrm>
          <a:prstGeom prst="rect">
            <a:avLst/>
          </a:prstGeom>
          <a:noFill/>
          <a:ln w="9525">
            <a:noFill/>
            <a:miter lim="800000"/>
            <a:headEnd/>
            <a:tailEnd/>
          </a:ln>
        </p:spPr>
        <p:txBody>
          <a:bodyPr wrap="square">
            <a:spAutoFit/>
          </a:bodyPr>
          <a:lstStyle/>
          <a:p>
            <a:pPr>
              <a:spcBef>
                <a:spcPts val="400"/>
              </a:spcBef>
              <a:spcAft>
                <a:spcPts val="400"/>
              </a:spcAft>
            </a:pPr>
            <a:r>
              <a:rPr lang="pt-BR" sz="1400" dirty="0" smtClean="0">
                <a:latin typeface="Arial Black" pitchFamily="34" charset="0"/>
              </a:rPr>
              <a:t>(PECI e CAVALCANTI, 2007, p.140).</a:t>
            </a:r>
            <a:endParaRPr lang="pt-BR" sz="1400" dirty="0">
              <a:latin typeface="Arial Black" pitchFamily="34" charset="0"/>
            </a:endParaRPr>
          </a:p>
        </p:txBody>
      </p:sp>
      <p:sp>
        <p:nvSpPr>
          <p:cNvPr id="10" name="Rectangle 31"/>
          <p:cNvSpPr>
            <a:spLocks noChangeArrowheads="1"/>
          </p:cNvSpPr>
          <p:nvPr/>
        </p:nvSpPr>
        <p:spPr bwMode="auto">
          <a:xfrm>
            <a:off x="0" y="395603"/>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Tree>
    <p:extLst>
      <p:ext uri="{BB962C8B-B14F-4D97-AF65-F5344CB8AC3E}">
        <p14:creationId xmlns:p14="http://schemas.microsoft.com/office/powerpoint/2010/main" val="403858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7498" r="13753"/>
          <a:stretch>
            <a:fillRect/>
          </a:stretch>
        </p:blipFill>
        <p:spPr bwMode="auto">
          <a:xfrm>
            <a:off x="35496" y="2996952"/>
            <a:ext cx="1440160" cy="2678698"/>
          </a:xfrm>
          <a:prstGeom prst="rect">
            <a:avLst/>
          </a:prstGeom>
          <a:noFill/>
          <a:ln w="9525">
            <a:noFill/>
            <a:miter lim="800000"/>
            <a:headEnd/>
            <a:tailEnd/>
          </a:ln>
        </p:spPr>
      </p:pic>
      <p:sp>
        <p:nvSpPr>
          <p:cNvPr id="5124" name="CaixaDeTexto 4"/>
          <p:cNvSpPr txBox="1">
            <a:spLocks noChangeArrowheads="1"/>
          </p:cNvSpPr>
          <p:nvPr/>
        </p:nvSpPr>
        <p:spPr bwMode="auto">
          <a:xfrm>
            <a:off x="1403648" y="2955835"/>
            <a:ext cx="7740352" cy="2554545"/>
          </a:xfrm>
          <a:prstGeom prst="rect">
            <a:avLst/>
          </a:prstGeom>
          <a:noFill/>
          <a:ln w="9525">
            <a:noFill/>
            <a:miter lim="800000"/>
            <a:headEnd/>
            <a:tailEnd/>
          </a:ln>
        </p:spPr>
        <p:txBody>
          <a:bodyPr wrap="square">
            <a:spAutoFit/>
          </a:bodyPr>
          <a:lstStyle/>
          <a:p>
            <a:pPr>
              <a:spcBef>
                <a:spcPts val="400"/>
              </a:spcBef>
              <a:spcAft>
                <a:spcPts val="400"/>
              </a:spcAft>
            </a:pPr>
            <a:r>
              <a:rPr lang="pt-BR" sz="2000" dirty="0" smtClean="0">
                <a:latin typeface="Arial Black" pitchFamily="34" charset="0"/>
              </a:rPr>
              <a:t>Farah (2007, p. 119), ao levantar sete décadas de políticas sociais, desde os anos de 1930, conclui que no Brasil “não obstante, em que pesem os avanços ocorridos, há ainda hoje importantes desafios na área social” e, portanto, “persiste um quadro de desigualdade”, levando à “necessidade de dar continuidade ao esforço de construção e reconstrução permanente das políticas sociais”.</a:t>
            </a:r>
            <a:endParaRPr lang="pt-BR" sz="2000" dirty="0">
              <a:latin typeface="Arial Black" pitchFamily="34" charset="0"/>
            </a:endParaRPr>
          </a:p>
        </p:txBody>
      </p:sp>
      <p:sp>
        <p:nvSpPr>
          <p:cNvPr id="8" name="Rectangle 31"/>
          <p:cNvSpPr>
            <a:spLocks noChangeArrowheads="1"/>
          </p:cNvSpPr>
          <p:nvPr/>
        </p:nvSpPr>
        <p:spPr bwMode="auto">
          <a:xfrm>
            <a:off x="0" y="518398"/>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9" name="Rectangle 32"/>
          <p:cNvSpPr>
            <a:spLocks noChangeArrowheads="1"/>
          </p:cNvSpPr>
          <p:nvPr/>
        </p:nvSpPr>
        <p:spPr bwMode="auto">
          <a:xfrm>
            <a:off x="0" y="1806698"/>
            <a:ext cx="9144000" cy="846386"/>
          </a:xfrm>
          <a:prstGeom prst="rect">
            <a:avLst/>
          </a:prstGeom>
          <a:solidFill>
            <a:srgbClr val="FF0000"/>
          </a:solidFill>
          <a:ln w="9525">
            <a:noFill/>
            <a:miter lim="800000"/>
            <a:headEnd/>
            <a:tailEnd/>
          </a:ln>
        </p:spPr>
        <p:txBody>
          <a:bodyPr bIns="0" anchor="ctr">
            <a:spAutoFit/>
          </a:bodyPr>
          <a:lstStyle/>
          <a:p>
            <a:pPr algn="ctr" eaLnBrk="1" hangingPunct="1">
              <a:tabLst>
                <a:tab pos="450850" algn="l"/>
              </a:tabLst>
            </a:pPr>
            <a:r>
              <a:rPr lang="it-IT" sz="2600" b="1" dirty="0" smtClean="0">
                <a:solidFill>
                  <a:schemeClr val="bg1"/>
                </a:solidFill>
                <a:latin typeface="Arial Black" pitchFamily="34" charset="0"/>
                <a:ea typeface="Calibri" pitchFamily="34" charset="0"/>
                <a:cs typeface="Times New Roman" pitchFamily="18" charset="0"/>
              </a:rPr>
              <a:t>POR QUE É PRECISO PRATICAR A GESTÃO SOCIAL E FORTALECER A CIDADANIA?</a:t>
            </a:r>
            <a:endParaRPr lang="pt-BR" sz="2600" b="1" dirty="0">
              <a:solidFill>
                <a:schemeClr val="bg1"/>
              </a:solidFill>
              <a:latin typeface="Arial Black" pitchFamily="34" charset="0"/>
              <a:ea typeface="Calibri" pitchFamily="34" charset="0"/>
              <a:cs typeface="Times New Roman" pitchFamily="18" charset="0"/>
            </a:endParaRPr>
          </a:p>
        </p:txBody>
      </p:sp>
    </p:spTree>
    <p:extLst>
      <p:ext uri="{BB962C8B-B14F-4D97-AF65-F5344CB8AC3E}">
        <p14:creationId xmlns:p14="http://schemas.microsoft.com/office/powerpoint/2010/main" val="3085180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aixaDeTexto 4"/>
          <p:cNvSpPr txBox="1">
            <a:spLocks noChangeArrowheads="1"/>
          </p:cNvSpPr>
          <p:nvPr/>
        </p:nvSpPr>
        <p:spPr bwMode="auto">
          <a:xfrm>
            <a:off x="323528" y="2392085"/>
            <a:ext cx="6336704" cy="3359894"/>
          </a:xfrm>
          <a:prstGeom prst="rect">
            <a:avLst/>
          </a:prstGeom>
          <a:noFill/>
          <a:ln w="9525">
            <a:noFill/>
            <a:miter lim="800000"/>
            <a:headEnd/>
            <a:tailEnd/>
          </a:ln>
        </p:spPr>
        <p:txBody>
          <a:bodyPr wrap="square">
            <a:spAutoFit/>
          </a:bodyPr>
          <a:lstStyle/>
          <a:p>
            <a:pPr>
              <a:spcBef>
                <a:spcPts val="400"/>
              </a:spcBef>
              <a:spcAft>
                <a:spcPts val="400"/>
              </a:spcAft>
            </a:pPr>
            <a:r>
              <a:rPr lang="pt-BR" dirty="0" smtClean="0">
                <a:latin typeface="Arial Black" pitchFamily="34" charset="0"/>
              </a:rPr>
              <a:t>No Brasil, nas décadas de 70 e 80, as ações do regime autoritário levaram à criação movimentos sociais urbanos pressionando o Estado, fazendo surgir o processo de democratização do país;</a:t>
            </a:r>
          </a:p>
          <a:p>
            <a:pPr>
              <a:spcBef>
                <a:spcPts val="400"/>
              </a:spcBef>
              <a:spcAft>
                <a:spcPts val="400"/>
              </a:spcAft>
            </a:pPr>
            <a:endParaRPr lang="pt-BR" sz="100" dirty="0" smtClean="0">
              <a:latin typeface="Arial Black" pitchFamily="34" charset="0"/>
            </a:endParaRPr>
          </a:p>
          <a:p>
            <a:pPr>
              <a:spcBef>
                <a:spcPts val="400"/>
              </a:spcBef>
              <a:spcAft>
                <a:spcPts val="400"/>
              </a:spcAft>
            </a:pPr>
            <a:r>
              <a:rPr lang="pt-BR" dirty="0" smtClean="0">
                <a:latin typeface="Arial Black" pitchFamily="34" charset="0"/>
              </a:rPr>
              <a:t>“Na década de 1980 a participação cidadã se torna um instrumento de aprofundamento da democracia. Com supressão dos regimes autoritários (...) tem início a um processo de descentralização que impulsiona mudanças na dinâmica de participação” (JACOBI, 2000, p.12</a:t>
            </a:r>
            <a:r>
              <a:rPr lang="pt-BR" dirty="0" smtClean="0">
                <a:latin typeface="Arial Black" pitchFamily="34" charset="0"/>
              </a:rPr>
              <a:t>).</a:t>
            </a:r>
            <a:endParaRPr lang="pt-BR" dirty="0">
              <a:latin typeface="Arial Black" pitchFamily="34" charset="0"/>
            </a:endParaRPr>
          </a:p>
        </p:txBody>
      </p:sp>
      <p:sp>
        <p:nvSpPr>
          <p:cNvPr id="5" name="Rectangle 32"/>
          <p:cNvSpPr>
            <a:spLocks noChangeArrowheads="1"/>
          </p:cNvSpPr>
          <p:nvPr/>
        </p:nvSpPr>
        <p:spPr bwMode="auto">
          <a:xfrm>
            <a:off x="0" y="1288301"/>
            <a:ext cx="9144000" cy="846386"/>
          </a:xfrm>
          <a:prstGeom prst="rect">
            <a:avLst/>
          </a:prstGeom>
          <a:solidFill>
            <a:srgbClr val="FF0000"/>
          </a:solidFill>
          <a:ln w="9525">
            <a:noFill/>
            <a:miter lim="800000"/>
            <a:headEnd/>
            <a:tailEnd/>
          </a:ln>
        </p:spPr>
        <p:txBody>
          <a:bodyPr bIns="0" anchor="ctr">
            <a:spAutoFit/>
          </a:bodyPr>
          <a:lstStyle/>
          <a:p>
            <a:pPr algn="ctr" eaLnBrk="1" hangingPunct="1">
              <a:tabLst>
                <a:tab pos="450850" algn="l"/>
              </a:tabLst>
            </a:pPr>
            <a:r>
              <a:rPr lang="it-IT" sz="2600" b="1" dirty="0" smtClean="0">
                <a:solidFill>
                  <a:schemeClr val="bg1"/>
                </a:solidFill>
                <a:latin typeface="Arial Black" pitchFamily="34" charset="0"/>
                <a:ea typeface="Calibri" pitchFamily="34" charset="0"/>
                <a:cs typeface="Times New Roman" pitchFamily="18" charset="0"/>
              </a:rPr>
              <a:t>POR QUE É PRECISO PRATICAR A GESTÃO SOCIAL E FORTALECER A CIDADANIA?</a:t>
            </a:r>
            <a:endParaRPr lang="pt-BR" sz="2600" b="1" dirty="0">
              <a:solidFill>
                <a:schemeClr val="bg1"/>
              </a:solidFill>
              <a:latin typeface="Arial Black" pitchFamily="34" charset="0"/>
              <a:ea typeface="Calibri" pitchFamily="34" charset="0"/>
              <a:cs typeface="Times New Roman" pitchFamily="18" charset="0"/>
            </a:endParaRPr>
          </a:p>
        </p:txBody>
      </p:sp>
      <p:sp>
        <p:nvSpPr>
          <p:cNvPr id="9" name="CaixaDeTexto 4"/>
          <p:cNvSpPr txBox="1">
            <a:spLocks noChangeArrowheads="1"/>
          </p:cNvSpPr>
          <p:nvPr/>
        </p:nvSpPr>
        <p:spPr bwMode="auto">
          <a:xfrm>
            <a:off x="5868144" y="6280517"/>
            <a:ext cx="3203848" cy="276999"/>
          </a:xfrm>
          <a:prstGeom prst="rect">
            <a:avLst/>
          </a:prstGeom>
          <a:noFill/>
          <a:ln w="9525">
            <a:noFill/>
            <a:miter lim="800000"/>
            <a:headEnd/>
            <a:tailEnd/>
          </a:ln>
        </p:spPr>
        <p:txBody>
          <a:bodyPr wrap="square">
            <a:spAutoFit/>
          </a:bodyPr>
          <a:lstStyle/>
          <a:p>
            <a:pPr algn="r">
              <a:spcBef>
                <a:spcPts val="400"/>
              </a:spcBef>
              <a:spcAft>
                <a:spcPts val="400"/>
              </a:spcAft>
            </a:pPr>
            <a:r>
              <a:rPr lang="pt-BR" sz="1200" b="1" dirty="0" smtClean="0">
                <a:latin typeface="+mj-lt"/>
              </a:rPr>
              <a:t>(TENÓRIO, 2004, p.12-14; 17-18).</a:t>
            </a:r>
            <a:endParaRPr lang="pt-BR" sz="1200" b="1" dirty="0">
              <a:latin typeface="+mj-lt"/>
            </a:endParaRPr>
          </a:p>
        </p:txBody>
      </p:sp>
      <p:sp>
        <p:nvSpPr>
          <p:cNvPr id="10" name="Rectangle 31"/>
          <p:cNvSpPr>
            <a:spLocks noChangeArrowheads="1"/>
          </p:cNvSpPr>
          <p:nvPr/>
        </p:nvSpPr>
        <p:spPr bwMode="auto">
          <a:xfrm>
            <a:off x="0" y="0"/>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11" name="CaixaDeTexto 10"/>
          <p:cNvSpPr txBox="1"/>
          <p:nvPr/>
        </p:nvSpPr>
        <p:spPr>
          <a:xfrm>
            <a:off x="6660233" y="4811554"/>
            <a:ext cx="2088233" cy="769441"/>
          </a:xfrm>
          <a:prstGeom prst="rect">
            <a:avLst/>
          </a:prstGeom>
          <a:noFill/>
        </p:spPr>
        <p:txBody>
          <a:bodyPr wrap="square" rtlCol="0">
            <a:spAutoFit/>
          </a:bodyPr>
          <a:lstStyle/>
          <a:p>
            <a:r>
              <a:rPr lang="pt-BR" sz="1100" b="1" dirty="0" smtClean="0"/>
              <a:t>http://3.bp.blogspot.com/_EOSF667teqg/S1BdJ-CxF8I/AAAAAAAAVoM/VuSsdokbuDs/s400/bom.jpg</a:t>
            </a:r>
            <a:endParaRPr lang="pt-BR" sz="1100" b="1" dirty="0"/>
          </a:p>
        </p:txBody>
      </p:sp>
      <p:pic>
        <p:nvPicPr>
          <p:cNvPr id="2054" name="Picture 6" descr="http://t0.gstatic.com/images?q=tbn:ANd9GcTNsidTmk3L3eCbc1bg1jR5r9SVrAHPpewWKjlaifBoHCVXozafzQ"/>
          <p:cNvPicPr>
            <a:picLocks noChangeAspect="1" noChangeArrowheads="1"/>
          </p:cNvPicPr>
          <p:nvPr/>
        </p:nvPicPr>
        <p:blipFill>
          <a:blip r:embed="rId3" cstate="print"/>
          <a:srcRect/>
          <a:stretch>
            <a:fillRect/>
          </a:stretch>
        </p:blipFill>
        <p:spPr bwMode="auto">
          <a:xfrm>
            <a:off x="7092280" y="2651314"/>
            <a:ext cx="1728192" cy="1987421"/>
          </a:xfrm>
          <a:prstGeom prst="rect">
            <a:avLst/>
          </a:prstGeom>
          <a:noFill/>
        </p:spPr>
      </p:pic>
    </p:spTree>
    <p:extLst>
      <p:ext uri="{BB962C8B-B14F-4D97-AF65-F5344CB8AC3E}">
        <p14:creationId xmlns:p14="http://schemas.microsoft.com/office/powerpoint/2010/main" val="2936475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3" cstate="print"/>
          <a:srcRect l="22087" r="19760"/>
          <a:stretch>
            <a:fillRect/>
          </a:stretch>
        </p:blipFill>
        <p:spPr bwMode="auto">
          <a:xfrm>
            <a:off x="72008" y="2565767"/>
            <a:ext cx="1619672" cy="3714750"/>
          </a:xfrm>
          <a:prstGeom prst="rect">
            <a:avLst/>
          </a:prstGeom>
          <a:noFill/>
          <a:ln w="9525">
            <a:noFill/>
            <a:miter lim="800000"/>
            <a:headEnd/>
            <a:tailEnd/>
          </a:ln>
        </p:spPr>
      </p:pic>
      <p:sp>
        <p:nvSpPr>
          <p:cNvPr id="5124" name="CaixaDeTexto 4"/>
          <p:cNvSpPr txBox="1">
            <a:spLocks noChangeArrowheads="1"/>
          </p:cNvSpPr>
          <p:nvPr/>
        </p:nvSpPr>
        <p:spPr bwMode="auto">
          <a:xfrm>
            <a:off x="1475656" y="3018550"/>
            <a:ext cx="7668344" cy="2862322"/>
          </a:xfrm>
          <a:prstGeom prst="rect">
            <a:avLst/>
          </a:prstGeom>
          <a:noFill/>
          <a:ln w="9525">
            <a:noFill/>
            <a:miter lim="800000"/>
            <a:headEnd/>
            <a:tailEnd/>
          </a:ln>
        </p:spPr>
        <p:txBody>
          <a:bodyPr wrap="square">
            <a:spAutoFit/>
          </a:bodyPr>
          <a:lstStyle/>
          <a:p>
            <a:pPr>
              <a:spcBef>
                <a:spcPts val="400"/>
              </a:spcBef>
              <a:spcAft>
                <a:spcPts val="400"/>
              </a:spcAft>
            </a:pPr>
            <a:r>
              <a:rPr lang="pt-BR" sz="2000" dirty="0" smtClean="0">
                <a:latin typeface="Arial Black" pitchFamily="34" charset="0"/>
              </a:rPr>
              <a:t>Bresser-Pereira (1997, p. 101), ao constatar que os direitos já estão “razoavelmente bem definidos e incorporados nas constituições”, assevera que “no último quartel do século vinte, um quarto direito de cidadania — os direitos públicos (...) os direitos republicanos  (...) precisa ser melhor positivado e efetivamente garantido”, pois “a democracia implica um desenvolvimento crescente do conceito de cidadania”.</a:t>
            </a:r>
            <a:endParaRPr lang="pt-BR" sz="2000" dirty="0">
              <a:latin typeface="Arial Black" pitchFamily="34" charset="0"/>
            </a:endParaRPr>
          </a:p>
        </p:txBody>
      </p:sp>
      <p:sp>
        <p:nvSpPr>
          <p:cNvPr id="6" name="Rectangle 31"/>
          <p:cNvSpPr>
            <a:spLocks noChangeArrowheads="1"/>
          </p:cNvSpPr>
          <p:nvPr/>
        </p:nvSpPr>
        <p:spPr bwMode="auto">
          <a:xfrm>
            <a:off x="0" y="345579"/>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8" name="Rectangle 32"/>
          <p:cNvSpPr>
            <a:spLocks noChangeArrowheads="1"/>
          </p:cNvSpPr>
          <p:nvPr/>
        </p:nvSpPr>
        <p:spPr bwMode="auto">
          <a:xfrm>
            <a:off x="0" y="1633879"/>
            <a:ext cx="9144000" cy="846386"/>
          </a:xfrm>
          <a:prstGeom prst="rect">
            <a:avLst/>
          </a:prstGeom>
          <a:solidFill>
            <a:srgbClr val="FF0000"/>
          </a:solidFill>
          <a:ln w="9525">
            <a:noFill/>
            <a:miter lim="800000"/>
            <a:headEnd/>
            <a:tailEnd/>
          </a:ln>
        </p:spPr>
        <p:txBody>
          <a:bodyPr bIns="0" anchor="ctr">
            <a:spAutoFit/>
          </a:bodyPr>
          <a:lstStyle/>
          <a:p>
            <a:pPr algn="ctr" eaLnBrk="1" hangingPunct="1">
              <a:tabLst>
                <a:tab pos="450850" algn="l"/>
              </a:tabLst>
            </a:pPr>
            <a:r>
              <a:rPr lang="it-IT" sz="2600" b="1" dirty="0" smtClean="0">
                <a:solidFill>
                  <a:schemeClr val="bg1"/>
                </a:solidFill>
                <a:latin typeface="Arial Black" pitchFamily="34" charset="0"/>
                <a:ea typeface="Calibri" pitchFamily="34" charset="0"/>
                <a:cs typeface="Times New Roman" pitchFamily="18" charset="0"/>
              </a:rPr>
              <a:t>POR QUE É PRECISO PRATICAR A GESTÃO SOCIAL E FORTALECER A CIDADANIA?</a:t>
            </a:r>
            <a:endParaRPr lang="pt-BR" sz="2600" b="1" dirty="0">
              <a:solidFill>
                <a:schemeClr val="bg1"/>
              </a:solidFill>
              <a:latin typeface="Arial Black" pitchFamily="34" charset="0"/>
              <a:ea typeface="Calibri" pitchFamily="34" charset="0"/>
              <a:cs typeface="Times New Roman" pitchFamily="18" charset="0"/>
            </a:endParaRPr>
          </a:p>
        </p:txBody>
      </p:sp>
    </p:spTree>
    <p:extLst>
      <p:ext uri="{BB962C8B-B14F-4D97-AF65-F5344CB8AC3E}">
        <p14:creationId xmlns:p14="http://schemas.microsoft.com/office/powerpoint/2010/main" val="1739631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3" cstate="print"/>
          <a:srcRect l="17434" t="22086" r="8404" b="17434"/>
          <a:stretch>
            <a:fillRect/>
          </a:stretch>
        </p:blipFill>
        <p:spPr bwMode="auto">
          <a:xfrm>
            <a:off x="6948264" y="2492896"/>
            <a:ext cx="2195736" cy="2160240"/>
          </a:xfrm>
          <a:prstGeom prst="rect">
            <a:avLst/>
          </a:prstGeom>
          <a:noFill/>
          <a:ln w="9525">
            <a:noFill/>
            <a:miter lim="800000"/>
            <a:headEnd/>
            <a:tailEnd/>
          </a:ln>
        </p:spPr>
      </p:pic>
      <p:sp>
        <p:nvSpPr>
          <p:cNvPr id="5124" name="CaixaDeTexto 4"/>
          <p:cNvSpPr txBox="1">
            <a:spLocks noChangeArrowheads="1"/>
          </p:cNvSpPr>
          <p:nvPr/>
        </p:nvSpPr>
        <p:spPr bwMode="auto">
          <a:xfrm>
            <a:off x="467544" y="2852702"/>
            <a:ext cx="7272808" cy="1200329"/>
          </a:xfrm>
          <a:prstGeom prst="rect">
            <a:avLst/>
          </a:prstGeom>
          <a:noFill/>
          <a:ln w="9525">
            <a:noFill/>
            <a:miter lim="800000"/>
            <a:headEnd/>
            <a:tailEnd/>
          </a:ln>
        </p:spPr>
        <p:txBody>
          <a:bodyPr wrap="square">
            <a:spAutoFit/>
          </a:bodyPr>
          <a:lstStyle/>
          <a:p>
            <a:pPr>
              <a:spcBef>
                <a:spcPts val="400"/>
              </a:spcBef>
              <a:spcAft>
                <a:spcPts val="400"/>
              </a:spcAft>
            </a:pPr>
            <a:r>
              <a:rPr lang="pt-BR" sz="2400" dirty="0" smtClean="0">
                <a:latin typeface="Arial Black" pitchFamily="34" charset="0"/>
              </a:rPr>
              <a:t>“Marasmo em que se encontra a administração como área de conhecimento” (TENÓRIO, 2008, p.32);</a:t>
            </a:r>
          </a:p>
        </p:txBody>
      </p:sp>
      <p:sp>
        <p:nvSpPr>
          <p:cNvPr id="11" name="CaixaDeTexto 4"/>
          <p:cNvSpPr txBox="1">
            <a:spLocks noChangeArrowheads="1"/>
          </p:cNvSpPr>
          <p:nvPr/>
        </p:nvSpPr>
        <p:spPr bwMode="auto">
          <a:xfrm>
            <a:off x="539552" y="4483334"/>
            <a:ext cx="8352928" cy="1569660"/>
          </a:xfrm>
          <a:prstGeom prst="rect">
            <a:avLst/>
          </a:prstGeom>
          <a:noFill/>
          <a:ln w="9525">
            <a:noFill/>
            <a:miter lim="800000"/>
            <a:headEnd/>
            <a:tailEnd/>
          </a:ln>
        </p:spPr>
        <p:txBody>
          <a:bodyPr wrap="square">
            <a:spAutoFit/>
          </a:bodyPr>
          <a:lstStyle/>
          <a:p>
            <a:pPr>
              <a:spcBef>
                <a:spcPts val="400"/>
              </a:spcBef>
              <a:spcAft>
                <a:spcPts val="400"/>
              </a:spcAft>
            </a:pPr>
            <a:r>
              <a:rPr lang="pt-BR" sz="2400" dirty="0" smtClean="0">
                <a:latin typeface="Arial Black" pitchFamily="34" charset="0"/>
              </a:rPr>
              <a:t>“Se a gestão não for essencialmente social, não será gestão e talvez não haja futuro. </a:t>
            </a:r>
            <a:r>
              <a:rPr lang="pt-BR" sz="2000" dirty="0" smtClean="0">
                <a:latin typeface="Arial Black" pitchFamily="34" charset="0"/>
              </a:rPr>
              <a:t>Não</a:t>
            </a:r>
            <a:r>
              <a:rPr lang="pt-BR" sz="2400" dirty="0" smtClean="0">
                <a:latin typeface="Arial Black" pitchFamily="34" charset="0"/>
              </a:rPr>
              <a:t> será a gestão social a busca do sentido para o futuro da gestão?” (FISCHER, 2007, p.39);</a:t>
            </a:r>
          </a:p>
        </p:txBody>
      </p:sp>
      <p:sp>
        <p:nvSpPr>
          <p:cNvPr id="7" name="Rectangle 31"/>
          <p:cNvSpPr>
            <a:spLocks noChangeArrowheads="1"/>
          </p:cNvSpPr>
          <p:nvPr/>
        </p:nvSpPr>
        <p:spPr bwMode="auto">
          <a:xfrm>
            <a:off x="0" y="404664"/>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9" name="Rectangle 32"/>
          <p:cNvSpPr>
            <a:spLocks noChangeArrowheads="1"/>
          </p:cNvSpPr>
          <p:nvPr/>
        </p:nvSpPr>
        <p:spPr bwMode="auto">
          <a:xfrm>
            <a:off x="0" y="1720289"/>
            <a:ext cx="9144000" cy="846386"/>
          </a:xfrm>
          <a:prstGeom prst="rect">
            <a:avLst/>
          </a:prstGeom>
          <a:solidFill>
            <a:srgbClr val="FF0000"/>
          </a:solidFill>
          <a:ln w="9525">
            <a:noFill/>
            <a:miter lim="800000"/>
            <a:headEnd/>
            <a:tailEnd/>
          </a:ln>
        </p:spPr>
        <p:txBody>
          <a:bodyPr bIns="0" anchor="ctr">
            <a:spAutoFit/>
          </a:bodyPr>
          <a:lstStyle/>
          <a:p>
            <a:pPr algn="ctr" eaLnBrk="1" hangingPunct="1">
              <a:tabLst>
                <a:tab pos="450850" algn="l"/>
              </a:tabLst>
            </a:pPr>
            <a:r>
              <a:rPr lang="it-IT" sz="2600" b="1" dirty="0" smtClean="0">
                <a:solidFill>
                  <a:schemeClr val="bg1"/>
                </a:solidFill>
                <a:latin typeface="Arial Black" pitchFamily="34" charset="0"/>
                <a:ea typeface="Calibri" pitchFamily="34" charset="0"/>
                <a:cs typeface="Times New Roman" pitchFamily="18" charset="0"/>
              </a:rPr>
              <a:t>POR QUE É PRECISO PRATICAR A GESTÃO SOCIAL E FORTALECER A CIDADANIA?</a:t>
            </a:r>
            <a:endParaRPr lang="pt-BR" sz="2600" b="1" dirty="0">
              <a:solidFill>
                <a:schemeClr val="bg1"/>
              </a:solidFill>
              <a:latin typeface="Arial Black" pitchFamily="34" charset="0"/>
              <a:ea typeface="Calibri" pitchFamily="34" charset="0"/>
              <a:cs typeface="Times New Roman" pitchFamily="18" charset="0"/>
            </a:endParaRPr>
          </a:p>
        </p:txBody>
      </p:sp>
    </p:spTree>
    <p:extLst>
      <p:ext uri="{BB962C8B-B14F-4D97-AF65-F5344CB8AC3E}">
        <p14:creationId xmlns:p14="http://schemas.microsoft.com/office/powerpoint/2010/main" val="275336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107504" y="3515410"/>
            <a:ext cx="1828800" cy="2592288"/>
          </a:xfrm>
          <a:prstGeom prst="rect">
            <a:avLst/>
          </a:prstGeom>
          <a:noFill/>
          <a:ln w="9525">
            <a:noFill/>
            <a:miter lim="800000"/>
            <a:headEnd/>
            <a:tailEnd/>
          </a:ln>
        </p:spPr>
      </p:pic>
      <p:sp>
        <p:nvSpPr>
          <p:cNvPr id="5124" name="CaixaDeTexto 4"/>
          <p:cNvSpPr txBox="1">
            <a:spLocks noChangeArrowheads="1"/>
          </p:cNvSpPr>
          <p:nvPr/>
        </p:nvSpPr>
        <p:spPr bwMode="auto">
          <a:xfrm>
            <a:off x="1691680" y="3387883"/>
            <a:ext cx="7380312" cy="2554545"/>
          </a:xfrm>
          <a:prstGeom prst="rect">
            <a:avLst/>
          </a:prstGeom>
          <a:noFill/>
          <a:ln w="9525">
            <a:noFill/>
            <a:miter lim="800000"/>
            <a:headEnd/>
            <a:tailEnd/>
          </a:ln>
        </p:spPr>
        <p:txBody>
          <a:bodyPr wrap="square">
            <a:spAutoFit/>
          </a:bodyPr>
          <a:lstStyle/>
          <a:p>
            <a:pPr>
              <a:spcBef>
                <a:spcPts val="600"/>
              </a:spcBef>
              <a:spcAft>
                <a:spcPts val="600"/>
              </a:spcAft>
            </a:pPr>
            <a:r>
              <a:rPr lang="pt-BR" sz="2000" dirty="0" smtClean="0">
                <a:latin typeface="Arial Black" pitchFamily="34" charset="0"/>
              </a:rPr>
              <a:t>Tenório (2006, p. 1146) informa que a </a:t>
            </a:r>
            <a:r>
              <a:rPr lang="pt-BR" sz="2000" dirty="0" smtClean="0">
                <a:solidFill>
                  <a:srgbClr val="0033CC"/>
                </a:solidFill>
                <a:latin typeface="Arial Black" pitchFamily="34" charset="0"/>
              </a:rPr>
              <a:t>Gestão Social </a:t>
            </a:r>
            <a:r>
              <a:rPr lang="pt-BR" sz="2000" dirty="0" smtClean="0">
                <a:latin typeface="Arial Black" pitchFamily="34" charset="0"/>
              </a:rPr>
              <a:t>tem sido praticada mais sob os enfoques de “políticas sociais, de organizações do terceiro setor, do combate à pobreza e até ambiental, do que à discussão e possibilidade de uma gestão democrática, participativa, quer na formulação de políticas públicas, quer nas relações de caráter produtivo.”</a:t>
            </a:r>
            <a:endParaRPr lang="pt-BR" sz="2000" dirty="0">
              <a:latin typeface="Arial Black" pitchFamily="34" charset="0"/>
            </a:endParaRPr>
          </a:p>
        </p:txBody>
      </p:sp>
      <p:sp>
        <p:nvSpPr>
          <p:cNvPr id="8" name="Rectangle 31"/>
          <p:cNvSpPr>
            <a:spLocks noChangeArrowheads="1"/>
          </p:cNvSpPr>
          <p:nvPr/>
        </p:nvSpPr>
        <p:spPr bwMode="auto">
          <a:xfrm>
            <a:off x="0" y="577484"/>
            <a:ext cx="9144000" cy="1015663"/>
          </a:xfrm>
          <a:prstGeom prst="rect">
            <a:avLst/>
          </a:prstGeom>
          <a:solidFill>
            <a:srgbClr val="002060"/>
          </a:solidFill>
          <a:ln w="9525">
            <a:noFill/>
            <a:miter lim="800000"/>
            <a:headEnd/>
            <a:tailEnd/>
          </a:ln>
        </p:spPr>
        <p:txBody>
          <a:bodyPr>
            <a:spAutoFit/>
          </a:bodyPr>
          <a:lstStyle/>
          <a:p>
            <a:pPr algn="ctr" eaLnBrk="1" hangingPunct="1"/>
            <a:r>
              <a:rPr lang="pt-BR" sz="2000" b="1" dirty="0" smtClean="0">
                <a:solidFill>
                  <a:schemeClr val="bg1"/>
                </a:solidFill>
              </a:rPr>
              <a:t>UFSC/Centro </a:t>
            </a:r>
            <a:r>
              <a:rPr lang="pt-BR" sz="2000" b="1" dirty="0">
                <a:solidFill>
                  <a:schemeClr val="bg1"/>
                </a:solidFill>
              </a:rPr>
              <a:t>de Ciências da Administração/CAD</a:t>
            </a:r>
          </a:p>
          <a:p>
            <a:pPr algn="ctr" eaLnBrk="1" hangingPunct="1"/>
            <a:r>
              <a:rPr lang="pt-BR" sz="2000" b="1" dirty="0" smtClean="0">
                <a:solidFill>
                  <a:schemeClr val="bg1"/>
                </a:solidFill>
              </a:rPr>
              <a:t>UAB/Programa Nacional de Formação em Administração Pública – PNAP</a:t>
            </a:r>
          </a:p>
          <a:p>
            <a:pPr algn="ctr" eaLnBrk="1" hangingPunct="1"/>
            <a:r>
              <a:rPr lang="pt-BR" sz="2000" b="1" dirty="0" smtClean="0">
                <a:solidFill>
                  <a:schemeClr val="bg1"/>
                </a:solidFill>
              </a:rPr>
              <a:t>Bacharelado em Administração Pública</a:t>
            </a:r>
            <a:endParaRPr lang="pt-BR" sz="2000" b="1" dirty="0">
              <a:solidFill>
                <a:schemeClr val="bg1"/>
              </a:solidFill>
            </a:endParaRPr>
          </a:p>
        </p:txBody>
      </p:sp>
      <p:sp>
        <p:nvSpPr>
          <p:cNvPr id="9" name="Rectangle 32"/>
          <p:cNvSpPr>
            <a:spLocks noChangeArrowheads="1"/>
          </p:cNvSpPr>
          <p:nvPr/>
        </p:nvSpPr>
        <p:spPr bwMode="auto">
          <a:xfrm>
            <a:off x="0" y="1865784"/>
            <a:ext cx="9144000" cy="846386"/>
          </a:xfrm>
          <a:prstGeom prst="rect">
            <a:avLst/>
          </a:prstGeom>
          <a:solidFill>
            <a:srgbClr val="FF0000"/>
          </a:solidFill>
          <a:ln w="9525">
            <a:noFill/>
            <a:miter lim="800000"/>
            <a:headEnd/>
            <a:tailEnd/>
          </a:ln>
        </p:spPr>
        <p:txBody>
          <a:bodyPr bIns="0" anchor="ctr">
            <a:spAutoFit/>
          </a:bodyPr>
          <a:lstStyle/>
          <a:p>
            <a:pPr algn="ctr" eaLnBrk="1" hangingPunct="1">
              <a:tabLst>
                <a:tab pos="450850" algn="l"/>
              </a:tabLst>
            </a:pPr>
            <a:r>
              <a:rPr lang="it-IT" sz="2600" b="1" dirty="0" smtClean="0">
                <a:solidFill>
                  <a:schemeClr val="bg1"/>
                </a:solidFill>
                <a:latin typeface="Arial Black" pitchFamily="34" charset="0"/>
                <a:ea typeface="Calibri" pitchFamily="34" charset="0"/>
                <a:cs typeface="Times New Roman" pitchFamily="18" charset="0"/>
              </a:rPr>
              <a:t>POR QUE É PRECISO PRATICAR A GESTÃO SOCIAL E FORTALECER A CIDADANIA?</a:t>
            </a:r>
            <a:endParaRPr lang="pt-BR" sz="2600" b="1" dirty="0">
              <a:solidFill>
                <a:schemeClr val="bg1"/>
              </a:solidFill>
              <a:latin typeface="Arial Black" pitchFamily="34" charset="0"/>
              <a:ea typeface="Calibri" pitchFamily="34" charset="0"/>
              <a:cs typeface="Times New Roman" pitchFamily="18" charset="0"/>
            </a:endParaRPr>
          </a:p>
        </p:txBody>
      </p:sp>
    </p:spTree>
    <p:extLst>
      <p:ext uri="{BB962C8B-B14F-4D97-AF65-F5344CB8AC3E}">
        <p14:creationId xmlns:p14="http://schemas.microsoft.com/office/powerpoint/2010/main" val="3272095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2559</Words>
  <Application>Microsoft Office PowerPoint</Application>
  <PresentationFormat>Apresentação na tela (4:3)</PresentationFormat>
  <Paragraphs>253</Paragraphs>
  <Slides>32</Slides>
  <Notes>32</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Thesta</dc:creator>
  <cp:lastModifiedBy>Thesta</cp:lastModifiedBy>
  <cp:revision>2</cp:revision>
  <dcterms:created xsi:type="dcterms:W3CDTF">2011-06-07T20:30:15Z</dcterms:created>
  <dcterms:modified xsi:type="dcterms:W3CDTF">2011-06-07T21:16:18Z</dcterms:modified>
</cp:coreProperties>
</file>