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8" r:id="rId2"/>
    <p:sldId id="259" r:id="rId3"/>
    <p:sldId id="262" r:id="rId4"/>
    <p:sldId id="263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7" r:id="rId13"/>
    <p:sldId id="278" r:id="rId14"/>
    <p:sldId id="279" r:id="rId15"/>
  </p:sldIdLst>
  <p:sldSz cx="9144000" cy="6858000" type="screen4x3"/>
  <p:notesSz cx="6888163" cy="100203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96" y="-4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2075" y="0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t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fld id="{FEFBBD01-F78B-432F-8011-78013ED1C3E0}" type="datetimeFigureOut">
              <a:rPr lang="pt-BR"/>
              <a:pPr>
                <a:defRPr/>
              </a:pPr>
              <a:t>26/07/2011</a:t>
            </a:fld>
            <a:endParaRPr lang="pt-BR"/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17063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defTabSz="966788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16" tIns="48308" rIns="96616" bIns="48308" numCol="1" anchor="b" anchorCtr="0" compatLnSpc="1">
            <a:prstTxWarp prst="textNoShape">
              <a:avLst/>
            </a:prstTxWarp>
          </a:bodyPr>
          <a:lstStyle>
            <a:lvl1pPr algn="r" defTabSz="966788" eaLnBrk="0" hangingPunct="0">
              <a:defRPr sz="1300">
                <a:cs typeface="+mn-cs"/>
              </a:defRPr>
            </a:lvl1pPr>
          </a:lstStyle>
          <a:p>
            <a:pPr>
              <a:defRPr/>
            </a:pPr>
            <a:fld id="{ABACD359-A0E2-4148-86BD-1A6B4F1224D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05771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CABE59B5-698A-48A9-B15E-D1C795725A40}" type="datetimeFigureOut">
              <a:rPr lang="pt-BR"/>
              <a:pPr>
                <a:defRPr/>
              </a:pPr>
              <a:t>26/07/2011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8975" y="4759325"/>
            <a:ext cx="5510213" cy="45100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cs typeface="+mn-cs"/>
              </a:defRPr>
            </a:lvl1pPr>
          </a:lstStyle>
          <a:p>
            <a:pPr>
              <a:defRPr/>
            </a:pPr>
            <a:fld id="{15B2503B-4401-44AB-AB73-020D2F01C2B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15951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17412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16" tIns="48308" rIns="96616" bIns="48308" anchor="b"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C7BAD3DE-17B5-4D3D-A69D-1DD35ECC25C7}" type="slidenum">
              <a:rPr lang="pt-BR" sz="1300">
                <a:latin typeface="Calibri" pitchFamily="34" charset="0"/>
              </a:rPr>
              <a:pPr algn="r" eaLnBrk="1" hangingPunct="1"/>
              <a:t>1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26628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16" tIns="48308" rIns="96616" bIns="48308" anchor="b"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CD03C3AE-4A96-420B-A261-C3ABF9AD6BE1}" type="slidenum">
              <a:rPr lang="pt-BR" sz="1300">
                <a:latin typeface="Calibri" pitchFamily="34" charset="0"/>
              </a:rPr>
              <a:pPr algn="r" eaLnBrk="1" hangingPunct="1"/>
              <a:t>10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27652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16" tIns="48308" rIns="96616" bIns="48308" anchor="b"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84CDEBB-7A09-4C55-B512-D31524474924}" type="slidenum">
              <a:rPr lang="pt-BR" sz="1300">
                <a:latin typeface="Calibri" pitchFamily="34" charset="0"/>
              </a:rPr>
              <a:pPr algn="r" eaLnBrk="1" hangingPunct="1"/>
              <a:t>11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28676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16" tIns="48308" rIns="96616" bIns="48308" anchor="b"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6D64308C-AB44-40FB-9C20-2B1E5481CA94}" type="slidenum">
              <a:rPr lang="pt-BR" sz="1300">
                <a:latin typeface="Calibri" pitchFamily="34" charset="0"/>
              </a:rPr>
              <a:pPr algn="r" eaLnBrk="1" hangingPunct="1"/>
              <a:t>12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2970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16" tIns="48308" rIns="96616" bIns="48308" anchor="b"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A0C1499-3613-4DEF-AB8E-30B4CA8C59B6}" type="slidenum">
              <a:rPr lang="pt-BR" sz="1300">
                <a:latin typeface="Calibri" pitchFamily="34" charset="0"/>
              </a:rPr>
              <a:pPr algn="r" eaLnBrk="1" hangingPunct="1"/>
              <a:t>13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30724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16" tIns="48308" rIns="96616" bIns="48308" anchor="b"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F8C20AE2-950F-479C-900D-51EAF5D78103}" type="slidenum">
              <a:rPr lang="pt-BR" sz="1300">
                <a:latin typeface="Calibri" pitchFamily="34" charset="0"/>
              </a:rPr>
              <a:pPr algn="r" eaLnBrk="1" hangingPunct="1"/>
              <a:t>14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18436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16" tIns="48308" rIns="96616" bIns="48308" anchor="b"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00523D0D-ED21-4663-B958-C5352ADDD7E2}" type="slidenum">
              <a:rPr lang="pt-BR" sz="1300">
                <a:latin typeface="Calibri" pitchFamily="34" charset="0"/>
              </a:rPr>
              <a:pPr algn="r" eaLnBrk="1" hangingPunct="1"/>
              <a:t>2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1946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16" tIns="48308" rIns="96616" bIns="48308" anchor="b"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282CD939-119C-4C9A-9A94-52F1499622B1}" type="slidenum">
              <a:rPr lang="pt-BR" sz="1300">
                <a:latin typeface="Calibri" pitchFamily="34" charset="0"/>
              </a:rPr>
              <a:pPr algn="r" eaLnBrk="1" hangingPunct="1"/>
              <a:t>3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20484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16" tIns="48308" rIns="96616" bIns="48308" anchor="b"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367177A9-DCF7-4BBE-937E-06EC7B3176CA}" type="slidenum">
              <a:rPr lang="pt-BR" sz="1300">
                <a:latin typeface="Calibri" pitchFamily="34" charset="0"/>
              </a:rPr>
              <a:pPr algn="r" eaLnBrk="1" hangingPunct="1"/>
              <a:t>4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21508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16" tIns="48308" rIns="96616" bIns="48308" anchor="b"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758A2362-09A2-489D-8A54-152A01108279}" type="slidenum">
              <a:rPr lang="pt-BR" sz="1300">
                <a:latin typeface="Calibri" pitchFamily="34" charset="0"/>
              </a:rPr>
              <a:pPr algn="r" eaLnBrk="1" hangingPunct="1"/>
              <a:t>5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22532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16" tIns="48308" rIns="96616" bIns="48308" anchor="b"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161823D7-4242-4DF7-9E20-A31ACCB64F9A}" type="slidenum">
              <a:rPr lang="pt-BR" sz="1300">
                <a:latin typeface="Calibri" pitchFamily="34" charset="0"/>
              </a:rPr>
              <a:pPr algn="r" eaLnBrk="1" hangingPunct="1"/>
              <a:t>6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23556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16" tIns="48308" rIns="96616" bIns="48308" anchor="b"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3F428C06-50B8-4794-91FC-02B9CCEB6FC4}" type="slidenum">
              <a:rPr lang="pt-BR" sz="1300">
                <a:latin typeface="Calibri" pitchFamily="34" charset="0"/>
              </a:rPr>
              <a:pPr algn="r" eaLnBrk="1" hangingPunct="1"/>
              <a:t>7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24580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16" tIns="48308" rIns="96616" bIns="48308" anchor="b"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36E0C63B-7BC8-41A4-A000-DDBDA3294FCF}" type="slidenum">
              <a:rPr lang="pt-BR" sz="1300">
                <a:latin typeface="Calibri" pitchFamily="34" charset="0"/>
              </a:rPr>
              <a:pPr algn="r" eaLnBrk="1" hangingPunct="1"/>
              <a:t>8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  <p:sp>
        <p:nvSpPr>
          <p:cNvPr id="25604" name="Espaço Reservado para Número de Slide 3"/>
          <p:cNvSpPr txBox="1">
            <a:spLocks noGrp="1"/>
          </p:cNvSpPr>
          <p:nvPr/>
        </p:nvSpPr>
        <p:spPr bwMode="auto">
          <a:xfrm>
            <a:off x="3902075" y="9517063"/>
            <a:ext cx="29845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16" tIns="48308" rIns="96616" bIns="48308" anchor="b"/>
          <a:lstStyle>
            <a:lvl1pPr defTabSz="9667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6678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492FEB-34F6-447D-BA26-A62F71BF0984}" type="slidenum">
              <a:rPr lang="pt-BR" sz="1300">
                <a:latin typeface="Calibri" pitchFamily="34" charset="0"/>
              </a:rPr>
              <a:pPr algn="r" eaLnBrk="1" hangingPunct="1"/>
              <a:t>9</a:t>
            </a:fld>
            <a:endParaRPr lang="pt-BR" sz="130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3302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2051" name="Text Box 8"/>
          <p:cNvSpPr txBox="1">
            <a:spLocks noChangeArrowheads="1"/>
          </p:cNvSpPr>
          <p:nvPr/>
        </p:nvSpPr>
        <p:spPr bwMode="auto">
          <a:xfrm>
            <a:off x="323850" y="2133600"/>
            <a:ext cx="8640763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pt-BR" sz="3200" b="1">
                <a:solidFill>
                  <a:srgbClr val="003399"/>
                </a:solidFill>
                <a:latin typeface="Calibri" pitchFamily="34" charset="0"/>
              </a:rPr>
              <a:t>Videoaula 1</a:t>
            </a:r>
          </a:p>
          <a:p>
            <a:pPr algn="ctr"/>
            <a:endParaRPr lang="pt-BR" sz="3200" b="1">
              <a:solidFill>
                <a:srgbClr val="003399"/>
              </a:solidFill>
              <a:latin typeface="Calibri" pitchFamily="34" charset="0"/>
            </a:endParaRPr>
          </a:p>
          <a:p>
            <a:pPr algn="ctr"/>
            <a:r>
              <a:rPr lang="pt-BR" sz="3200" b="1">
                <a:solidFill>
                  <a:srgbClr val="003399"/>
                </a:solidFill>
                <a:latin typeface="Calibri" pitchFamily="34" charset="0"/>
              </a:rPr>
              <a:t> O Estado e a economia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2606675" y="4076700"/>
            <a:ext cx="4075113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2400" b="1" dirty="0">
                <a:solidFill>
                  <a:schemeClr val="accent1">
                    <a:lumMod val="75000"/>
                  </a:schemeClr>
                </a:solidFill>
                <a:latin typeface="+mj-lt"/>
                <a:cs typeface="+mn-cs"/>
              </a:rPr>
              <a:t>Professor João Rogério </a:t>
            </a:r>
            <a:r>
              <a:rPr lang="pt-BR" sz="2400" b="1" dirty="0" err="1">
                <a:solidFill>
                  <a:schemeClr val="accent1">
                    <a:lumMod val="75000"/>
                  </a:schemeClr>
                </a:solidFill>
                <a:latin typeface="+mj-lt"/>
                <a:cs typeface="+mn-cs"/>
              </a:rPr>
              <a:t>Sanson</a:t>
            </a:r>
            <a:endParaRPr lang="pt-BR" sz="2400" b="1" dirty="0">
              <a:solidFill>
                <a:schemeClr val="accent1">
                  <a:lumMod val="75000"/>
                </a:schemeClr>
              </a:solidFill>
              <a:latin typeface="+mj-lt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11267" name="CaixaDeTexto 3"/>
          <p:cNvSpPr txBox="1">
            <a:spLocks noChangeArrowheads="1"/>
          </p:cNvSpPr>
          <p:nvPr/>
        </p:nvSpPr>
        <p:spPr bwMode="auto">
          <a:xfrm>
            <a:off x="357188" y="1285875"/>
            <a:ext cx="69294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sz="2800" b="1">
                <a:solidFill>
                  <a:srgbClr val="FF0000"/>
                </a:solidFill>
              </a:rPr>
              <a:t>Concorrência partidária</a:t>
            </a:r>
            <a:endParaRPr lang="pt-BR" sz="28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9" name="CaixaDeTexto 8"/>
          <p:cNvSpPr txBox="1">
            <a:spLocks noChangeArrowheads="1"/>
          </p:cNvSpPr>
          <p:nvPr/>
        </p:nvSpPr>
        <p:spPr bwMode="auto">
          <a:xfrm>
            <a:off x="814388" y="2133600"/>
            <a:ext cx="7358062" cy="42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pt-BR" sz="2800" b="1">
                <a:solidFill>
                  <a:srgbClr val="003399"/>
                </a:solidFill>
                <a:latin typeface="Calibri" pitchFamily="34" charset="0"/>
              </a:rPr>
              <a:t>Interação</a:t>
            </a:r>
          </a:p>
          <a:p>
            <a:pPr eaLnBrk="1" hangingPunct="1">
              <a:lnSpc>
                <a:spcPct val="110000"/>
              </a:lnSpc>
            </a:pPr>
            <a:r>
              <a:rPr lang="pt-BR" sz="2800">
                <a:solidFill>
                  <a:srgbClr val="003399"/>
                </a:solidFill>
                <a:latin typeface="Calibri" pitchFamily="34" charset="0"/>
              </a:rPr>
              <a:t>Eleitores  </a:t>
            </a:r>
          </a:p>
          <a:p>
            <a:pPr eaLnBrk="1" hangingPunct="1">
              <a:lnSpc>
                <a:spcPct val="110000"/>
              </a:lnSpc>
            </a:pPr>
            <a:r>
              <a:rPr lang="pt-BR" sz="2800">
                <a:solidFill>
                  <a:srgbClr val="003399"/>
                </a:solidFill>
                <a:latin typeface="Calibri" pitchFamily="34" charset="0"/>
                <a:sym typeface="Symbol" pitchFamily="18" charset="2"/>
              </a:rPr>
              <a:t>              </a:t>
            </a:r>
            <a:r>
              <a:rPr lang="pt-BR" sz="2800">
                <a:solidFill>
                  <a:srgbClr val="003399"/>
                </a:solidFill>
                <a:latin typeface="Calibri" pitchFamily="34" charset="0"/>
              </a:rPr>
              <a:t>Políticos </a:t>
            </a:r>
            <a:r>
              <a:rPr lang="pt-BR" sz="2800">
                <a:solidFill>
                  <a:srgbClr val="003399"/>
                </a:solidFill>
                <a:latin typeface="Calibri" pitchFamily="34" charset="0"/>
                <a:sym typeface="Symbol" pitchFamily="18" charset="2"/>
              </a:rPr>
              <a:t></a:t>
            </a:r>
            <a:r>
              <a:rPr lang="pt-BR" sz="2800">
                <a:solidFill>
                  <a:srgbClr val="003399"/>
                </a:solidFill>
                <a:latin typeface="Calibri" pitchFamily="34" charset="0"/>
              </a:rPr>
              <a:t> Burocratas </a:t>
            </a:r>
          </a:p>
          <a:p>
            <a:pPr eaLnBrk="1" hangingPunct="1">
              <a:lnSpc>
                <a:spcPct val="110000"/>
              </a:lnSpc>
            </a:pPr>
            <a:r>
              <a:rPr lang="pt-BR" sz="2800">
                <a:solidFill>
                  <a:srgbClr val="003399"/>
                </a:solidFill>
                <a:latin typeface="Calibri" pitchFamily="34" charset="0"/>
                <a:sym typeface="Symbol" pitchFamily="18" charset="2"/>
              </a:rPr>
              <a:t>                                                    </a:t>
            </a:r>
            <a:r>
              <a:rPr lang="pt-BR" sz="2800">
                <a:solidFill>
                  <a:srgbClr val="003399"/>
                </a:solidFill>
                <a:latin typeface="Calibri" pitchFamily="34" charset="0"/>
              </a:rPr>
              <a:t> Eleitores</a:t>
            </a:r>
          </a:p>
          <a:p>
            <a:pPr eaLnBrk="1" hangingPunct="1">
              <a:lnSpc>
                <a:spcPct val="110000"/>
              </a:lnSpc>
            </a:pPr>
            <a:r>
              <a:rPr lang="pt-BR" sz="2800" b="1">
                <a:solidFill>
                  <a:srgbClr val="003399"/>
                </a:solidFill>
                <a:latin typeface="Calibri" pitchFamily="34" charset="0"/>
              </a:rPr>
              <a:t>  </a:t>
            </a:r>
          </a:p>
          <a:p>
            <a:pPr eaLnBrk="1" hangingPunct="1">
              <a:lnSpc>
                <a:spcPct val="110000"/>
              </a:lnSpc>
            </a:pPr>
            <a:r>
              <a:rPr lang="pt-BR" sz="2800">
                <a:solidFill>
                  <a:srgbClr val="003399"/>
                </a:solidFill>
                <a:latin typeface="Calibri" pitchFamily="34" charset="0"/>
              </a:rPr>
              <a:t>Resultado: bens e serviços obtidos por meio do </a:t>
            </a:r>
            <a:r>
              <a:rPr lang="pt-BR" sz="2800" b="1">
                <a:solidFill>
                  <a:srgbClr val="003399"/>
                </a:solidFill>
                <a:latin typeface="Calibri" pitchFamily="34" charset="0"/>
              </a:rPr>
              <a:t>setor público</a:t>
            </a:r>
          </a:p>
          <a:p>
            <a:pPr eaLnBrk="1" hangingPunct="1">
              <a:lnSpc>
                <a:spcPct val="110000"/>
              </a:lnSpc>
            </a:pPr>
            <a:endParaRPr lang="pt-BR" sz="2800" b="1">
              <a:solidFill>
                <a:srgbClr val="003399"/>
              </a:solidFill>
            </a:endParaRPr>
          </a:p>
          <a:p>
            <a:pPr eaLnBrk="1" hangingPunct="1">
              <a:spcBef>
                <a:spcPct val="20000"/>
              </a:spcBef>
            </a:pPr>
            <a:endParaRPr lang="pt-BR" b="1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12291" name="CaixaDeTexto 3"/>
          <p:cNvSpPr txBox="1">
            <a:spLocks noChangeArrowheads="1"/>
          </p:cNvSpPr>
          <p:nvPr/>
        </p:nvSpPr>
        <p:spPr bwMode="auto">
          <a:xfrm>
            <a:off x="357188" y="1285875"/>
            <a:ext cx="69294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sz="2800" b="1">
                <a:solidFill>
                  <a:srgbClr val="FF0000"/>
                </a:solidFill>
              </a:rPr>
              <a:t>Concorrência partidária</a:t>
            </a:r>
            <a:endParaRPr lang="pt-BR" sz="28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12292" name="CaixaDeTexto 8"/>
          <p:cNvSpPr txBox="1">
            <a:spLocks noChangeArrowheads="1"/>
          </p:cNvSpPr>
          <p:nvPr/>
        </p:nvSpPr>
        <p:spPr bwMode="auto">
          <a:xfrm>
            <a:off x="611188" y="2357438"/>
            <a:ext cx="7358062" cy="137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pt-BR" sz="2800" b="1">
                <a:solidFill>
                  <a:srgbClr val="003399"/>
                </a:solidFill>
                <a:latin typeface="Calibri" pitchFamily="34" charset="0"/>
              </a:rPr>
              <a:t>Exemplos de serviços públicos:</a:t>
            </a:r>
          </a:p>
          <a:p>
            <a:pPr eaLnBrk="1" hangingPunct="1">
              <a:lnSpc>
                <a:spcPct val="110000"/>
              </a:lnSpc>
            </a:pPr>
            <a:endParaRPr lang="pt-BR" sz="2800" b="1">
              <a:solidFill>
                <a:srgbClr val="003399"/>
              </a:solidFill>
            </a:endParaRPr>
          </a:p>
          <a:p>
            <a:pPr eaLnBrk="1" hangingPunct="1">
              <a:spcBef>
                <a:spcPct val="20000"/>
              </a:spcBef>
            </a:pPr>
            <a:endParaRPr lang="pt-BR" b="1"/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84168" y="1804516"/>
            <a:ext cx="2574169" cy="34290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13315" name="CaixaDeTexto 3"/>
          <p:cNvSpPr txBox="1">
            <a:spLocks noChangeArrowheads="1"/>
          </p:cNvSpPr>
          <p:nvPr/>
        </p:nvSpPr>
        <p:spPr bwMode="auto">
          <a:xfrm>
            <a:off x="739775" y="1476375"/>
            <a:ext cx="69310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sz="2800" b="1">
                <a:solidFill>
                  <a:srgbClr val="FF0000"/>
                </a:solidFill>
              </a:rPr>
              <a:t>Concorrência partidária</a:t>
            </a:r>
            <a:endParaRPr lang="pt-BR" sz="28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9" name="CaixaDeTexto 8"/>
          <p:cNvSpPr txBox="1">
            <a:spLocks noChangeArrowheads="1"/>
          </p:cNvSpPr>
          <p:nvPr/>
        </p:nvSpPr>
        <p:spPr bwMode="auto">
          <a:xfrm>
            <a:off x="525463" y="2547938"/>
            <a:ext cx="7359650" cy="2320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pt-BR" sz="2800" b="1">
                <a:solidFill>
                  <a:srgbClr val="003399"/>
                </a:solidFill>
                <a:latin typeface="Calibri" pitchFamily="34" charset="0"/>
              </a:rPr>
              <a:t>Governos autoritários e a menor concorrência política.</a:t>
            </a:r>
          </a:p>
          <a:p>
            <a:pPr eaLnBrk="1" hangingPunct="1">
              <a:lnSpc>
                <a:spcPct val="110000"/>
              </a:lnSpc>
            </a:pPr>
            <a:endParaRPr lang="pt-BR" sz="2800" b="1">
              <a:solidFill>
                <a:srgbClr val="003399"/>
              </a:solidFill>
              <a:latin typeface="Calibri" pitchFamily="34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pt-BR" sz="2800" b="1">
                <a:solidFill>
                  <a:srgbClr val="003399"/>
                </a:solidFill>
                <a:latin typeface="Calibri" pitchFamily="34" charset="0"/>
              </a:rPr>
              <a:t>Gramsci </a:t>
            </a:r>
            <a:r>
              <a:rPr lang="pt-BR" sz="2800" b="1" i="1">
                <a:solidFill>
                  <a:srgbClr val="003399"/>
                </a:solidFill>
                <a:latin typeface="Calibri" pitchFamily="34" charset="0"/>
              </a:rPr>
              <a:t>versus</a:t>
            </a:r>
            <a:r>
              <a:rPr lang="pt-BR" sz="2800" b="1">
                <a:solidFill>
                  <a:srgbClr val="003399"/>
                </a:solidFill>
                <a:latin typeface="Calibri" pitchFamily="34" charset="0"/>
              </a:rPr>
              <a:t> Schumpeter e Downs.</a:t>
            </a:r>
            <a:endParaRPr lang="pt-BR" sz="2800" b="1">
              <a:solidFill>
                <a:srgbClr val="003399"/>
              </a:solidFill>
            </a:endParaRPr>
          </a:p>
          <a:p>
            <a:pPr eaLnBrk="1" hangingPunct="1">
              <a:spcBef>
                <a:spcPct val="20000"/>
              </a:spcBef>
            </a:pPr>
            <a:endParaRPr lang="pt-BR" b="1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14339" name="CaixaDeTexto 3"/>
          <p:cNvSpPr txBox="1">
            <a:spLocks noChangeArrowheads="1"/>
          </p:cNvSpPr>
          <p:nvPr/>
        </p:nvSpPr>
        <p:spPr bwMode="auto">
          <a:xfrm>
            <a:off x="468313" y="1609725"/>
            <a:ext cx="69294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sz="2800" b="1">
                <a:solidFill>
                  <a:srgbClr val="FF0000"/>
                </a:solidFill>
              </a:rPr>
              <a:t>Fechando esta videoaula</a:t>
            </a:r>
            <a:endParaRPr lang="pt-BR" sz="28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9" name="CaixaDeTexto 8"/>
          <p:cNvSpPr txBox="1">
            <a:spLocks noChangeArrowheads="1"/>
          </p:cNvSpPr>
          <p:nvPr/>
        </p:nvSpPr>
        <p:spPr bwMode="auto">
          <a:xfrm>
            <a:off x="1030288" y="2506663"/>
            <a:ext cx="7358062" cy="323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pt-BR" sz="2800">
                <a:solidFill>
                  <a:srgbClr val="003399"/>
                </a:solidFill>
                <a:latin typeface="Calibri" pitchFamily="34" charset="0"/>
              </a:rPr>
              <a:t>Explicação das ações estatais pela competição política: </a:t>
            </a:r>
          </a:p>
          <a:p>
            <a:pPr eaLnBrk="1" hangingPunct="1">
              <a:lnSpc>
                <a:spcPct val="110000"/>
              </a:lnSpc>
              <a:buFontTx/>
              <a:buChar char="•"/>
            </a:pPr>
            <a:r>
              <a:rPr lang="pt-BR" sz="2800">
                <a:solidFill>
                  <a:srgbClr val="003399"/>
                </a:solidFill>
                <a:latin typeface="Calibri" pitchFamily="34" charset="0"/>
              </a:rPr>
              <a:t> Alternância de partidos políticos no curto prazo; </a:t>
            </a:r>
          </a:p>
          <a:p>
            <a:pPr eaLnBrk="1" hangingPunct="1">
              <a:lnSpc>
                <a:spcPct val="110000"/>
              </a:lnSpc>
              <a:buFontTx/>
              <a:buChar char="•"/>
            </a:pPr>
            <a:r>
              <a:rPr lang="pt-BR" sz="2800">
                <a:solidFill>
                  <a:srgbClr val="003399"/>
                </a:solidFill>
                <a:latin typeface="Calibri" pitchFamily="34" charset="0"/>
              </a:rPr>
              <a:t> Alternância de grupos hegemônicos num prazo mais longo.</a:t>
            </a:r>
          </a:p>
          <a:p>
            <a:pPr eaLnBrk="1" hangingPunct="1">
              <a:spcBef>
                <a:spcPct val="20000"/>
              </a:spcBef>
            </a:pPr>
            <a:endParaRPr lang="pt-BR" sz="16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15363" name="CaixaDeTexto 3"/>
          <p:cNvSpPr txBox="1">
            <a:spLocks noChangeArrowheads="1"/>
          </p:cNvSpPr>
          <p:nvPr/>
        </p:nvSpPr>
        <p:spPr bwMode="auto">
          <a:xfrm>
            <a:off x="357188" y="1285875"/>
            <a:ext cx="69294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sz="2800" b="1">
                <a:solidFill>
                  <a:srgbClr val="FF0000"/>
                </a:solidFill>
              </a:rPr>
              <a:t>Fechando esta videoaula</a:t>
            </a:r>
            <a:endParaRPr lang="pt-BR" sz="28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9" name="CaixaDeTexto 8"/>
          <p:cNvSpPr txBox="1">
            <a:spLocks noChangeArrowheads="1"/>
          </p:cNvSpPr>
          <p:nvPr/>
        </p:nvSpPr>
        <p:spPr bwMode="auto">
          <a:xfrm>
            <a:off x="1101725" y="2320925"/>
            <a:ext cx="7358063" cy="326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pt-BR" sz="2800" b="1">
                <a:solidFill>
                  <a:srgbClr val="003399"/>
                </a:solidFill>
                <a:latin typeface="Calibri" pitchFamily="34" charset="0"/>
              </a:rPr>
              <a:t>Dúvidas?</a:t>
            </a:r>
          </a:p>
          <a:p>
            <a:pPr eaLnBrk="1" hangingPunct="1">
              <a:lnSpc>
                <a:spcPct val="110000"/>
              </a:lnSpc>
              <a:buFontTx/>
              <a:buChar char="•"/>
            </a:pPr>
            <a:r>
              <a:rPr lang="pt-BR" sz="2800">
                <a:solidFill>
                  <a:srgbClr val="003399"/>
                </a:solidFill>
                <a:latin typeface="Calibri" pitchFamily="34" charset="0"/>
              </a:rPr>
              <a:t> Reveja a aula. </a:t>
            </a:r>
          </a:p>
          <a:p>
            <a:pPr eaLnBrk="1" hangingPunct="1">
              <a:lnSpc>
                <a:spcPct val="110000"/>
              </a:lnSpc>
              <a:buFontTx/>
              <a:buChar char="•"/>
            </a:pPr>
            <a:r>
              <a:rPr lang="pt-BR" sz="2800">
                <a:solidFill>
                  <a:srgbClr val="003399"/>
                </a:solidFill>
                <a:latin typeface="Calibri" pitchFamily="34" charset="0"/>
              </a:rPr>
              <a:t> Releia o texto da Unidade 1.</a:t>
            </a:r>
          </a:p>
          <a:p>
            <a:pPr eaLnBrk="1" hangingPunct="1">
              <a:lnSpc>
                <a:spcPct val="110000"/>
              </a:lnSpc>
              <a:buFontTx/>
              <a:buChar char="•"/>
            </a:pPr>
            <a:r>
              <a:rPr lang="pt-BR" sz="2800">
                <a:solidFill>
                  <a:srgbClr val="003399"/>
                </a:solidFill>
                <a:latin typeface="Calibri" pitchFamily="34" charset="0"/>
              </a:rPr>
              <a:t> Consulte seu tutor.</a:t>
            </a:r>
          </a:p>
          <a:p>
            <a:pPr eaLnBrk="1" hangingPunct="1">
              <a:lnSpc>
                <a:spcPct val="110000"/>
              </a:lnSpc>
              <a:buFontTx/>
              <a:buChar char="•"/>
            </a:pPr>
            <a:endParaRPr lang="pt-BR" sz="2800">
              <a:solidFill>
                <a:srgbClr val="003399"/>
              </a:solidFill>
              <a:latin typeface="Calibri" pitchFamily="34" charset="0"/>
            </a:endParaRPr>
          </a:p>
          <a:p>
            <a:pPr algn="ctr" eaLnBrk="1" hangingPunct="1">
              <a:lnSpc>
                <a:spcPct val="110000"/>
              </a:lnSpc>
            </a:pPr>
            <a:r>
              <a:rPr lang="pt-BR" sz="2800" b="1">
                <a:solidFill>
                  <a:srgbClr val="003399"/>
                </a:solidFill>
                <a:latin typeface="Calibri" pitchFamily="34" charset="0"/>
              </a:rPr>
              <a:t>Bons estudos e até a próxima videoaula! </a:t>
            </a:r>
          </a:p>
          <a:p>
            <a:pPr eaLnBrk="1" hangingPunct="1">
              <a:spcBef>
                <a:spcPct val="20000"/>
              </a:spcBef>
            </a:pPr>
            <a:endParaRPr lang="pt-BR" sz="160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2051" name="Text Box 8"/>
          <p:cNvSpPr txBox="1">
            <a:spLocks noChangeArrowheads="1"/>
          </p:cNvSpPr>
          <p:nvPr/>
        </p:nvSpPr>
        <p:spPr bwMode="auto">
          <a:xfrm>
            <a:off x="357188" y="2643188"/>
            <a:ext cx="8640762" cy="228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  <a:defRPr/>
            </a:pPr>
            <a:r>
              <a:rPr lang="pt-BR" sz="3200" b="1" dirty="0">
                <a:solidFill>
                  <a:srgbClr val="003399"/>
                </a:solidFill>
                <a:latin typeface="Calibri" pitchFamily="34" charset="0"/>
                <a:cs typeface="+mn-cs"/>
              </a:rPr>
              <a:t>Gramsci e o Estado</a:t>
            </a:r>
          </a:p>
          <a:p>
            <a:pPr>
              <a:defRPr/>
            </a:pPr>
            <a:endParaRPr lang="pt-BR" sz="3200" b="1" dirty="0">
              <a:solidFill>
                <a:srgbClr val="003399"/>
              </a:solidFill>
              <a:latin typeface="Calibri" pitchFamily="34" charset="0"/>
              <a:cs typeface="+mn-cs"/>
            </a:endParaRPr>
          </a:p>
          <a:p>
            <a:pPr>
              <a:buFontTx/>
              <a:buChar char="•"/>
              <a:defRPr/>
            </a:pPr>
            <a:r>
              <a:rPr lang="pt-BR" sz="3200" b="1" dirty="0">
                <a:solidFill>
                  <a:srgbClr val="003399"/>
                </a:solidFill>
                <a:latin typeface="Calibri" pitchFamily="34" charset="0"/>
                <a:cs typeface="+mn-cs"/>
              </a:rPr>
              <a:t>A concorrência política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FontTx/>
              <a:buChar char="•"/>
              <a:defRPr/>
            </a:pPr>
            <a:endParaRPr lang="pt-BR" sz="3600" dirty="0">
              <a:solidFill>
                <a:srgbClr val="003399"/>
              </a:solidFill>
              <a:cs typeface="+mn-cs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468313" y="1541463"/>
            <a:ext cx="6929437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2800" b="1" dirty="0">
                <a:solidFill>
                  <a:srgbClr val="FF0000"/>
                </a:solidFill>
                <a:latin typeface="Arial"/>
                <a:ea typeface="+mj-ea"/>
                <a:cs typeface="+mj-cs"/>
              </a:rPr>
              <a:t>Objetivos</a:t>
            </a:r>
            <a:endParaRPr lang="pt-BR" sz="2800" b="1" dirty="0">
              <a:solidFill>
                <a:srgbClr val="FF0000"/>
              </a:solidFill>
              <a:latin typeface="Calibri" pitchFamily="34" charset="0"/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4099" name="CaixaDeTexto 3"/>
          <p:cNvSpPr txBox="1">
            <a:spLocks noChangeArrowheads="1"/>
          </p:cNvSpPr>
          <p:nvPr/>
        </p:nvSpPr>
        <p:spPr bwMode="auto">
          <a:xfrm>
            <a:off x="357188" y="1285875"/>
            <a:ext cx="69294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sz="2800" b="1">
                <a:solidFill>
                  <a:srgbClr val="FF0000"/>
                </a:solidFill>
              </a:rPr>
              <a:t>Gramsci e o Estado</a:t>
            </a:r>
            <a:endParaRPr lang="pt-BR" sz="28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4100" name="AutoShape 6"/>
          <p:cNvSpPr>
            <a:spLocks noChangeAspect="1" noChangeArrowheads="1" noTextEdit="1"/>
          </p:cNvSpPr>
          <p:nvPr/>
        </p:nvSpPr>
        <p:spPr bwMode="auto">
          <a:xfrm>
            <a:off x="500063" y="2214563"/>
            <a:ext cx="8029575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101" name="Retângulo 5"/>
          <p:cNvSpPr>
            <a:spLocks noChangeArrowheads="1"/>
          </p:cNvSpPr>
          <p:nvPr/>
        </p:nvSpPr>
        <p:spPr bwMode="auto">
          <a:xfrm>
            <a:off x="500063" y="2071688"/>
            <a:ext cx="832485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pt-BR" sz="2400" b="1">
                <a:solidFill>
                  <a:srgbClr val="003399"/>
                </a:solidFill>
              </a:rPr>
              <a:t>Antonio Gramsci</a:t>
            </a:r>
            <a:endParaRPr lang="pt-BR" sz="2400">
              <a:solidFill>
                <a:srgbClr val="003399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pt-BR" sz="2400">
                <a:solidFill>
                  <a:srgbClr val="003399"/>
                </a:solidFill>
              </a:rPr>
              <a:t>Um revolucionário que se tornou cientista social.</a:t>
            </a: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3071813"/>
            <a:ext cx="2286000" cy="331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9" descr="gramsci_ol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3143250"/>
            <a:ext cx="35591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5123" name="CaixaDeTexto 3"/>
          <p:cNvSpPr txBox="1">
            <a:spLocks noChangeArrowheads="1"/>
          </p:cNvSpPr>
          <p:nvPr/>
        </p:nvSpPr>
        <p:spPr bwMode="auto">
          <a:xfrm>
            <a:off x="357188" y="1285875"/>
            <a:ext cx="69294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sz="2800" b="1">
                <a:solidFill>
                  <a:srgbClr val="FF0000"/>
                </a:solidFill>
              </a:rPr>
              <a:t>Gramsci e o Estado</a:t>
            </a:r>
            <a:endParaRPr lang="pt-BR" sz="2800" b="1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42875" y="2357438"/>
            <a:ext cx="6000750" cy="31765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pt-BR" dirty="0">
                <a:solidFill>
                  <a:srgbClr val="003399"/>
                </a:solidFill>
                <a:cs typeface="+mn-cs"/>
              </a:rPr>
              <a:t> </a:t>
            </a:r>
            <a:r>
              <a:rPr lang="pt-BR" sz="2400" dirty="0">
                <a:solidFill>
                  <a:srgbClr val="003399"/>
                </a:solidFill>
                <a:cs typeface="+mn-cs"/>
              </a:rPr>
              <a:t>Conceitos básicos: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pt-BR" sz="2400" dirty="0">
              <a:solidFill>
                <a:srgbClr val="003399"/>
              </a:solidFill>
              <a:cs typeface="+mn-cs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pt-BR" sz="2400" dirty="0">
                <a:solidFill>
                  <a:srgbClr val="003399"/>
                </a:solidFill>
                <a:cs typeface="+mn-cs"/>
              </a:rPr>
              <a:t>A </a:t>
            </a:r>
            <a:r>
              <a:rPr lang="pt-BR" sz="2400" b="1" dirty="0">
                <a:solidFill>
                  <a:srgbClr val="003399"/>
                </a:solidFill>
                <a:cs typeface="+mn-cs"/>
              </a:rPr>
              <a:t>sociedade civil</a:t>
            </a:r>
            <a:r>
              <a:rPr lang="pt-BR" sz="2400" dirty="0">
                <a:solidFill>
                  <a:srgbClr val="003399"/>
                </a:solidFill>
                <a:cs typeface="+mn-cs"/>
              </a:rPr>
              <a:t>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pt-BR" sz="2400" dirty="0">
                <a:solidFill>
                  <a:srgbClr val="003399"/>
                </a:solidFill>
                <a:cs typeface="+mn-cs"/>
              </a:rPr>
              <a:t>"complexo das relações ideológicas e culturais, a  vida espiritual e intelectual, e a expressão política dessas relações" (</a:t>
            </a:r>
            <a:r>
              <a:rPr lang="pt-BR" sz="2400" dirty="0" err="1">
                <a:solidFill>
                  <a:srgbClr val="003399"/>
                </a:solidFill>
                <a:cs typeface="+mn-cs"/>
              </a:rPr>
              <a:t>Carnoy</a:t>
            </a:r>
            <a:r>
              <a:rPr lang="pt-BR" sz="2400" dirty="0">
                <a:solidFill>
                  <a:srgbClr val="003399"/>
                </a:solidFill>
                <a:cs typeface="+mn-cs"/>
              </a:rPr>
              <a:t>, 1986)</a:t>
            </a:r>
            <a:r>
              <a:rPr lang="pt-BR" dirty="0">
                <a:solidFill>
                  <a:srgbClr val="003399"/>
                </a:solidFill>
                <a:cs typeface="+mn-cs"/>
              </a:rPr>
              <a:t> </a:t>
            </a:r>
          </a:p>
          <a:p>
            <a:pPr>
              <a:buFontTx/>
              <a:buChar char="•"/>
              <a:defRPr/>
            </a:pPr>
            <a:endParaRPr lang="pt-BR" dirty="0">
              <a:cs typeface="+mn-cs"/>
            </a:endParaRPr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0750" y="2286000"/>
            <a:ext cx="2732088" cy="364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6147" name="CaixaDeTexto 3"/>
          <p:cNvSpPr txBox="1">
            <a:spLocks noChangeArrowheads="1"/>
          </p:cNvSpPr>
          <p:nvPr/>
        </p:nvSpPr>
        <p:spPr bwMode="auto">
          <a:xfrm>
            <a:off x="357188" y="1285875"/>
            <a:ext cx="69294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sz="2800" b="1">
                <a:solidFill>
                  <a:srgbClr val="FF0000"/>
                </a:solidFill>
              </a:rPr>
              <a:t>Gramsci e o Estado</a:t>
            </a:r>
            <a:endParaRPr lang="pt-BR" sz="2800" b="1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528638" y="2357438"/>
            <a:ext cx="7643812" cy="2862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pt-BR" b="1" dirty="0">
                <a:solidFill>
                  <a:srgbClr val="0070C0"/>
                </a:solidFill>
                <a:cs typeface="+mn-cs"/>
              </a:rPr>
              <a:t> </a:t>
            </a:r>
            <a:r>
              <a:rPr lang="pt-BR" sz="2400" b="1" dirty="0">
                <a:solidFill>
                  <a:srgbClr val="0070C0"/>
                </a:solidFill>
                <a:cs typeface="+mn-cs"/>
              </a:rPr>
              <a:t>Conceitos básicos</a:t>
            </a:r>
            <a:r>
              <a:rPr lang="pt-BR" sz="2400" dirty="0">
                <a:solidFill>
                  <a:srgbClr val="003399"/>
                </a:solidFill>
                <a:cs typeface="+mn-cs"/>
              </a:rPr>
              <a:t>:</a:t>
            </a:r>
          </a:p>
          <a:p>
            <a:pPr>
              <a:lnSpc>
                <a:spcPct val="140000"/>
              </a:lnSpc>
              <a:buFontTx/>
              <a:buChar char="•"/>
              <a:defRPr/>
            </a:pPr>
            <a:r>
              <a:rPr lang="pt-BR" sz="2400" dirty="0">
                <a:solidFill>
                  <a:srgbClr val="003399"/>
                </a:solidFill>
                <a:cs typeface="+mn-cs"/>
              </a:rPr>
              <a:t> Ideologia</a:t>
            </a:r>
          </a:p>
          <a:p>
            <a:pPr>
              <a:lnSpc>
                <a:spcPct val="140000"/>
              </a:lnSpc>
              <a:buFontTx/>
              <a:buChar char="•"/>
              <a:defRPr/>
            </a:pPr>
            <a:r>
              <a:rPr lang="pt-BR" sz="2400" dirty="0">
                <a:solidFill>
                  <a:srgbClr val="003399"/>
                </a:solidFill>
                <a:cs typeface="+mn-cs"/>
              </a:rPr>
              <a:t> Hegemonia</a:t>
            </a:r>
          </a:p>
          <a:p>
            <a:pPr>
              <a:lnSpc>
                <a:spcPct val="140000"/>
              </a:lnSpc>
              <a:buFontTx/>
              <a:buChar char="•"/>
              <a:defRPr/>
            </a:pPr>
            <a:r>
              <a:rPr lang="pt-BR" sz="2400" dirty="0">
                <a:solidFill>
                  <a:srgbClr val="003399"/>
                </a:solidFill>
                <a:cs typeface="+mn-cs"/>
              </a:rPr>
              <a:t> A concorrência ideológica e o intelectual  </a:t>
            </a:r>
            <a:r>
              <a:rPr lang="pt-BR" sz="2400" dirty="0" err="1">
                <a:solidFill>
                  <a:srgbClr val="003399"/>
                </a:solidFill>
                <a:cs typeface="+mn-cs"/>
              </a:rPr>
              <a:t>gramsciano</a:t>
            </a:r>
            <a:endParaRPr lang="pt-BR" sz="2400" dirty="0">
              <a:solidFill>
                <a:srgbClr val="003399"/>
              </a:solidFill>
              <a:cs typeface="+mn-cs"/>
            </a:endParaRPr>
          </a:p>
          <a:p>
            <a:pPr>
              <a:lnSpc>
                <a:spcPct val="140000"/>
              </a:lnSpc>
              <a:buFontTx/>
              <a:buChar char="•"/>
              <a:defRPr/>
            </a:pPr>
            <a:r>
              <a:rPr lang="pt-BR" sz="2400" dirty="0">
                <a:solidFill>
                  <a:srgbClr val="003399"/>
                </a:solidFill>
                <a:cs typeface="+mn-cs"/>
              </a:rPr>
              <a:t> Guerra de posição e revolução passiva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pt-BR" dirty="0">
              <a:cs typeface="+mn-cs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7171" name="CaixaDeTexto 3"/>
          <p:cNvSpPr txBox="1">
            <a:spLocks noChangeArrowheads="1"/>
          </p:cNvSpPr>
          <p:nvPr/>
        </p:nvSpPr>
        <p:spPr bwMode="auto">
          <a:xfrm>
            <a:off x="107950" y="1511300"/>
            <a:ext cx="69294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sz="2800" b="1">
                <a:solidFill>
                  <a:srgbClr val="FF0000"/>
                </a:solidFill>
              </a:rPr>
              <a:t>Concorrência partidária</a:t>
            </a:r>
            <a:endParaRPr lang="pt-BR" sz="28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9" name="CaixaDeTexto 8"/>
          <p:cNvSpPr txBox="1">
            <a:spLocks noChangeArrowheads="1"/>
          </p:cNvSpPr>
          <p:nvPr/>
        </p:nvSpPr>
        <p:spPr bwMode="auto">
          <a:xfrm>
            <a:off x="1271588" y="2344738"/>
            <a:ext cx="5357812" cy="367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pt-BR">
                <a:solidFill>
                  <a:srgbClr val="003399"/>
                </a:solidFill>
              </a:rPr>
              <a:t> </a:t>
            </a:r>
            <a:r>
              <a:rPr lang="en-US" sz="2400">
                <a:solidFill>
                  <a:srgbClr val="003399"/>
                </a:solidFill>
              </a:rPr>
              <a:t>Joseph Schumpeter </a:t>
            </a:r>
          </a:p>
          <a:p>
            <a:pPr eaLnBrk="1" hangingPunct="1">
              <a:spcBef>
                <a:spcPct val="20000"/>
              </a:spcBef>
            </a:pPr>
            <a:r>
              <a:rPr lang="en-US" sz="2400" b="1">
                <a:solidFill>
                  <a:srgbClr val="003399"/>
                </a:solidFill>
              </a:rPr>
              <a:t>Capitalismo, Socialismo e Democracia</a:t>
            </a:r>
            <a:r>
              <a:rPr lang="en-US" sz="2400">
                <a:solidFill>
                  <a:srgbClr val="003399"/>
                </a:solidFill>
              </a:rPr>
              <a:t>, 1942</a:t>
            </a:r>
            <a:r>
              <a:rPr lang="en-US" sz="2400" b="1">
                <a:solidFill>
                  <a:srgbClr val="003399"/>
                </a:solidFill>
              </a:rPr>
              <a:t> </a:t>
            </a:r>
          </a:p>
          <a:p>
            <a:pPr eaLnBrk="1" hangingPunct="1">
              <a:spcBef>
                <a:spcPct val="20000"/>
              </a:spcBef>
            </a:pPr>
            <a:endParaRPr lang="en-US" sz="2400">
              <a:solidFill>
                <a:srgbClr val="003399"/>
              </a:solidFill>
            </a:endParaRPr>
          </a:p>
          <a:p>
            <a:pPr eaLnBrk="1" hangingPunct="1">
              <a:spcBef>
                <a:spcPct val="20000"/>
              </a:spcBef>
            </a:pPr>
            <a:endParaRPr lang="en-US" sz="2400">
              <a:solidFill>
                <a:srgbClr val="003399"/>
              </a:solidFill>
            </a:endParaRPr>
          </a:p>
          <a:p>
            <a:pPr eaLnBrk="1" hangingPunct="1">
              <a:spcBef>
                <a:spcPct val="20000"/>
              </a:spcBef>
            </a:pPr>
            <a:r>
              <a:rPr lang="en-US" sz="2400">
                <a:solidFill>
                  <a:srgbClr val="003399"/>
                </a:solidFill>
              </a:rPr>
              <a:t>Anthony Downs</a:t>
            </a:r>
            <a:endParaRPr lang="pt-BR" sz="2400">
              <a:solidFill>
                <a:srgbClr val="003399"/>
              </a:solidFill>
            </a:endParaRPr>
          </a:p>
          <a:p>
            <a:pPr eaLnBrk="1" hangingPunct="1"/>
            <a:r>
              <a:rPr lang="pt-BR" sz="2400" b="1">
                <a:solidFill>
                  <a:srgbClr val="003399"/>
                </a:solidFill>
              </a:rPr>
              <a:t>Uma Teoria Econômica da Democracia</a:t>
            </a:r>
            <a:r>
              <a:rPr lang="pt-BR" sz="2400">
                <a:solidFill>
                  <a:srgbClr val="003399"/>
                </a:solidFill>
              </a:rPr>
              <a:t>, 1957</a:t>
            </a:r>
          </a:p>
          <a:p>
            <a:pPr eaLnBrk="1" hangingPunct="1">
              <a:spcBef>
                <a:spcPct val="20000"/>
              </a:spcBef>
            </a:pPr>
            <a:endParaRPr lang="pt-BR"/>
          </a:p>
        </p:txBody>
      </p:sp>
      <p:pic>
        <p:nvPicPr>
          <p:cNvPr id="5" name="Picture 6" descr="schumpeter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5025" y="1773238"/>
            <a:ext cx="1752600" cy="2071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downs_anthony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7900" y="3987800"/>
            <a:ext cx="1493838" cy="221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8195" name="CaixaDeTexto 3"/>
          <p:cNvSpPr txBox="1">
            <a:spLocks noChangeArrowheads="1"/>
          </p:cNvSpPr>
          <p:nvPr/>
        </p:nvSpPr>
        <p:spPr bwMode="auto">
          <a:xfrm>
            <a:off x="812800" y="1493838"/>
            <a:ext cx="69294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sz="2800" b="1">
                <a:solidFill>
                  <a:srgbClr val="FF0000"/>
                </a:solidFill>
              </a:rPr>
              <a:t>Concorrência partidária</a:t>
            </a:r>
            <a:endParaRPr lang="pt-BR" sz="28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9" name="CaixaDeTexto 8"/>
          <p:cNvSpPr txBox="1">
            <a:spLocks noChangeArrowheads="1"/>
          </p:cNvSpPr>
          <p:nvPr/>
        </p:nvSpPr>
        <p:spPr bwMode="auto">
          <a:xfrm>
            <a:off x="598488" y="2565400"/>
            <a:ext cx="7358062" cy="331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pt-BR" sz="2800" b="1">
                <a:solidFill>
                  <a:srgbClr val="003399"/>
                </a:solidFill>
                <a:latin typeface="Calibri" pitchFamily="34" charset="0"/>
              </a:rPr>
              <a:t>Cidadãos, </a:t>
            </a:r>
            <a:r>
              <a:rPr lang="pt-BR" sz="2800" b="1">
                <a:solidFill>
                  <a:srgbClr val="3399FF"/>
                </a:solidFill>
                <a:latin typeface="Calibri" pitchFamily="34" charset="0"/>
              </a:rPr>
              <a:t>políticos e burocratas</a:t>
            </a:r>
          </a:p>
          <a:p>
            <a:pPr eaLnBrk="1" hangingPunct="1">
              <a:lnSpc>
                <a:spcPct val="110000"/>
              </a:lnSpc>
            </a:pPr>
            <a:endParaRPr lang="pt-BR" sz="2800" b="1">
              <a:solidFill>
                <a:srgbClr val="3399FF"/>
              </a:solidFill>
              <a:latin typeface="Calibri" pitchFamily="34" charset="0"/>
            </a:endParaRPr>
          </a:p>
          <a:p>
            <a:pPr eaLnBrk="1" hangingPunct="1">
              <a:lnSpc>
                <a:spcPct val="110000"/>
              </a:lnSpc>
              <a:buFontTx/>
              <a:buChar char="•"/>
            </a:pPr>
            <a:r>
              <a:rPr lang="pt-BR" sz="2800" b="1">
                <a:solidFill>
                  <a:srgbClr val="003399"/>
                </a:solidFill>
                <a:latin typeface="Calibri" pitchFamily="34" charset="0"/>
              </a:rPr>
              <a:t> A escolha de pacotes de gastos e de impostos pelo cidadão via o voto em candidatos</a:t>
            </a:r>
          </a:p>
          <a:p>
            <a:pPr eaLnBrk="1" hangingPunct="1">
              <a:lnSpc>
                <a:spcPct val="110000"/>
              </a:lnSpc>
              <a:buFontTx/>
              <a:buChar char="•"/>
            </a:pPr>
            <a:r>
              <a:rPr lang="pt-BR" sz="2800" b="1">
                <a:solidFill>
                  <a:srgbClr val="003399"/>
                </a:solidFill>
                <a:latin typeface="Calibri" pitchFamily="34" charset="0"/>
              </a:rPr>
              <a:t> Tempo e dinheiro do cidadão</a:t>
            </a:r>
          </a:p>
          <a:p>
            <a:pPr eaLnBrk="1" hangingPunct="1">
              <a:spcBef>
                <a:spcPct val="20000"/>
              </a:spcBef>
            </a:pPr>
            <a:endParaRPr lang="pt-BR" sz="2800" b="1">
              <a:solidFill>
                <a:srgbClr val="003399"/>
              </a:solidFill>
            </a:endParaRPr>
          </a:p>
          <a:p>
            <a:pPr eaLnBrk="1" hangingPunct="1">
              <a:spcBef>
                <a:spcPct val="20000"/>
              </a:spcBef>
            </a:pPr>
            <a:endParaRPr lang="pt-BR" b="1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9219" name="CaixaDeTexto 3"/>
          <p:cNvSpPr txBox="1">
            <a:spLocks noChangeArrowheads="1"/>
          </p:cNvSpPr>
          <p:nvPr/>
        </p:nvSpPr>
        <p:spPr bwMode="auto">
          <a:xfrm>
            <a:off x="357188" y="1538288"/>
            <a:ext cx="692943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sz="2800" b="1">
                <a:solidFill>
                  <a:srgbClr val="FF0000"/>
                </a:solidFill>
              </a:rPr>
              <a:t>Concorrência partidária</a:t>
            </a:r>
            <a:endParaRPr lang="pt-BR" sz="28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9" name="CaixaDeTexto 8"/>
          <p:cNvSpPr txBox="1">
            <a:spLocks noChangeArrowheads="1"/>
          </p:cNvSpPr>
          <p:nvPr/>
        </p:nvSpPr>
        <p:spPr bwMode="auto">
          <a:xfrm>
            <a:off x="684213" y="2465388"/>
            <a:ext cx="7358062" cy="326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pt-BR" sz="2800" b="1">
                <a:solidFill>
                  <a:srgbClr val="3399FF"/>
                </a:solidFill>
                <a:latin typeface="Calibri" pitchFamily="34" charset="0"/>
              </a:rPr>
              <a:t>Cidadãos, </a:t>
            </a:r>
            <a:r>
              <a:rPr lang="pt-BR" sz="2800" b="1">
                <a:solidFill>
                  <a:srgbClr val="003399"/>
                </a:solidFill>
                <a:latin typeface="Calibri" pitchFamily="34" charset="0"/>
              </a:rPr>
              <a:t>políticos</a:t>
            </a:r>
            <a:r>
              <a:rPr lang="pt-BR" sz="2800" b="1">
                <a:solidFill>
                  <a:srgbClr val="3399FF"/>
                </a:solidFill>
                <a:latin typeface="Calibri" pitchFamily="34" charset="0"/>
              </a:rPr>
              <a:t> e burocratas</a:t>
            </a:r>
          </a:p>
          <a:p>
            <a:pPr eaLnBrk="1" hangingPunct="1">
              <a:lnSpc>
                <a:spcPct val="110000"/>
              </a:lnSpc>
            </a:pPr>
            <a:endParaRPr lang="pt-BR" sz="2800" b="1">
              <a:solidFill>
                <a:srgbClr val="3399FF"/>
              </a:solidFill>
              <a:latin typeface="Calibri" pitchFamily="34" charset="0"/>
            </a:endParaRPr>
          </a:p>
          <a:p>
            <a:pPr eaLnBrk="1" hangingPunct="1">
              <a:lnSpc>
                <a:spcPct val="110000"/>
              </a:lnSpc>
              <a:buFontTx/>
              <a:buChar char="•"/>
            </a:pPr>
            <a:r>
              <a:rPr lang="pt-BR" sz="2800" b="1">
                <a:solidFill>
                  <a:srgbClr val="003399"/>
                </a:solidFill>
                <a:latin typeface="Calibri" pitchFamily="34" charset="0"/>
              </a:rPr>
              <a:t> Os políticos e seus serviços</a:t>
            </a:r>
          </a:p>
          <a:p>
            <a:pPr eaLnBrk="1" hangingPunct="1">
              <a:lnSpc>
                <a:spcPct val="110000"/>
              </a:lnSpc>
              <a:buFontTx/>
              <a:buChar char="•"/>
            </a:pPr>
            <a:r>
              <a:rPr lang="pt-BR" sz="2800" b="1">
                <a:solidFill>
                  <a:srgbClr val="003399"/>
                </a:solidFill>
                <a:latin typeface="Calibri" pitchFamily="34" charset="0"/>
              </a:rPr>
              <a:t> Busca do poder e de rendimentos</a:t>
            </a:r>
          </a:p>
          <a:p>
            <a:pPr eaLnBrk="1" hangingPunct="1">
              <a:lnSpc>
                <a:spcPct val="110000"/>
              </a:lnSpc>
              <a:buFontTx/>
              <a:buChar char="•"/>
            </a:pPr>
            <a:r>
              <a:rPr lang="pt-BR" sz="2800" b="1">
                <a:solidFill>
                  <a:srgbClr val="003399"/>
                </a:solidFill>
                <a:latin typeface="Calibri" pitchFamily="34" charset="0"/>
              </a:rPr>
              <a:t> Partidos políticos e suas plataformas</a:t>
            </a:r>
          </a:p>
          <a:p>
            <a:pPr eaLnBrk="1" hangingPunct="1">
              <a:lnSpc>
                <a:spcPct val="110000"/>
              </a:lnSpc>
            </a:pPr>
            <a:endParaRPr lang="pt-BR" sz="2800" b="1">
              <a:solidFill>
                <a:srgbClr val="003399"/>
              </a:solidFill>
            </a:endParaRPr>
          </a:p>
          <a:p>
            <a:pPr eaLnBrk="1" hangingPunct="1">
              <a:spcBef>
                <a:spcPct val="20000"/>
              </a:spcBef>
            </a:pPr>
            <a:endParaRPr lang="pt-BR" b="1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ubtítulo 2"/>
          <p:cNvSpPr>
            <a:spLocks noGrp="1"/>
          </p:cNvSpPr>
          <p:nvPr>
            <p:ph type="subTitle" idx="4294967295"/>
          </p:nvPr>
        </p:nvSpPr>
        <p:spPr bwMode="auto">
          <a:xfrm>
            <a:off x="755650" y="825500"/>
            <a:ext cx="6216650" cy="500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pt-BR" sz="2000" b="1" i="1" smtClean="0">
                <a:solidFill>
                  <a:srgbClr val="FFC000"/>
                </a:solidFill>
              </a:rPr>
              <a:t>Teoria das Finanças Públicas</a:t>
            </a:r>
          </a:p>
        </p:txBody>
      </p:sp>
      <p:sp>
        <p:nvSpPr>
          <p:cNvPr id="10243" name="CaixaDeTexto 3"/>
          <p:cNvSpPr txBox="1">
            <a:spLocks noChangeArrowheads="1"/>
          </p:cNvSpPr>
          <p:nvPr/>
        </p:nvSpPr>
        <p:spPr bwMode="auto">
          <a:xfrm>
            <a:off x="357188" y="1538288"/>
            <a:ext cx="692943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pt-BR" sz="2800" b="1">
                <a:solidFill>
                  <a:srgbClr val="FF0000"/>
                </a:solidFill>
              </a:rPr>
              <a:t>Concorrência partidária</a:t>
            </a:r>
            <a:endParaRPr lang="pt-BR" sz="2800" b="1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9" name="CaixaDeTexto 8"/>
          <p:cNvSpPr txBox="1">
            <a:spLocks noChangeArrowheads="1"/>
          </p:cNvSpPr>
          <p:nvPr/>
        </p:nvSpPr>
        <p:spPr bwMode="auto">
          <a:xfrm>
            <a:off x="827088" y="2449513"/>
            <a:ext cx="7358062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pt-BR" sz="2800" b="1">
                <a:solidFill>
                  <a:srgbClr val="3399FF"/>
                </a:solidFill>
                <a:latin typeface="Calibri" pitchFamily="34" charset="0"/>
              </a:rPr>
              <a:t>Cidadãos, políticos e </a:t>
            </a:r>
            <a:r>
              <a:rPr lang="pt-BR" sz="2800" b="1">
                <a:solidFill>
                  <a:srgbClr val="003399"/>
                </a:solidFill>
                <a:latin typeface="Calibri" pitchFamily="34" charset="0"/>
              </a:rPr>
              <a:t>burocratas</a:t>
            </a:r>
          </a:p>
          <a:p>
            <a:pPr eaLnBrk="1" hangingPunct="1">
              <a:lnSpc>
                <a:spcPct val="110000"/>
              </a:lnSpc>
            </a:pPr>
            <a:endParaRPr lang="pt-BR" sz="2800" b="1">
              <a:solidFill>
                <a:srgbClr val="3399FF"/>
              </a:solidFill>
              <a:latin typeface="Calibri" pitchFamily="34" charset="0"/>
            </a:endParaRPr>
          </a:p>
          <a:p>
            <a:pPr eaLnBrk="1" hangingPunct="1">
              <a:buFontTx/>
              <a:buChar char="•"/>
            </a:pPr>
            <a:r>
              <a:rPr lang="pt-BR" sz="2800" b="1">
                <a:solidFill>
                  <a:srgbClr val="003399"/>
                </a:solidFill>
                <a:latin typeface="Calibri" pitchFamily="34" charset="0"/>
              </a:rPr>
              <a:t> Os burocratas públicos e privados</a:t>
            </a:r>
          </a:p>
          <a:p>
            <a:pPr eaLnBrk="1" hangingPunct="1"/>
            <a:endParaRPr lang="pt-BR" sz="2800" b="1">
              <a:solidFill>
                <a:srgbClr val="003399"/>
              </a:solidFill>
              <a:latin typeface="Calibri" pitchFamily="34" charset="0"/>
            </a:endParaRPr>
          </a:p>
          <a:p>
            <a:pPr eaLnBrk="1" hangingPunct="1">
              <a:buFontTx/>
              <a:buChar char="•"/>
            </a:pPr>
            <a:r>
              <a:rPr lang="pt-BR" sz="2800" b="1">
                <a:solidFill>
                  <a:srgbClr val="003399"/>
                </a:solidFill>
                <a:latin typeface="Calibri" pitchFamily="34" charset="0"/>
              </a:rPr>
              <a:t> A remuneração e o poder</a:t>
            </a:r>
          </a:p>
          <a:p>
            <a:pPr eaLnBrk="1" hangingPunct="1">
              <a:lnSpc>
                <a:spcPct val="110000"/>
              </a:lnSpc>
              <a:buFontTx/>
              <a:buChar char="•"/>
            </a:pPr>
            <a:endParaRPr lang="pt-BR" sz="2800" b="1">
              <a:solidFill>
                <a:srgbClr val="003399"/>
              </a:solidFill>
            </a:endParaRPr>
          </a:p>
          <a:p>
            <a:pPr eaLnBrk="1" hangingPunct="1">
              <a:spcBef>
                <a:spcPct val="20000"/>
              </a:spcBef>
            </a:pPr>
            <a:endParaRPr lang="pt-BR" b="1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372</Words>
  <Application>Microsoft Office PowerPoint</Application>
  <PresentationFormat>Apresentação na tela (4:3)</PresentationFormat>
  <Paragraphs>98</Paragraphs>
  <Slides>14</Slides>
  <Notes>14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Arial</vt:lpstr>
      <vt:lpstr>Calibri</vt:lpstr>
      <vt:lpstr>Symbol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Thesta</dc:creator>
  <cp:lastModifiedBy>Thesta</cp:lastModifiedBy>
  <cp:revision>2</cp:revision>
  <dcterms:modified xsi:type="dcterms:W3CDTF">2011-07-26T17:01:07Z</dcterms:modified>
</cp:coreProperties>
</file>