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59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3" r:id="rId14"/>
    <p:sldId id="274" r:id="rId15"/>
  </p:sldIdLst>
  <p:sldSz cx="9144000" cy="6858000" type="screen4x3"/>
  <p:notesSz cx="6888163" cy="100203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6" y="-4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fld id="{10E825E1-C106-448A-BF82-12C637AA1043}" type="datetimeFigureOut">
              <a:rPr lang="pt-BR"/>
              <a:pPr>
                <a:defRPr/>
              </a:pPr>
              <a:t>26/07/2011</a:t>
            </a:fld>
            <a:endParaRPr lang="pt-BR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fld id="{60B7DD60-62C1-4C2F-8B77-EE182D303D2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6389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830F6560-389C-405F-A0D0-875C19235C6C}" type="datetimeFigureOut">
              <a:rPr lang="pt-BR"/>
              <a:pPr>
                <a:defRPr/>
              </a:pPr>
              <a:t>26/07/2011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EA4DA9B-AD6C-436B-B940-A4ACB44261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5785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1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10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11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12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13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14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2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3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4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5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6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7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8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9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pt-BR" sz="3200" b="1" dirty="0" smtClean="0">
                <a:solidFill>
                  <a:srgbClr val="003399"/>
                </a:solidFill>
                <a:latin typeface="Calibri" pitchFamily="34" charset="0"/>
              </a:rPr>
              <a:t>Aula 2 </a:t>
            </a:r>
          </a:p>
          <a:p>
            <a:pPr algn="ctr" eaLnBrk="0" hangingPunct="0"/>
            <a:endParaRPr lang="pt-BR" sz="3200" b="1" dirty="0">
              <a:solidFill>
                <a:srgbClr val="003399"/>
              </a:solidFill>
              <a:latin typeface="Calibri" pitchFamily="34" charset="0"/>
            </a:endParaRPr>
          </a:p>
          <a:p>
            <a:pPr algn="ctr" eaLnBrk="0" hangingPunct="0"/>
            <a:r>
              <a:rPr lang="pt-BR" sz="3200" b="1" dirty="0" smtClean="0">
                <a:solidFill>
                  <a:srgbClr val="003399"/>
                </a:solidFill>
                <a:latin typeface="Calibri" pitchFamily="34" charset="0"/>
              </a:rPr>
              <a:t> O tamanho do setor público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Regulamentação das utilidades públicas</a:t>
            </a:r>
            <a:endParaRPr lang="pt-BR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4099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Defesa da concorrência entre empresas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Controle de preços</a:t>
            </a:r>
          </a:p>
          <a:p>
            <a:pPr marL="800100" lvl="1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Pelo custo marginal</a:t>
            </a:r>
          </a:p>
          <a:p>
            <a:pPr marL="800100" lvl="1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Pelo custo médio</a:t>
            </a:r>
          </a:p>
          <a:p>
            <a:pPr marL="800100" lvl="1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Pela remuneração do capital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Controle direto da produção (estatização)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Carga tributária</a:t>
            </a:r>
            <a:endParaRPr lang="pt-BR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4444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pt-BR" sz="2800" dirty="0" smtClean="0">
                <a:solidFill>
                  <a:srgbClr val="003399"/>
                </a:solidFill>
              </a:rPr>
              <a:t>Carga tributária como medida e sua evolução: </a:t>
            </a:r>
          </a:p>
          <a:p>
            <a:pPr marL="342900" indent="-342900"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Apenas 15% do PIB em 1947. </a:t>
            </a:r>
          </a:p>
          <a:p>
            <a:pPr marL="342900" indent="-342900"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Ao redor de 20% no período da construção de Brasília. </a:t>
            </a:r>
          </a:p>
          <a:p>
            <a:pPr marL="342900" indent="-342900"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Os planos de estabilização econômica que buscavam o controle da alta inflação e novo patamar acima de 30% no início dos anos 1990.</a:t>
            </a:r>
          </a:p>
          <a:p>
            <a:pPr marL="342900" indent="-342900"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A partir do Plano Real a carga tributária gira ao redor de 33%, com leve tendência de alta.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Carga tributária</a:t>
            </a:r>
            <a:endParaRPr lang="pt-BR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4875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80000"/>
              </a:lnSpc>
            </a:pPr>
            <a:r>
              <a:rPr lang="pt-BR" sz="2800" b="1" dirty="0" smtClean="0">
                <a:solidFill>
                  <a:srgbClr val="003399"/>
                </a:solidFill>
              </a:rPr>
              <a:t>Explicações</a:t>
            </a:r>
            <a:r>
              <a:rPr lang="pt-BR" sz="2800" dirty="0" smtClean="0">
                <a:solidFill>
                  <a:srgbClr val="003399"/>
                </a:solidFill>
              </a:rPr>
              <a:t> do tamanho crescente do setor público:</a:t>
            </a:r>
          </a:p>
          <a:p>
            <a:pPr marL="342900" indent="-342900">
              <a:lnSpc>
                <a:spcPct val="90000"/>
              </a:lnSpc>
              <a:buFontTx/>
              <a:buChar char="•"/>
            </a:pPr>
            <a:r>
              <a:rPr lang="pt-BR" sz="2800" b="1" dirty="0" smtClean="0">
                <a:solidFill>
                  <a:srgbClr val="003399"/>
                </a:solidFill>
              </a:rPr>
              <a:t>Lei de Wagner</a:t>
            </a:r>
            <a:r>
              <a:rPr lang="pt-BR" sz="2800" dirty="0" smtClean="0">
                <a:solidFill>
                  <a:srgbClr val="003399"/>
                </a:solidFill>
              </a:rPr>
              <a:t> e a demanda crescente de serviços públicos por conta da urbanização e da industrialização</a:t>
            </a:r>
          </a:p>
          <a:p>
            <a:pPr marL="342900" indent="-342900">
              <a:lnSpc>
                <a:spcPct val="9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Situações especiais permitem </a:t>
            </a:r>
            <a:r>
              <a:rPr lang="pt-BR" sz="2800" b="1" dirty="0" smtClean="0">
                <a:solidFill>
                  <a:srgbClr val="003399"/>
                </a:solidFill>
              </a:rPr>
              <a:t>quebrar as restrições usuais</a:t>
            </a:r>
            <a:r>
              <a:rPr lang="pt-BR" sz="2800" dirty="0" smtClean="0">
                <a:solidFill>
                  <a:srgbClr val="003399"/>
                </a:solidFill>
              </a:rPr>
              <a:t> contra a maior carga tributária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No </a:t>
            </a:r>
            <a:r>
              <a:rPr lang="pt-BR" sz="2800" b="1" dirty="0" smtClean="0">
                <a:solidFill>
                  <a:srgbClr val="003399"/>
                </a:solidFill>
              </a:rPr>
              <a:t>caso brasileiro</a:t>
            </a:r>
            <a:r>
              <a:rPr lang="pt-BR" sz="2800" dirty="0" smtClean="0">
                <a:solidFill>
                  <a:srgbClr val="003399"/>
                </a:solidFill>
              </a:rPr>
              <a:t>, Brasília e planos de estabilização.</a:t>
            </a:r>
          </a:p>
          <a:p>
            <a:pPr marL="342900" indent="-342900"/>
            <a:endParaRPr lang="pt-BR" sz="2800" dirty="0" smtClean="0">
              <a:solidFill>
                <a:srgbClr val="003399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Fechando esta </a:t>
            </a:r>
            <a:r>
              <a:rPr lang="pt-BR" sz="2800" b="1" dirty="0" err="1" smtClean="0">
                <a:solidFill>
                  <a:srgbClr val="C00000"/>
                </a:solidFill>
                <a:latin typeface="Calibri" pitchFamily="34" charset="0"/>
              </a:rPr>
              <a:t>videoaula</a:t>
            </a:r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 ...</a:t>
            </a:r>
            <a:endParaRPr lang="pt-BR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4315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0000"/>
              </a:lnSpc>
            </a:pPr>
            <a:r>
              <a:rPr lang="pt-BR" sz="2800" dirty="0" smtClean="0">
                <a:solidFill>
                  <a:srgbClr val="003399"/>
                </a:solidFill>
              </a:rPr>
              <a:t>O que nós vimos?</a:t>
            </a:r>
          </a:p>
          <a:p>
            <a:pPr marL="342900" indent="-342900"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Bens rivais, bens exclusivos e </a:t>
            </a:r>
            <a:r>
              <a:rPr lang="pt-BR" sz="2800" dirty="0" err="1" smtClean="0">
                <a:solidFill>
                  <a:srgbClr val="003399"/>
                </a:solidFill>
              </a:rPr>
              <a:t>externalidades</a:t>
            </a:r>
            <a:r>
              <a:rPr lang="pt-BR" sz="2800" dirty="0" smtClean="0">
                <a:solidFill>
                  <a:srgbClr val="003399"/>
                </a:solidFill>
              </a:rPr>
              <a:t> explicam a fronteira entre o setor público e o setor privado</a:t>
            </a:r>
          </a:p>
          <a:p>
            <a:pPr marL="342900" indent="-342900"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A regulamentação e suas diferentes formas</a:t>
            </a:r>
          </a:p>
          <a:p>
            <a:pPr marL="342900" indent="-342900"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A carga tributária como medida do tamanho do setor público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Explicações do tamanho do setor público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Fechando esta </a:t>
            </a:r>
            <a:r>
              <a:rPr lang="pt-BR" sz="2800" b="1" dirty="0" err="1" smtClean="0">
                <a:solidFill>
                  <a:srgbClr val="C00000"/>
                </a:solidFill>
                <a:latin typeface="Calibri" pitchFamily="34" charset="0"/>
              </a:rPr>
              <a:t>videoaula</a:t>
            </a:r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 ...</a:t>
            </a:r>
            <a:endParaRPr lang="pt-BR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341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Dúvidas?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 Reveja a aula. 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 Releia o texto da Unidade 2.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 Consulte seu tutor.</a:t>
            </a:r>
          </a:p>
          <a:p>
            <a:pPr>
              <a:lnSpc>
                <a:spcPct val="110000"/>
              </a:lnSpc>
              <a:buFontTx/>
              <a:buChar char="•"/>
            </a:pPr>
            <a:endParaRPr lang="pt-BR" sz="2800" dirty="0" smtClean="0">
              <a:solidFill>
                <a:srgbClr val="003399"/>
              </a:solidFill>
              <a:latin typeface="Calibri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pt-BR" sz="2800" b="1" dirty="0" smtClean="0">
                <a:solidFill>
                  <a:srgbClr val="003399"/>
                </a:solidFill>
                <a:latin typeface="Calibri" pitchFamily="34" charset="0"/>
              </a:rPr>
              <a:t>Bons estudos e até a próxima </a:t>
            </a:r>
            <a:r>
              <a:rPr lang="pt-BR" sz="2800" b="1" dirty="0" err="1" smtClean="0">
                <a:solidFill>
                  <a:srgbClr val="003399"/>
                </a:solidFill>
                <a:latin typeface="Calibri" pitchFamily="34" charset="0"/>
              </a:rPr>
              <a:t>videoaula</a:t>
            </a:r>
            <a:r>
              <a:rPr lang="pt-BR" sz="2800" b="1" dirty="0" smtClean="0">
                <a:solidFill>
                  <a:srgbClr val="003399"/>
                </a:solidFill>
                <a:latin typeface="Calibri" pitchFamily="34" charset="0"/>
              </a:rPr>
              <a:t>!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357158" y="2643182"/>
            <a:ext cx="8640763" cy="176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</a:rPr>
              <a:t>Bens rivais: uma característica técnica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</a:rPr>
              <a:t>Bens exclusivos: aplicabilidade de direitos de propriedade</a:t>
            </a:r>
            <a:endParaRPr lang="pt-BR" sz="3200" dirty="0">
              <a:solidFill>
                <a:srgbClr val="003399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C00000"/>
                </a:solidFill>
                <a:latin typeface="Calibri" pitchFamily="34" charset="0"/>
              </a:rPr>
              <a:t>A Fronteira entre os Setores Público e Privado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C00000"/>
                </a:solidFill>
                <a:latin typeface="Calibri" pitchFamily="34" charset="0"/>
              </a:rPr>
              <a:t>A Fronteira entre os Setores Público e Privado</a:t>
            </a:r>
          </a:p>
        </p:txBody>
      </p:sp>
      <p:sp>
        <p:nvSpPr>
          <p:cNvPr id="6150" name="AutoShape 6"/>
          <p:cNvSpPr>
            <a:spLocks noChangeAspect="1" noChangeArrowheads="1" noTextEdit="1"/>
          </p:cNvSpPr>
          <p:nvPr/>
        </p:nvSpPr>
        <p:spPr bwMode="auto">
          <a:xfrm>
            <a:off x="500063" y="2214563"/>
            <a:ext cx="8029575" cy="2571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pt-BR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500306"/>
            <a:ext cx="8527408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C00000"/>
                </a:solidFill>
                <a:latin typeface="Calibri" pitchFamily="34" charset="0"/>
              </a:rPr>
              <a:t>A Fronteira entre os Setores Público e Privado</a:t>
            </a:r>
          </a:p>
        </p:txBody>
      </p:sp>
      <p:pic>
        <p:nvPicPr>
          <p:cNvPr id="6" name="Picture 12" descr="bens pri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143108" y="1857364"/>
            <a:ext cx="6823075" cy="2144712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142844" y="4071942"/>
            <a:ext cx="8572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•"/>
            </a:pPr>
            <a:r>
              <a:rPr lang="pt-BR" dirty="0" smtClean="0">
                <a:solidFill>
                  <a:srgbClr val="003399"/>
                </a:solidFill>
              </a:rPr>
              <a:t> </a:t>
            </a:r>
            <a:r>
              <a:rPr lang="pt-BR" sz="2800" dirty="0" smtClean="0">
                <a:solidFill>
                  <a:srgbClr val="003399"/>
                </a:solidFill>
              </a:rPr>
              <a:t>Setor privado produz e vende bens de exclusão barata, independente de o bem ser rival ou não no consumo. </a:t>
            </a:r>
          </a:p>
          <a:p>
            <a:pPr>
              <a:buFontTx/>
              <a:buChar char="•"/>
            </a:pPr>
            <a:r>
              <a:rPr lang="pt-BR" sz="2400" dirty="0" smtClean="0">
                <a:solidFill>
                  <a:srgbClr val="003399"/>
                </a:solidFill>
              </a:rPr>
              <a:t> Exemplo: intermediação financeira </a:t>
            </a:r>
          </a:p>
          <a:p>
            <a:endParaRPr lang="pt-BR" dirty="0"/>
          </a:p>
        </p:txBody>
      </p:sp>
      <p:pic>
        <p:nvPicPr>
          <p:cNvPr id="10" name="Picture 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5143512"/>
            <a:ext cx="1785938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3"/>
          <p:cNvPicPr>
            <a:picLocks noChangeAspect="1" noChangeArrowheads="1"/>
          </p:cNvPicPr>
          <p:nvPr/>
        </p:nvPicPr>
        <p:blipFill>
          <a:blip/>
          <a:srcRect/>
          <a:stretch>
            <a:fillRect/>
          </a:stretch>
        </p:blipFill>
        <p:spPr bwMode="auto">
          <a:xfrm>
            <a:off x="7858148" y="5143512"/>
            <a:ext cx="11049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C00000"/>
                </a:solidFill>
                <a:latin typeface="Calibri" pitchFamily="34" charset="0"/>
              </a:rPr>
              <a:t>A Fronteira entre os Setores Público e Privado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71406" y="4071942"/>
            <a:ext cx="6572296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Setor público e a provisão de serviços cuja exclusão é difícil, com cobrança de tributos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pt-BR" sz="2400" dirty="0" smtClean="0">
                <a:solidFill>
                  <a:srgbClr val="003399"/>
                </a:solidFill>
              </a:rPr>
              <a:t>Exemplos: saneamento, </a:t>
            </a:r>
            <a:r>
              <a:rPr lang="pt-BR" sz="2400" b="1" dirty="0" smtClean="0">
                <a:solidFill>
                  <a:srgbClr val="003399"/>
                </a:solidFill>
              </a:rPr>
              <a:t>rodovias</a:t>
            </a:r>
          </a:p>
          <a:p>
            <a:pPr>
              <a:buFontTx/>
              <a:buChar char="•"/>
            </a:pPr>
            <a:endParaRPr lang="pt-BR" dirty="0"/>
          </a:p>
        </p:txBody>
      </p:sp>
      <p:pic>
        <p:nvPicPr>
          <p:cNvPr id="8" name="Picture 6" descr="bens publ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/>
          <a:stretch>
            <a:fillRect/>
          </a:stretch>
        </p:blipFill>
        <p:spPr bwMode="auto">
          <a:xfrm>
            <a:off x="2428860" y="1836263"/>
            <a:ext cx="6416668" cy="2156286"/>
          </a:xfrm>
          <a:prstGeom prst="rect">
            <a:avLst/>
          </a:prstGeom>
          <a:noFill/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4429132"/>
            <a:ext cx="2447925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C00000"/>
                </a:solidFill>
                <a:latin typeface="Calibri" pitchFamily="34" charset="0"/>
              </a:rPr>
              <a:t>A Fronteira entre os Setores Público e Privado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3367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2800" b="1" dirty="0" err="1" smtClean="0">
                <a:solidFill>
                  <a:srgbClr val="003399"/>
                </a:solidFill>
              </a:rPr>
              <a:t>Externalidades</a:t>
            </a:r>
            <a:endParaRPr lang="pt-BR" sz="2800" b="1" dirty="0" smtClean="0">
              <a:solidFill>
                <a:srgbClr val="003399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2800" b="1" dirty="0" smtClean="0">
                <a:solidFill>
                  <a:srgbClr val="003399"/>
                </a:solidFill>
              </a:rPr>
              <a:t>benefícios</a:t>
            </a:r>
            <a:r>
              <a:rPr lang="pt-BR" sz="2800" dirty="0" smtClean="0">
                <a:solidFill>
                  <a:srgbClr val="003399"/>
                </a:solidFill>
              </a:rPr>
              <a:t> difíceis de cobrar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2800" b="1" dirty="0" smtClean="0">
                <a:solidFill>
                  <a:srgbClr val="003399"/>
                </a:solidFill>
              </a:rPr>
              <a:t>custos</a:t>
            </a:r>
            <a:r>
              <a:rPr lang="pt-BR" sz="2800" dirty="0" smtClean="0">
                <a:solidFill>
                  <a:srgbClr val="003399"/>
                </a:solidFill>
              </a:rPr>
              <a:t> difíceis de obter compensação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2800" dirty="0" smtClean="0">
                <a:solidFill>
                  <a:srgbClr val="003399"/>
                </a:solidFill>
              </a:rPr>
              <a:t>Tipos de </a:t>
            </a:r>
            <a:r>
              <a:rPr lang="pt-BR" sz="2800" dirty="0" err="1" smtClean="0">
                <a:solidFill>
                  <a:srgbClr val="003399"/>
                </a:solidFill>
              </a:rPr>
              <a:t>externalidades</a:t>
            </a:r>
            <a:endParaRPr lang="pt-BR" sz="2800" dirty="0" smtClean="0">
              <a:solidFill>
                <a:srgbClr val="003399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pt-BR" sz="2800" b="1" dirty="0" smtClean="0">
                <a:solidFill>
                  <a:srgbClr val="003399"/>
                </a:solidFill>
              </a:rPr>
              <a:t>positivas</a:t>
            </a:r>
            <a:r>
              <a:rPr lang="pt-BR" sz="2800" dirty="0" smtClean="0">
                <a:solidFill>
                  <a:srgbClr val="003399"/>
                </a:solidFill>
              </a:rPr>
              <a:t>: benefícios aos vizinhos dos cuidados de produtores para não poluírem rios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pt-BR" sz="2800" b="1" dirty="0" smtClean="0">
                <a:solidFill>
                  <a:srgbClr val="003399"/>
                </a:solidFill>
              </a:rPr>
              <a:t>negativas</a:t>
            </a:r>
            <a:r>
              <a:rPr lang="pt-BR" sz="2800" dirty="0" smtClean="0">
                <a:solidFill>
                  <a:srgbClr val="003399"/>
                </a:solidFill>
              </a:rPr>
              <a:t>: gastos de saúde de não fumantes</a:t>
            </a: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C00000"/>
                </a:solidFill>
                <a:latin typeface="Calibri" pitchFamily="34" charset="0"/>
              </a:rPr>
              <a:t>A Fronteira entre os Setores Público e Privado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</a:pPr>
            <a:r>
              <a:rPr lang="pt-BR" sz="2800" b="1" dirty="0">
                <a:solidFill>
                  <a:srgbClr val="003399"/>
                </a:solidFill>
                <a:latin typeface="Arial"/>
              </a:rPr>
              <a:t>Provisão pública de bens rivais</a:t>
            </a:r>
            <a:endParaRPr lang="pt-BR" sz="2800" dirty="0">
              <a:solidFill>
                <a:srgbClr val="003399"/>
              </a:solidFill>
              <a:latin typeface="Arial"/>
            </a:endParaRPr>
          </a:p>
          <a:p>
            <a:pPr marL="347472" indent="-347472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800" dirty="0">
                <a:solidFill>
                  <a:srgbClr val="003399"/>
                </a:solidFill>
                <a:latin typeface="Arial"/>
              </a:rPr>
              <a:t>Saúde  </a:t>
            </a:r>
            <a:endParaRPr lang="pt-BR" sz="2800" dirty="0" smtClean="0"/>
          </a:p>
          <a:p>
            <a:pPr marL="347472" indent="-347472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800" dirty="0">
                <a:solidFill>
                  <a:srgbClr val="003399"/>
                </a:solidFill>
                <a:latin typeface="Arial"/>
              </a:rPr>
              <a:t>Educação </a:t>
            </a:r>
            <a:endParaRPr lang="pt-BR" sz="2800" dirty="0" smtClean="0"/>
          </a:p>
          <a:p>
            <a:pPr marL="347472" indent="-347472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</a:pPr>
            <a:endParaRPr lang="pt-BR" sz="2800" b="1" dirty="0">
              <a:solidFill>
                <a:srgbClr val="003399"/>
              </a:solidFill>
              <a:latin typeface="Arial"/>
            </a:endParaRPr>
          </a:p>
          <a:p>
            <a:pPr marL="347472" indent="-347472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</a:pPr>
            <a:r>
              <a:rPr lang="pt-BR" sz="2800" b="1" dirty="0">
                <a:solidFill>
                  <a:srgbClr val="003399"/>
                </a:solidFill>
                <a:latin typeface="Arial"/>
              </a:rPr>
              <a:t>Produção pública de bens não rivais</a:t>
            </a:r>
            <a:endParaRPr lang="pt-BR" sz="2800" dirty="0" smtClean="0"/>
          </a:p>
          <a:p>
            <a:pPr marL="347472" indent="-347472">
              <a:spcBef>
                <a:spcPts val="768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800" dirty="0">
                <a:solidFill>
                  <a:srgbClr val="003399"/>
                </a:solidFill>
                <a:latin typeface="Arial"/>
              </a:rPr>
              <a:t>Defesa nacional </a:t>
            </a:r>
            <a:endParaRPr lang="pt-BR" sz="2800" dirty="0" smtClean="0"/>
          </a:p>
          <a:p>
            <a:pPr marL="347472" indent="-347472">
              <a:spcBef>
                <a:spcPts val="768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Arial"/>
              </a:rPr>
              <a:t>Policiamento</a:t>
            </a:r>
            <a:endParaRPr lang="pt-BR" sz="2800" dirty="0" smtClean="0"/>
          </a:p>
          <a:p>
            <a:pPr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Arial"/>
              </a:rPr>
              <a:t>  Combate </a:t>
            </a:r>
            <a:r>
              <a:rPr lang="pt-BR" sz="2800" dirty="0">
                <a:solidFill>
                  <a:srgbClr val="003399"/>
                </a:solidFill>
                <a:latin typeface="Arial"/>
              </a:rPr>
              <a:t>à dengue</a:t>
            </a: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C00000"/>
                </a:solidFill>
                <a:latin typeface="Calibri" pitchFamily="34" charset="0"/>
              </a:rPr>
              <a:t>A Fronteira entre os Setores Público e Privado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2866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2800" b="1" dirty="0" smtClean="0">
                <a:solidFill>
                  <a:srgbClr val="003399"/>
                </a:solidFill>
              </a:rPr>
              <a:t>Provisão pública de bens rivais</a:t>
            </a:r>
            <a:endParaRPr lang="pt-BR" sz="2800" dirty="0" smtClean="0">
              <a:solidFill>
                <a:srgbClr val="003399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 smtClean="0">
              <a:solidFill>
                <a:srgbClr val="003399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 smtClean="0">
              <a:solidFill>
                <a:srgbClr val="003399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b="1" dirty="0" smtClean="0">
              <a:solidFill>
                <a:srgbClr val="003399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2800" b="1" dirty="0" smtClean="0">
                <a:solidFill>
                  <a:srgbClr val="003399"/>
                </a:solidFill>
              </a:rPr>
              <a:t>Produção pública de bens não rivais</a:t>
            </a:r>
          </a:p>
          <a:p>
            <a:pPr marL="347472" indent="-347472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</a:pPr>
            <a:endParaRPr lang="pt-BR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2214554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4429132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1538" y="4500570"/>
            <a:ext cx="2447925" cy="183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86116" y="2557463"/>
            <a:ext cx="2168504" cy="1443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C00000"/>
                </a:solidFill>
                <a:latin typeface="Calibri" pitchFamily="34" charset="0"/>
              </a:rPr>
              <a:t>A Fronteira entre os Setores Público e Privado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4013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pt-BR" sz="2800" dirty="0" smtClean="0">
                <a:solidFill>
                  <a:srgbClr val="003399"/>
                </a:solidFill>
              </a:rPr>
              <a:t>Outras atividades estatais: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Estabilização de preços e combate ao desemprego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Redistribuição de renda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Parcerias público-privadas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Regulamentação de utilidades públicas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523</Words>
  <Application>Microsoft Office PowerPoint</Application>
  <PresentationFormat>Apresentação na tela (4:3)</PresentationFormat>
  <Paragraphs>100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Thesta</dc:creator>
  <cp:lastModifiedBy>Thesta</cp:lastModifiedBy>
  <cp:revision>1</cp:revision>
  <dcterms:modified xsi:type="dcterms:W3CDTF">2011-07-26T17:00:39Z</dcterms:modified>
</cp:coreProperties>
</file>