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59" r:id="rId3"/>
    <p:sldId id="262" r:id="rId4"/>
    <p:sldId id="266" r:id="rId5"/>
    <p:sldId id="264" r:id="rId6"/>
    <p:sldId id="265" r:id="rId7"/>
    <p:sldId id="269" r:id="rId8"/>
    <p:sldId id="268" r:id="rId9"/>
    <p:sldId id="271" r:id="rId10"/>
    <p:sldId id="272" r:id="rId11"/>
    <p:sldId id="273" r:id="rId12"/>
    <p:sldId id="274" r:id="rId13"/>
    <p:sldId id="276" r:id="rId14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00FF00"/>
    <a:srgbClr val="FF0000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775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22" y="-114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A2CCB75D-22C5-4935-A36A-5F2298BD3012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F401F2AA-96C6-4AF2-B0F0-9B19011F99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841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F8B0F54-55DE-427B-A9EB-1EDEF5CC2ED7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475BD57-951D-45A9-877E-019F173910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483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10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11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5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6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7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8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9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Aula 3 </a:t>
            </a:r>
          </a:p>
          <a:p>
            <a:pPr algn="ctr" eaLnBrk="0" hangingPunct="0"/>
            <a:endParaRPr lang="pt-BR" sz="3200" b="1" dirty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Tributo e Despesa</a:t>
            </a:r>
          </a:p>
          <a:p>
            <a:pPr algn="ctr" eaLnBrk="0" hangingPunct="0"/>
            <a:endParaRPr lang="pt-BR" sz="3200" b="1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endParaRPr lang="pt-BR" sz="3200" b="1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r" eaLnBrk="0" hangingPunct="0"/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Prof.</a:t>
            </a: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João Rogério </a:t>
            </a:r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Sanson</a:t>
            </a:r>
            <a:endParaRPr lang="pt-BR" sz="2800" b="1" dirty="0" smtClean="0">
              <a:solidFill>
                <a:srgbClr val="0033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12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Despesas correntes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: para manter o governo em funcionamento ou redistribuir renda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Despesas de capital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: para mudar o estoque de capital da economia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pt-BR" sz="2800" dirty="0" smtClean="0">
              <a:solidFill>
                <a:srgbClr val="003399"/>
              </a:solidFill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O investimento público e sua avaliação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6"/>
                </a:solidFill>
                <a:latin typeface="Calibri" pitchFamily="34" charset="0"/>
              </a:rPr>
              <a:t>Classificação das despesas pela </a:t>
            </a:r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natureza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0" y="2071678"/>
            <a:ext cx="864076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Desalinhamento entre sacrifícios, via pagamento de impostos, e benefícios recebidos, via despesas públicas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Redistribuição de renda: Bolsa-Família, subsídios a certos bens e serviços e seguridade social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Seguridade social: 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acesso universal a serviços públicos de saúde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previdência social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Incidência fiscal</a:t>
            </a:r>
            <a:endParaRPr lang="pt-BR" sz="32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Despesa e redistribuição de renda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88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O que nós vimos?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As receitas e as despesas são classificáveis </a:t>
            </a:r>
            <a:r>
              <a:rPr lang="pt-BR" sz="2800" dirty="0" err="1" smtClean="0">
                <a:solidFill>
                  <a:srgbClr val="003399"/>
                </a:solidFill>
                <a:latin typeface="+mn-lt"/>
              </a:rPr>
              <a:t>segunto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a natureza; as despesas, segundo as funções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Incidência: legal, econômica e fiscal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Os tributos e os gastos afetam a renda de todas pessoas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Redistribuição de renda via seguridade social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Dúvidas?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Reveja a aula. 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Releia o texto da </a:t>
            </a:r>
            <a:r>
              <a:rPr lang="pt-BR" sz="2800" smtClean="0">
                <a:solidFill>
                  <a:srgbClr val="003399"/>
                </a:solidFill>
                <a:latin typeface="Calibri" pitchFamily="34" charset="0"/>
              </a:rPr>
              <a:t>Unidade 3 e 4.</a:t>
            </a:r>
            <a:endParaRPr lang="pt-BR" sz="2800" dirty="0" smtClean="0">
              <a:solidFill>
                <a:srgbClr val="003399"/>
              </a:solidFill>
              <a:latin typeface="Calibri" pitchFamily="34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Consulte seu tutor.</a:t>
            </a:r>
          </a:p>
          <a:p>
            <a:pPr>
              <a:lnSpc>
                <a:spcPct val="110000"/>
              </a:lnSpc>
              <a:buFontTx/>
              <a:buChar char="•"/>
            </a:pPr>
            <a:endParaRPr lang="pt-BR" sz="2800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Bons estudos e até a próxima </a:t>
            </a:r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!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Objetivos da aula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85786" y="2285992"/>
            <a:ext cx="75009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Classificar as receitas e despesas orçamentárias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Distinguir diferentes conceitos de incidência tributária e fiscal</a:t>
            </a:r>
          </a:p>
          <a:p>
            <a:endParaRPr lang="pt-B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1807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Correntes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: tributos, receitas de atividades produtivas e transferências correntes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</a:t>
            </a: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Capital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: empréstimos e vendas de bens </a:t>
            </a:r>
            <a:endParaRPr lang="pt-BR" sz="28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Calibri" pitchFamily="34" charset="0"/>
              </a:rPr>
              <a:t>Classificação das receitas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Valor da propriedade: IPTU, IPVA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pt-BR" sz="3200" dirty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Transmissão de ativos reais: ITBI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pt-BR" sz="3200" dirty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Vendas de mercadorias: ICMS, IPI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pt-BR" sz="3200" dirty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Fluxos de renda: IR</a:t>
            </a:r>
            <a:endParaRPr lang="pt-BR" sz="3200" dirty="0">
              <a:solidFill>
                <a:srgbClr val="003399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 Transações financeiras: IOF </a:t>
            </a:r>
            <a:endParaRPr lang="pt-BR" sz="2800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Bases tributárias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2521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ICMS      23%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IR            17%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</a:t>
            </a:r>
            <a:r>
              <a:rPr lang="pt-BR" sz="2800" dirty="0" err="1" smtClean="0">
                <a:solidFill>
                  <a:srgbClr val="003399"/>
                </a:solidFill>
                <a:latin typeface="+mn-lt"/>
              </a:rPr>
              <a:t>Contr.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para a Prev.Social  15,5%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COFINS  11,4%</a:t>
            </a:r>
            <a:r>
              <a:rPr lang="pt-BR" sz="2800" dirty="0" smtClean="0">
                <a:latin typeface="+mn-lt"/>
              </a:rPr>
              <a:t> 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Demais   33,1%</a:t>
            </a:r>
            <a:endParaRPr lang="pt-BR" sz="28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Principais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</a:rPr>
              <a:t>tributos - 2006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Incidência legal</a:t>
            </a:r>
          </a:p>
          <a:p>
            <a:pPr>
              <a:lnSpc>
                <a:spcPct val="90000"/>
              </a:lnSpc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Incidência econômica: a incidência verdadeira em geral não é a que parece ser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Incidência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</a:rPr>
              <a:t>tributária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85720" y="1714488"/>
            <a:ext cx="864076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Incidência econômica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Incidência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</a:rPr>
              <a:t>tributária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2143116"/>
            <a:ext cx="5195093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5714976" y="4429132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Obs.: ler os trechos sobre os casos especiais e as qualificações.</a:t>
            </a:r>
            <a:endParaRPr lang="pt-BR" dirty="0">
              <a:solidFill>
                <a:srgbClr val="00B05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1785926"/>
            <a:ext cx="1784848" cy="55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Despesa orçamentária</a:t>
            </a:r>
          </a:p>
          <a:p>
            <a:pPr>
              <a:lnSpc>
                <a:spcPct val="90000"/>
              </a:lnSpc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/>
              </a:rPr>
              <a:t>Vários critérios de classificação, segundo a Lei n° 4320/64 e atualizações</a:t>
            </a:r>
            <a:endParaRPr lang="pt-BR" sz="32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Despesa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Calibri"/>
              </a:rPr>
              <a:t> </a:t>
            </a:r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Funções e subfunções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Exemplo: </a:t>
            </a:r>
          </a:p>
          <a:p>
            <a:pPr lvl="1">
              <a:lnSpc>
                <a:spcPct val="140000"/>
              </a:lnSpc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função da Saúde </a:t>
            </a:r>
          </a:p>
          <a:p>
            <a:pPr lvl="1">
              <a:lnSpc>
                <a:spcPct val="140000"/>
              </a:lnSpc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r>
              <a:rPr lang="pt-BR" sz="3200" dirty="0" err="1" smtClean="0">
                <a:solidFill>
                  <a:srgbClr val="003399"/>
                </a:solidFill>
                <a:latin typeface="Calibri" pitchFamily="34" charset="0"/>
              </a:rPr>
              <a:t>subfunção</a:t>
            </a: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de Vigilância Epidemiológica</a:t>
            </a:r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Classificação das despesas pela finalidade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424</Words>
  <Application>Microsoft Office PowerPoint</Application>
  <PresentationFormat>Apresentação na tela (4:3)</PresentationFormat>
  <Paragraphs>91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thesta</dc:creator>
  <cp:lastModifiedBy>Thesta</cp:lastModifiedBy>
  <cp:revision>536</cp:revision>
  <dcterms:created xsi:type="dcterms:W3CDTF">2009-10-28T18:28:43Z</dcterms:created>
  <dcterms:modified xsi:type="dcterms:W3CDTF">2011-07-26T16:59:39Z</dcterms:modified>
</cp:coreProperties>
</file>