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9" r:id="rId3"/>
    <p:sldId id="262" r:id="rId4"/>
    <p:sldId id="279" r:id="rId5"/>
    <p:sldId id="280" r:id="rId6"/>
    <p:sldId id="266" r:id="rId7"/>
    <p:sldId id="278" r:id="rId8"/>
    <p:sldId id="277" r:id="rId9"/>
    <p:sldId id="281" r:id="rId10"/>
    <p:sldId id="282" r:id="rId11"/>
    <p:sldId id="274" r:id="rId12"/>
    <p:sldId id="276" r:id="rId13"/>
  </p:sldIdLst>
  <p:sldSz cx="9144000" cy="6858000" type="screen4x3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00FF00"/>
    <a:srgbClr val="FF0000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386" autoAdjust="0"/>
    <p:restoredTop sz="94775" autoAdjust="0"/>
  </p:normalViewPr>
  <p:slideViewPr>
    <p:cSldViewPr>
      <p:cViewPr>
        <p:scale>
          <a:sx n="90" d="100"/>
          <a:sy n="90" d="100"/>
        </p:scale>
        <p:origin x="588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22" y="-114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A2CCB75D-22C5-4935-A36A-5F2298BD3012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F401F2AA-96C6-4AF2-B0F0-9B19011F99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58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FF8B0F54-55DE-427B-A9EB-1EDEF5CC2ED7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475BD57-951D-45A9-877E-019F173910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34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10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E5F466DB-E3A1-445C-B127-FC404B6541C0}" type="slidenum">
              <a:rPr lang="pt-BR" sz="1300">
                <a:latin typeface="Calibri" pitchFamily="34" charset="0"/>
              </a:rPr>
              <a:pPr algn="r" defTabSz="966788"/>
              <a:t>12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5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6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7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8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41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16" tIns="48308" rIns="96616" bIns="48308" anchor="b"/>
          <a:lstStyle/>
          <a:p>
            <a:pPr algn="r" defTabSz="966788"/>
            <a:fld id="{49E36300-5005-42E1-8690-10955FE5DB9D}" type="slidenum">
              <a:rPr lang="pt-BR" sz="1300">
                <a:latin typeface="Calibri" pitchFamily="34" charset="0"/>
              </a:rPr>
              <a:pPr algn="r" defTabSz="966788"/>
              <a:t>9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Aula 4 </a:t>
            </a:r>
          </a:p>
          <a:p>
            <a:pPr algn="ctr" eaLnBrk="0" hangingPunct="0"/>
            <a:endParaRPr lang="pt-BR" sz="3200" b="1" dirty="0">
              <a:solidFill>
                <a:srgbClr val="003399"/>
              </a:solidFill>
              <a:latin typeface="Calibri" pitchFamily="34" charset="0"/>
            </a:endParaRPr>
          </a:p>
          <a:p>
            <a:pPr algn="ctr" eaLnBrk="0" hangingPunct="0"/>
            <a:r>
              <a:rPr lang="pt-BR" sz="3200" b="1" dirty="0" smtClean="0">
                <a:solidFill>
                  <a:srgbClr val="003399"/>
                </a:solidFill>
                <a:latin typeface="Calibri" pitchFamily="34" charset="0"/>
              </a:rPr>
              <a:t> Déficit público e dívida pública</a:t>
            </a:r>
          </a:p>
          <a:p>
            <a:pPr algn="ctr" eaLnBrk="0" hangingPunct="0"/>
            <a:endParaRPr lang="pt-BR" sz="3200" b="1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ctr" eaLnBrk="0" hangingPunct="0"/>
            <a:endParaRPr lang="pt-BR" sz="3200" b="1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r" eaLnBrk="0" hangingPunct="0"/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Prof.</a:t>
            </a: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João Rogério </a:t>
            </a:r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Sanson</a:t>
            </a:r>
            <a:endParaRPr lang="pt-BR" sz="2800" b="1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ctr" eaLnBrk="0" hangingPunct="0"/>
            <a:endParaRPr lang="pt-BR" sz="3200" b="1" dirty="0" smtClean="0">
              <a:solidFill>
                <a:srgbClr val="0033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85720" y="2357430"/>
            <a:ext cx="864076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Administração da dívida para </a:t>
            </a:r>
            <a:r>
              <a:rPr lang="pt-BR" sz="2800" b="1" dirty="0" smtClean="0">
                <a:solidFill>
                  <a:srgbClr val="003399"/>
                </a:solidFill>
                <a:latin typeface="+mn-lt"/>
              </a:rPr>
              <a:t>estabilizar preços e nível de emprego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tem efeito de curto prazo.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t-BR" sz="2800" dirty="0" smtClean="0">
              <a:solidFill>
                <a:srgbClr val="003399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Gastos financiados por dívida e a acumulação de capital da economia  →  </a:t>
            </a:r>
            <a:r>
              <a:rPr lang="pt-BR" sz="2800" b="1" dirty="0" smtClean="0">
                <a:solidFill>
                  <a:srgbClr val="003399"/>
                </a:solidFill>
                <a:latin typeface="+mn-lt"/>
              </a:rPr>
              <a:t>crescimento econômico </a:t>
            </a: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no longo prazo.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142984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Estabilização versus crescimento econômico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Fechando esta </a:t>
            </a:r>
            <a:r>
              <a:rPr lang="pt-BR" sz="2800" b="1" dirty="0" err="1" smtClean="0">
                <a:solidFill>
                  <a:srgbClr val="C00000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 ...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5435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0000"/>
              </a:lnSpc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O que nós vimos?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Tipos de déficit: nominal, primário e ajustado pelo ciclo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O STN como meio de financiar a dívida pública internamente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Efeitos do déficit sobre preços e emprego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A dívida líquida tem sido decrescente em anos recentes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Efeito da dívida depende do tipo de gasto financiado</a:t>
            </a:r>
          </a:p>
          <a:p>
            <a:pPr marL="342900" indent="-342900">
              <a:lnSpc>
                <a:spcPct val="110000"/>
              </a:lnSpc>
              <a:buFont typeface="Arial" pitchFamily="34" charset="0"/>
              <a:buChar char="•"/>
            </a:pPr>
            <a:endParaRPr lang="pt-BR" sz="2800" dirty="0" smtClean="0">
              <a:solidFill>
                <a:srgbClr val="003399"/>
              </a:solidFill>
              <a:latin typeface="+mn-lt"/>
            </a:endParaRPr>
          </a:p>
          <a:p>
            <a:pPr marL="342900" indent="-342900">
              <a:lnSpc>
                <a:spcPct val="110000"/>
              </a:lnSpc>
              <a:buFontTx/>
              <a:buChar char="•"/>
            </a:pPr>
            <a:endParaRPr lang="pt-BR" sz="2800" dirty="0" smtClean="0">
              <a:solidFill>
                <a:srgbClr val="003399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7158" y="1285860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Fechando esta </a:t>
            </a:r>
            <a:r>
              <a:rPr lang="pt-BR" sz="2800" b="1" dirty="0" err="1" smtClean="0">
                <a:solidFill>
                  <a:srgbClr val="C00000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C00000"/>
                </a:solidFill>
                <a:latin typeface="Calibri" pitchFamily="34" charset="0"/>
              </a:rPr>
              <a:t> ...</a:t>
            </a:r>
            <a:endParaRPr lang="pt-BR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2071678"/>
            <a:ext cx="8158742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Dúvidas?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Reveja a aula. 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Releia o texto da </a:t>
            </a:r>
            <a:r>
              <a:rPr lang="pt-BR" sz="2800" smtClean="0">
                <a:solidFill>
                  <a:srgbClr val="003399"/>
                </a:solidFill>
                <a:latin typeface="Calibri" pitchFamily="34" charset="0"/>
              </a:rPr>
              <a:t>Unidade 5.</a:t>
            </a:r>
            <a:endParaRPr lang="pt-BR" sz="2800" dirty="0" smtClean="0">
              <a:solidFill>
                <a:srgbClr val="003399"/>
              </a:solidFill>
              <a:latin typeface="Calibri" pitchFamily="34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Calibri" pitchFamily="34" charset="0"/>
              </a:rPr>
              <a:t> Consulte seu tutor.</a:t>
            </a:r>
          </a:p>
          <a:p>
            <a:pPr>
              <a:lnSpc>
                <a:spcPct val="110000"/>
              </a:lnSpc>
              <a:buFontTx/>
              <a:buChar char="•"/>
            </a:pPr>
            <a:endParaRPr lang="pt-BR" sz="2800" dirty="0" smtClean="0">
              <a:solidFill>
                <a:srgbClr val="003399"/>
              </a:solidFill>
              <a:latin typeface="Calibri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Bons estudos e até a próxima </a:t>
            </a:r>
            <a:r>
              <a:rPr lang="pt-BR" sz="2800" b="1" dirty="0" err="1" smtClean="0">
                <a:solidFill>
                  <a:srgbClr val="003399"/>
                </a:solidFill>
                <a:latin typeface="Calibri" pitchFamily="34" charset="0"/>
              </a:rPr>
              <a:t>videoaula</a:t>
            </a:r>
            <a:r>
              <a:rPr lang="pt-BR" sz="2800" b="1" dirty="0" smtClean="0">
                <a:solidFill>
                  <a:srgbClr val="003399"/>
                </a:solidFill>
                <a:latin typeface="Calibri" pitchFamily="34" charset="0"/>
              </a:rPr>
              <a:t>!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Objetivos da aula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85786" y="2285992"/>
            <a:ext cx="7500990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Dívida pública e déficit público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Tipos de déficit público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Relação entre déficit público, inflação e nível de emprego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Sustentabilidade da dívida pública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Dívida e crescimento econômico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pt-B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260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Diferenças entre finanças pessoais e finanças públicas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Dívida interna e dívida externa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Dívida pública e déficit público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Dívida e grandes obras públicas</a:t>
            </a:r>
            <a:endParaRPr lang="pt-BR" sz="28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Dívida pública e déficit público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216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Tipos de déficit público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Déficit versus superávit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Déficit/superávit primário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Déficit ajustado pelo ciclo econômico</a:t>
            </a:r>
            <a:endParaRPr lang="pt-BR" sz="28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Dívida pública e déficit público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3200" dirty="0" smtClean="0">
                <a:solidFill>
                  <a:srgbClr val="003399"/>
                </a:solidFill>
              </a:rPr>
              <a:t>O déficit público e seu financiamento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3200" dirty="0" smtClean="0">
              <a:solidFill>
                <a:srgbClr val="003399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Órgãos do Sistema Financeiro Nacional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regulador: CMN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supervisores: BACEN e CVM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Operadores: BB, CEF, BNDES, bancos privados </a:t>
            </a:r>
            <a:r>
              <a:rPr lang="pt-BR" sz="3200" dirty="0" err="1" smtClean="0">
                <a:solidFill>
                  <a:srgbClr val="003399"/>
                </a:solidFill>
                <a:latin typeface="+mn-lt"/>
              </a:rPr>
              <a:t>etc</a:t>
            </a:r>
            <a:endParaRPr lang="pt-BR" sz="3200" dirty="0" smtClean="0">
              <a:solidFill>
                <a:srgbClr val="003399"/>
              </a:solidFill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pt-BR" sz="3200" dirty="0" smtClean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Dívida pública e déficit público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</a:rPr>
              <a:t>Estabilidade econômica: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baixo desemprego generalizado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</a:rPr>
              <a:t>inflação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pt-BR" sz="3200" dirty="0" smtClean="0">
                <a:solidFill>
                  <a:srgbClr val="003399"/>
                </a:solidFill>
              </a:rPr>
              <a:t>Sob alto desemprego, um maior déficit estimula a economia.</a:t>
            </a:r>
          </a:p>
          <a:p>
            <a:pPr>
              <a:lnSpc>
                <a:spcPct val="130000"/>
              </a:lnSpc>
            </a:pPr>
            <a:r>
              <a:rPr lang="pt-BR" sz="3200" dirty="0" smtClean="0">
                <a:solidFill>
                  <a:srgbClr val="003399"/>
                </a:solidFill>
                <a:latin typeface="Calibri" pitchFamily="34" charset="0"/>
              </a:rPr>
              <a:t> </a:t>
            </a:r>
            <a:endParaRPr lang="pt-BR" sz="2800" dirty="0">
              <a:solidFill>
                <a:srgbClr val="003399"/>
              </a:solidFill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Estabilização de preços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4611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SzPts val="3200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Pressões inflacionárias</a:t>
            </a:r>
            <a:endParaRPr lang="pt-BR" sz="3200" dirty="0" smtClean="0">
              <a:latin typeface="+mn-lt"/>
            </a:endParaRPr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O que fazer?</a:t>
            </a:r>
            <a:endParaRPr lang="pt-BR" sz="3200" dirty="0" smtClean="0">
              <a:latin typeface="+mn-lt"/>
            </a:endParaRPr>
          </a:p>
          <a:p>
            <a:pPr marL="740664" indent="-283464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Um recurso possível: diminuir o déficit.</a:t>
            </a:r>
            <a:endParaRPr lang="pt-BR" sz="2800" dirty="0" smtClean="0">
              <a:latin typeface="+mn-lt"/>
            </a:endParaRPr>
          </a:p>
          <a:p>
            <a:pPr marL="740664" indent="-283464">
              <a:lnSpc>
                <a:spcPct val="90000"/>
              </a:lnSpc>
              <a:spcBef>
                <a:spcPts val="672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Como funciona? A redução do déficit diminui a demanda agregada e, de tabela, o emprego</a:t>
            </a: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.</a:t>
            </a:r>
            <a:endParaRPr lang="pt-BR" sz="3200" dirty="0" smtClean="0">
              <a:latin typeface="+mn-lt"/>
            </a:endParaRPr>
          </a:p>
          <a:p>
            <a:pPr marL="347472" indent="-347472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Diminuição da demanda e a necessidade de maior investimento </a:t>
            </a:r>
            <a:r>
              <a:rPr lang="pt-BR" sz="3200" dirty="0" smtClean="0">
                <a:solidFill>
                  <a:srgbClr val="003399"/>
                </a:solidFill>
                <a:latin typeface="+mn-lt"/>
                <a:sym typeface="Wingdings"/>
              </a:rPr>
              <a:t></a:t>
            </a: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aumento da capacidade produtiva</a:t>
            </a:r>
            <a:endParaRPr lang="pt-BR" sz="3200" dirty="0" smtClean="0">
              <a:latin typeface="+mn-lt"/>
            </a:endParaRPr>
          </a:p>
          <a:p>
            <a:pPr>
              <a:lnSpc>
                <a:spcPct val="130000"/>
              </a:lnSpc>
            </a:pPr>
            <a:r>
              <a:rPr lang="pt-BR" sz="3200" dirty="0" smtClean="0">
                <a:solidFill>
                  <a:srgbClr val="003399"/>
                </a:solidFill>
                <a:latin typeface="+mn-lt"/>
              </a:rPr>
              <a:t> </a:t>
            </a:r>
            <a:endParaRPr lang="pt-BR" sz="32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28586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Estabilização de preços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57158" y="1643050"/>
            <a:ext cx="86407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Evolução da dívida pública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142984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Evolução e sustentabilidade da dívida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285992"/>
            <a:ext cx="6780230" cy="407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dirty="0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85720" y="2357430"/>
            <a:ext cx="864076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A dívida brasileira é alta demais?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t-BR" sz="2800" dirty="0" smtClean="0">
              <a:solidFill>
                <a:srgbClr val="003399"/>
              </a:solidFill>
              <a:latin typeface="+mn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Corrida entre dívida e PIB: capacidade de pagamento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Juros e seus determinantes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3399"/>
                </a:solidFill>
                <a:latin typeface="+mn-lt"/>
              </a:rPr>
              <a:t> Os estados e municípios e a Lei de Responsabilidade Fiscal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0034" y="1142984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F0000"/>
                </a:solidFill>
                <a:latin typeface="Calibri" pitchFamily="34" charset="0"/>
              </a:rPr>
              <a:t>Evolução e sustentabilidade da dívida</a:t>
            </a:r>
            <a:endParaRPr lang="pt-BR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434</Words>
  <Application>Microsoft Office PowerPoint</Application>
  <PresentationFormat>Apresentação na tela (4:3)</PresentationFormat>
  <Paragraphs>93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thesta</dc:creator>
  <cp:lastModifiedBy>Thesta</cp:lastModifiedBy>
  <cp:revision>546</cp:revision>
  <dcterms:created xsi:type="dcterms:W3CDTF">2009-10-28T18:28:43Z</dcterms:created>
  <dcterms:modified xsi:type="dcterms:W3CDTF">2011-07-26T17:00:18Z</dcterms:modified>
</cp:coreProperties>
</file>