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47" r:id="rId3"/>
    <p:sldMasterId id="2147483684" r:id="rId4"/>
    <p:sldMasterId id="2147483693" r:id="rId5"/>
    <p:sldMasterId id="2147483702" r:id="rId6"/>
    <p:sldMasterId id="2147483711" r:id="rId7"/>
    <p:sldMasterId id="2147483720" r:id="rId8"/>
    <p:sldMasterId id="2147483729" r:id="rId9"/>
    <p:sldMasterId id="2147483738" r:id="rId10"/>
    <p:sldMasterId id="2147483675" r:id="rId11"/>
    <p:sldMasterId id="2147483657" r:id="rId12"/>
    <p:sldMasterId id="2147483666" r:id="rId13"/>
  </p:sldMasterIdLst>
  <p:notesMasterIdLst>
    <p:notesMasterId r:id="rId31"/>
  </p:notesMasterIdLst>
  <p:sldIdLst>
    <p:sldId id="257" r:id="rId14"/>
    <p:sldId id="277" r:id="rId15"/>
    <p:sldId id="278" r:id="rId16"/>
    <p:sldId id="279" r:id="rId17"/>
    <p:sldId id="261" r:id="rId18"/>
    <p:sldId id="262" r:id="rId19"/>
    <p:sldId id="264" r:id="rId20"/>
    <p:sldId id="288" r:id="rId21"/>
    <p:sldId id="286" r:id="rId22"/>
    <p:sldId id="269" r:id="rId23"/>
    <p:sldId id="270" r:id="rId24"/>
    <p:sldId id="287" r:id="rId25"/>
    <p:sldId id="289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39" autoAdjust="0"/>
  </p:normalViewPr>
  <p:slideViewPr>
    <p:cSldViewPr>
      <p:cViewPr varScale="1">
        <p:scale>
          <a:sx n="193" d="100"/>
          <a:sy n="193" d="100"/>
        </p:scale>
        <p:origin x="-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Plan1!$A$2:$A$13</c:f>
              <c:strCache>
                <c:ptCount val="12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  <c:pt idx="5">
                  <c:v>Categoria 6</c:v>
                </c:pt>
                <c:pt idx="6">
                  <c:v>Categoria 7</c:v>
                </c:pt>
                <c:pt idx="7">
                  <c:v>Categoria 8</c:v>
                </c:pt>
                <c:pt idx="8">
                  <c:v>Categoria 9</c:v>
                </c:pt>
                <c:pt idx="9">
                  <c:v>Categoria 10</c:v>
                </c:pt>
                <c:pt idx="10">
                  <c:v>Categoria 11</c:v>
                </c:pt>
                <c:pt idx="11">
                  <c:v>Categoria 12</c:v>
                </c:pt>
              </c:strCache>
            </c:strRef>
          </c:cat>
          <c:val>
            <c:numRef>
              <c:f>Plan1!$C$2:$C$13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246.0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90248"/>
        <c:axId val="2112792664"/>
      </c:lineChar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Plan1!$A$2:$A$13</c:f>
              <c:strCache>
                <c:ptCount val="12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  <c:pt idx="5">
                  <c:v>Categoria 6</c:v>
                </c:pt>
                <c:pt idx="6">
                  <c:v>Categoria 7</c:v>
                </c:pt>
                <c:pt idx="7">
                  <c:v>Categoria 8</c:v>
                </c:pt>
                <c:pt idx="8">
                  <c:v>Categoria 9</c:v>
                </c:pt>
                <c:pt idx="9">
                  <c:v>Categoria 10</c:v>
                </c:pt>
                <c:pt idx="10">
                  <c:v>Categoria 11</c:v>
                </c:pt>
                <c:pt idx="11">
                  <c:v>Categoria 12</c:v>
                </c:pt>
              </c:strCache>
            </c:strRef>
          </c:cat>
          <c:val>
            <c:numRef>
              <c:f>Plan1!$B$2:$B$13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99224"/>
        <c:axId val="2112795704"/>
      </c:lineChart>
      <c:catAx>
        <c:axId val="2112790248"/>
        <c:scaling>
          <c:orientation val="minMax"/>
        </c:scaling>
        <c:delete val="1"/>
        <c:axPos val="b"/>
        <c:majorTickMark val="out"/>
        <c:minorTickMark val="none"/>
        <c:tickLblPos val="none"/>
        <c:crossAx val="2112792664"/>
        <c:crosses val="autoZero"/>
        <c:auto val="1"/>
        <c:lblAlgn val="ctr"/>
        <c:lblOffset val="100"/>
        <c:noMultiLvlLbl val="0"/>
      </c:catAx>
      <c:valAx>
        <c:axId val="21127926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112790248"/>
        <c:crosses val="autoZero"/>
        <c:crossBetween val="between"/>
      </c:valAx>
      <c:valAx>
        <c:axId val="2112795704"/>
        <c:scaling>
          <c:orientation val="minMax"/>
          <c:max val="40.0"/>
          <c:min val="0.0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"/>
            </a:pPr>
            <a:endParaRPr lang="en-US"/>
          </a:p>
        </c:txPr>
        <c:crossAx val="2112799224"/>
        <c:crosses val="max"/>
        <c:crossBetween val="between"/>
      </c:valAx>
      <c:catAx>
        <c:axId val="2112799224"/>
        <c:scaling>
          <c:orientation val="minMax"/>
        </c:scaling>
        <c:delete val="1"/>
        <c:axPos val="b"/>
        <c:majorTickMark val="out"/>
        <c:minorTickMark val="none"/>
        <c:tickLblPos val="none"/>
        <c:crossAx val="211279570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>
      <a:solidFill>
        <a:schemeClr val="bg1">
          <a:lumMod val="50000"/>
          <a:lumOff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DAE89-57BF-4BD0-8D34-8AA15A9D69D8}" type="doc">
      <dgm:prSet loTypeId="urn:microsoft.com/office/officeart/2005/8/layout/arrow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FCC05DA-412E-426A-A3EE-32E50CCC0F24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Positiva</a:t>
          </a:r>
          <a:r>
            <a:rPr lang="pt-BR" dirty="0" smtClean="0">
              <a:solidFill>
                <a:schemeClr val="bg1"/>
              </a:solidFill>
            </a:rPr>
            <a:t>: geram vantagens e ganhos sobre terceiros sem que isso seja o objetivo da ação</a:t>
          </a:r>
          <a:endParaRPr lang="pt-BR" dirty="0">
            <a:solidFill>
              <a:schemeClr val="bg1"/>
            </a:solidFill>
          </a:endParaRPr>
        </a:p>
      </dgm:t>
    </dgm:pt>
    <dgm:pt modelId="{F90098F5-E589-4A4D-A28F-341B3FF26751}" type="parTrans" cxnId="{7757F59B-94BC-4EF0-BEC9-4136A5ACECCE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C368DA8-40CC-40B4-9CB3-F18ECB74669E}" type="sibTrans" cxnId="{7757F59B-94BC-4EF0-BEC9-4136A5ACECCE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40B2DDC-802C-4A92-8242-ED9419C886C1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Negativa</a:t>
          </a:r>
          <a:r>
            <a:rPr lang="pt-BR" dirty="0" smtClean="0">
              <a:solidFill>
                <a:schemeClr val="bg1"/>
              </a:solidFill>
            </a:rPr>
            <a:t>: atividades de um agente econômico produzem perdas a outras pessoas não envolvidas nas relações econômicas</a:t>
          </a:r>
          <a:endParaRPr lang="pt-BR" dirty="0">
            <a:solidFill>
              <a:schemeClr val="bg1"/>
            </a:solidFill>
          </a:endParaRPr>
        </a:p>
      </dgm:t>
    </dgm:pt>
    <dgm:pt modelId="{D616E39F-74C8-4319-92E5-B8595C814EF1}" type="parTrans" cxnId="{9555B088-ECD3-4B74-9616-5D2F836CE88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BCC1DD0-4275-4267-977C-B6282DF76288}" type="sibTrans" cxnId="{9555B088-ECD3-4B74-9616-5D2F836CE88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BAF2CC2-D037-4BBE-956B-86AACE538AF8}" type="pres">
      <dgm:prSet presAssocID="{0E6DAE89-57BF-4BD0-8D34-8AA15A9D69D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D0DB2D-F29A-4E6F-8A87-8BF61A522EF3}" type="pres">
      <dgm:prSet presAssocID="{EFCC05DA-412E-426A-A3EE-32E50CCC0F24}" presName="upArrow" presStyleLbl="node1" presStyleIdx="0" presStyleCnt="2"/>
      <dgm:spPr>
        <a:solidFill>
          <a:srgbClr val="92D050"/>
        </a:solidFill>
      </dgm:spPr>
      <dgm:t>
        <a:bodyPr/>
        <a:lstStyle/>
        <a:p>
          <a:endParaRPr lang="pt-BR"/>
        </a:p>
      </dgm:t>
    </dgm:pt>
    <dgm:pt modelId="{87F5EFF3-370D-4AAE-8721-6E3F9876C6B2}" type="pres">
      <dgm:prSet presAssocID="{EFCC05DA-412E-426A-A3EE-32E50CCC0F24}" presName="upArrowText" presStyleLbl="revTx" presStyleIdx="0" presStyleCnt="2" custScaleX="115535" custLinFactNeighborX="95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A553F-7238-46F8-B45C-C7B7B2772FA9}" type="pres">
      <dgm:prSet presAssocID="{640B2DDC-802C-4A92-8242-ED9419C886C1}" presName="downArrow" presStyleLbl="node1" presStyleIdx="1" presStyleCnt="2"/>
      <dgm:spPr>
        <a:solidFill>
          <a:srgbClr val="FF0000"/>
        </a:solidFill>
      </dgm:spPr>
      <dgm:t>
        <a:bodyPr/>
        <a:lstStyle/>
        <a:p>
          <a:endParaRPr lang="pt-BR"/>
        </a:p>
      </dgm:t>
    </dgm:pt>
    <dgm:pt modelId="{C13884ED-7387-46CE-9C75-F7F75696C509}" type="pres">
      <dgm:prSet presAssocID="{640B2DDC-802C-4A92-8242-ED9419C886C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57F59B-94BC-4EF0-BEC9-4136A5ACECCE}" srcId="{0E6DAE89-57BF-4BD0-8D34-8AA15A9D69D8}" destId="{EFCC05DA-412E-426A-A3EE-32E50CCC0F24}" srcOrd="0" destOrd="0" parTransId="{F90098F5-E589-4A4D-A28F-341B3FF26751}" sibTransId="{5C368DA8-40CC-40B4-9CB3-F18ECB74669E}"/>
    <dgm:cxn modelId="{563D3A5E-1111-48D9-8D06-A1AD6F455260}" type="presOf" srcId="{640B2DDC-802C-4A92-8242-ED9419C886C1}" destId="{C13884ED-7387-46CE-9C75-F7F75696C509}" srcOrd="0" destOrd="0" presId="urn:microsoft.com/office/officeart/2005/8/layout/arrow4"/>
    <dgm:cxn modelId="{B5949302-7CFC-47E1-986A-369414DB274E}" type="presOf" srcId="{EFCC05DA-412E-426A-A3EE-32E50CCC0F24}" destId="{87F5EFF3-370D-4AAE-8721-6E3F9876C6B2}" srcOrd="0" destOrd="0" presId="urn:microsoft.com/office/officeart/2005/8/layout/arrow4"/>
    <dgm:cxn modelId="{9555B088-ECD3-4B74-9616-5D2F836CE88F}" srcId="{0E6DAE89-57BF-4BD0-8D34-8AA15A9D69D8}" destId="{640B2DDC-802C-4A92-8242-ED9419C886C1}" srcOrd="1" destOrd="0" parTransId="{D616E39F-74C8-4319-92E5-B8595C814EF1}" sibTransId="{DBCC1DD0-4275-4267-977C-B6282DF76288}"/>
    <dgm:cxn modelId="{4B40FD2A-42F8-4DEE-8A83-04B05A884B4E}" type="presOf" srcId="{0E6DAE89-57BF-4BD0-8D34-8AA15A9D69D8}" destId="{EBAF2CC2-D037-4BBE-956B-86AACE538AF8}" srcOrd="0" destOrd="0" presId="urn:microsoft.com/office/officeart/2005/8/layout/arrow4"/>
    <dgm:cxn modelId="{A351FD9A-28A3-47BD-A719-9458361B87CF}" type="presParOf" srcId="{EBAF2CC2-D037-4BBE-956B-86AACE538AF8}" destId="{91D0DB2D-F29A-4E6F-8A87-8BF61A522EF3}" srcOrd="0" destOrd="0" presId="urn:microsoft.com/office/officeart/2005/8/layout/arrow4"/>
    <dgm:cxn modelId="{643B8B96-233F-4B1E-8883-F408674DFB7A}" type="presParOf" srcId="{EBAF2CC2-D037-4BBE-956B-86AACE538AF8}" destId="{87F5EFF3-370D-4AAE-8721-6E3F9876C6B2}" srcOrd="1" destOrd="0" presId="urn:microsoft.com/office/officeart/2005/8/layout/arrow4"/>
    <dgm:cxn modelId="{6DECA562-6FFD-404B-97A5-08A101825D98}" type="presParOf" srcId="{EBAF2CC2-D037-4BBE-956B-86AACE538AF8}" destId="{BAEA553F-7238-46F8-B45C-C7B7B2772FA9}" srcOrd="2" destOrd="0" presId="urn:microsoft.com/office/officeart/2005/8/layout/arrow4"/>
    <dgm:cxn modelId="{02AA2477-C178-4908-8D16-206AFE646B85}" type="presParOf" srcId="{EBAF2CC2-D037-4BBE-956B-86AACE538AF8}" destId="{C13884ED-7387-46CE-9C75-F7F75696C50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B306B-B0C2-4A36-B515-451655E436ED}" type="datetimeFigureOut">
              <a:rPr lang="pt-BR" smtClean="0"/>
              <a:pPr/>
              <a:t>07/08/14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DEEAA-9DD1-45E6-AEE4-2228A1E2BDC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87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1751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59AFF-B104-4D93-B8D5-DAC97ED8A036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84613" y="8685213"/>
            <a:ext cx="29718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3" rIns="92066" bIns="46033" anchor="b"/>
          <a:lstStyle/>
          <a:p>
            <a:pPr algn="r"/>
            <a:fld id="{557186CF-CAE1-4BFA-A2E4-9465EBA7A165}" type="slidenum">
              <a:rPr lang="pt-BR" sz="1200">
                <a:latin typeface="Times New Roman" pitchFamily="18" charset="0"/>
              </a:rPr>
              <a:pPr algn="r"/>
              <a:t>6</a:t>
            </a:fld>
            <a:endParaRPr lang="pt-BR" sz="1200" dirty="0">
              <a:latin typeface="Times New Roman" pitchFamily="18" charset="0"/>
            </a:endParaRPr>
          </a:p>
        </p:txBody>
      </p:sp>
      <p:sp>
        <p:nvSpPr>
          <p:cNvPr id="993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884613" y="8685213"/>
            <a:ext cx="29718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3" rIns="92066" bIns="46033" anchor="b"/>
          <a:lstStyle/>
          <a:p>
            <a:pPr algn="r"/>
            <a:fld id="{2A861354-0208-4133-AEDD-FC6A2DF61B1C}" type="slidenum">
              <a:rPr lang="pt-BR" sz="1200"/>
              <a:pPr algn="r"/>
              <a:t>6</a:t>
            </a:fld>
            <a:endParaRPr lang="pt-BR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FA02A-48F7-4B3C-B3D9-41E501B61A08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884613" y="8685213"/>
            <a:ext cx="29718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3" rIns="92066" bIns="46033" anchor="b"/>
          <a:lstStyle/>
          <a:p>
            <a:pPr algn="r"/>
            <a:fld id="{257552B0-2F87-43DA-86AC-248445EAB14D}" type="slidenum">
              <a:rPr lang="pt-BR" sz="1200">
                <a:latin typeface="Times New Roman" pitchFamily="18" charset="0"/>
              </a:rPr>
              <a:pPr algn="r"/>
              <a:t>13</a:t>
            </a:fld>
            <a:endParaRPr lang="pt-BR" sz="1200" dirty="0">
              <a:latin typeface="Times New Roman" pitchFamily="18" charset="0"/>
            </a:endParaRPr>
          </a:p>
        </p:txBody>
      </p:sp>
      <p:sp>
        <p:nvSpPr>
          <p:cNvPr id="100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884613" y="8685213"/>
            <a:ext cx="29718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3" rIns="92066" bIns="46033" anchor="b"/>
          <a:lstStyle/>
          <a:p>
            <a:pPr algn="r"/>
            <a:fld id="{F776C0AA-7681-446C-B468-80AD2E9B6E16}" type="slidenum">
              <a:rPr lang="pt-BR" sz="1200"/>
              <a:pPr algn="r"/>
              <a:t>13</a:t>
            </a:fld>
            <a:endParaRPr lang="pt-BR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AC7-4D7A-46A8-98B4-94E380F85A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E70770C-58DF-40C0-B07C-9205E905705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aminho (sem títu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7"/>
          <p:cNvSpPr>
            <a:spLocks noGrp="1"/>
          </p:cNvSpPr>
          <p:nvPr>
            <p:ph sz="quarter" idx="1"/>
          </p:nvPr>
        </p:nvSpPr>
        <p:spPr>
          <a:xfrm rot="449504">
            <a:off x="1901906" y="186258"/>
            <a:ext cx="5483064" cy="662835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lIns="360000" tIns="720000" rIns="504000" bIns="720000" anchor="ctr" anchorCtr="1"/>
          <a:lstStyle>
            <a:lvl1pPr>
              <a:buNone/>
              <a:defRPr>
                <a:latin typeface="Akbar" pitchFamily="2" charset="0"/>
              </a:defRPr>
            </a:lvl1pPr>
            <a:lvl2pPr>
              <a:buNone/>
              <a:defRPr>
                <a:latin typeface="Akbar" pitchFamily="2" charset="0"/>
              </a:defRPr>
            </a:lvl2pPr>
            <a:lvl3pPr>
              <a:buNone/>
              <a:defRPr>
                <a:latin typeface="Akbar" pitchFamily="2" charset="0"/>
              </a:defRPr>
            </a:lvl3pPr>
            <a:lvl4pPr>
              <a:buNone/>
              <a:defRPr>
                <a:latin typeface="Akbar" pitchFamily="2" charset="0"/>
              </a:defRPr>
            </a:lvl4pPr>
            <a:lvl5pPr>
              <a:buNone/>
              <a:defRPr>
                <a:latin typeface="Akbar" pitchFamily="2" charset="0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http://professor.sergiojr.info</a:t>
            </a:r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Prof. Sergio.Jr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9CED4A-186B-4CC0-8025-538EECBDB369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kumimoji="0" lang="en-US" sz="4800" b="1" kern="1200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pt-BR" smtClean="0"/>
              <a:t>Prof. Sergio.Jr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39479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95164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http://professor.sergiojr.info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48204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pt-BR" smtClean="0"/>
              <a:t>Prof. Sergio.Jr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64" y="6407944"/>
            <a:ext cx="5086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2DB60-FA0C-4777-A851-D1E6942A737A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1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57200" y="5500702"/>
            <a:ext cx="4040188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theme" Target="../theme/theme10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theme" Target="../theme/theme1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theme" Target="../theme/theme1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theme" Target="../theme/theme13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3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theme" Target="../theme/theme4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theme" Target="../theme/theme5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theme" Target="../theme/theme6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theme" Target="../theme/theme7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theme" Target="../theme/theme8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theme" Target="../theme/theme9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1714488"/>
            <a:ext cx="7772400" cy="1829761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Gestão Ambiental e Sustentabilidade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</p:txBody>
      </p:sp>
      <p:sp>
        <p:nvSpPr>
          <p:cNvPr id="7" name="Espaço Reservado para Texto 7"/>
          <p:cNvSpPr txBox="1">
            <a:spLocks/>
          </p:cNvSpPr>
          <p:nvPr/>
        </p:nvSpPr>
        <p:spPr>
          <a:xfrm>
            <a:off x="2627784" y="4149080"/>
            <a:ext cx="5866929" cy="9361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dirty="0" smtClean="0">
                <a:solidFill>
                  <a:schemeClr val="tx1"/>
                </a:solidFill>
              </a:rPr>
              <a:t>Prof. Dr. </a:t>
            </a:r>
            <a:r>
              <a:rPr lang="pt-BR" dirty="0" err="1">
                <a:solidFill>
                  <a:schemeClr val="tx1"/>
                </a:solidFill>
              </a:rPr>
              <a:t>r</a:t>
            </a:r>
            <a:r>
              <a:rPr lang="pt-BR" dirty="0" err="1" smtClean="0">
                <a:solidFill>
                  <a:schemeClr val="tx1"/>
                </a:solidFill>
              </a:rPr>
              <a:t>er</a:t>
            </a:r>
            <a:r>
              <a:rPr lang="pt-BR" dirty="0" smtClean="0">
                <a:solidFill>
                  <a:schemeClr val="tx1"/>
                </a:solidFill>
              </a:rPr>
              <a:t>. pol. </a:t>
            </a:r>
            <a:r>
              <a:rPr lang="pt-BR" dirty="0" err="1" smtClean="0">
                <a:solidFill>
                  <a:schemeClr val="tx1"/>
                </a:solidFill>
              </a:rPr>
              <a:t>Evelize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Welzel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half" idx="1"/>
          </p:nvPr>
        </p:nvSpPr>
        <p:spPr>
          <a:xfrm>
            <a:off x="457200" y="1738306"/>
            <a:ext cx="4038600" cy="3786214"/>
          </a:xfrm>
        </p:spPr>
        <p:txBody>
          <a:bodyPr>
            <a:normAutofit/>
          </a:bodyPr>
          <a:lstStyle/>
          <a:p>
            <a:r>
              <a:rPr lang="pt-BR" dirty="0" smtClean="0"/>
              <a:t>Perda da biodiversidade</a:t>
            </a:r>
          </a:p>
          <a:p>
            <a:r>
              <a:rPr lang="pt-BR" dirty="0" smtClean="0"/>
              <a:t>Redução da camada de ozônio</a:t>
            </a:r>
          </a:p>
          <a:p>
            <a:r>
              <a:rPr lang="pt-BR" dirty="0" smtClean="0"/>
              <a:t>Contaminação das águas</a:t>
            </a:r>
          </a:p>
          <a:p>
            <a:r>
              <a:rPr lang="pt-BR" dirty="0" smtClean="0"/>
              <a:t>Mudanças climáticas decorrentes do efeito estufa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4648200" y="1738306"/>
            <a:ext cx="4038600" cy="378621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Crescimento populacional</a:t>
            </a:r>
          </a:p>
          <a:p>
            <a:r>
              <a:rPr lang="pt-BR" dirty="0" smtClean="0"/>
              <a:t>Esgotamento dos recursos naturais</a:t>
            </a:r>
          </a:p>
          <a:p>
            <a:r>
              <a:rPr lang="pt-BR" dirty="0" smtClean="0"/>
              <a:t>Esgotamento da capacidade da biosfera em absorver resíduos e poluentes</a:t>
            </a:r>
          </a:p>
          <a:p>
            <a:r>
              <a:rPr lang="pt-BR" dirty="0" smtClean="0"/>
              <a:t>Desigualdades Norte-Sul</a:t>
            </a:r>
          </a:p>
          <a:p>
            <a:r>
              <a:rPr lang="pt-BR" dirty="0" smtClean="0"/>
              <a:t>Globalização</a:t>
            </a:r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/>
              </a:rPr>
              <a:t>Problemas e Questões Ambientais</a:t>
            </a:r>
            <a:endParaRPr lang="pt-BR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3"/>
          </p:nvPr>
        </p:nvSpPr>
        <p:spPr>
          <a:xfrm>
            <a:off x="457200" y="5627172"/>
            <a:ext cx="4040188" cy="730786"/>
          </a:xfrm>
        </p:spPr>
        <p:txBody>
          <a:bodyPr/>
          <a:lstStyle/>
          <a:p>
            <a:r>
              <a:rPr lang="pt-BR" dirty="0" smtClean="0"/>
              <a:t>Problemas Identificados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half" idx="3"/>
          </p:nvPr>
        </p:nvSpPr>
        <p:spPr>
          <a:xfrm>
            <a:off x="4645026" y="5627172"/>
            <a:ext cx="4041775" cy="730786"/>
          </a:xfrm>
        </p:spPr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r>
              <a:rPr lang="pt-BR" dirty="0" smtClean="0"/>
              <a:t>Deve-se considerar o tempo para renovação </a:t>
            </a:r>
          </a:p>
          <a:p>
            <a:pPr lvl="1"/>
            <a:r>
              <a:rPr lang="pt-BR" dirty="0" smtClean="0"/>
              <a:t>Muitas vezes o tempo de renovação é maior que o ciclo de vida do homem</a:t>
            </a:r>
          </a:p>
          <a:p>
            <a:r>
              <a:rPr lang="pt-BR" dirty="0" smtClean="0"/>
              <a:t>As espécies vivas deixam de ser recursos renováveis se a sua exploração compreender a sua capacidade de reprodução</a:t>
            </a:r>
          </a:p>
          <a:p>
            <a:r>
              <a:rPr lang="pt-BR" b="1" dirty="0" smtClean="0"/>
              <a:t>Rendimento sustentável: </a:t>
            </a:r>
            <a:r>
              <a:rPr lang="pt-BR" dirty="0" smtClean="0"/>
              <a:t>quantidade que pode ser extraída de um recurso sem comprometer sua renovação</a:t>
            </a:r>
          </a:p>
          <a:p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214430"/>
            <a:ext cx="9144000" cy="1143000"/>
          </a:xfrm>
        </p:spPr>
        <p:txBody>
          <a:bodyPr>
            <a:noAutofit/>
          </a:bodyPr>
          <a:lstStyle/>
          <a:p>
            <a:r>
              <a:rPr lang="pt-BR" sz="4100" b="1" dirty="0" smtClean="0">
                <a:solidFill>
                  <a:srgbClr val="FF0000"/>
                </a:solidFill>
              </a:rPr>
              <a:t>Meio Ambiente como Fonte de Recursos</a:t>
            </a:r>
            <a:endParaRPr lang="pt-BR" sz="4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7"/>
          <p:cNvSpPr txBox="1">
            <a:spLocks/>
          </p:cNvSpPr>
          <p:nvPr/>
        </p:nvSpPr>
        <p:spPr>
          <a:xfrm>
            <a:off x="3922713" y="3760062"/>
            <a:ext cx="4572000" cy="145488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Agradecimentos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Profs. Nelson Fragoso, Nelson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Fruquim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Sérgio Luis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Seloti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Jr. pela cooperação e apoio para elaboração deste material.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ítulo 6"/>
          <p:cNvSpPr txBox="1">
            <a:spLocks/>
          </p:cNvSpPr>
          <p:nvPr/>
        </p:nvSpPr>
        <p:spPr>
          <a:xfrm>
            <a:off x="722376" y="1888062"/>
            <a:ext cx="7772400" cy="18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Bons estudos e até a próxima aula!!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1738968"/>
            <a:ext cx="4038600" cy="4404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Troposfera é a camada atmosférica que se estende da superfície da Terra até a base da estratosfera (0 - 7/17 km). </a:t>
            </a:r>
          </a:p>
          <a:p>
            <a:endParaRPr lang="pt-BR" dirty="0" smtClean="0"/>
          </a:p>
          <a:p>
            <a:r>
              <a:rPr lang="pt-BR" dirty="0" smtClean="0"/>
              <a:t>Esta camada responde por 80% do peso atmosférico e é a única camada em que os seres vivos podem respirar normalmente. </a:t>
            </a:r>
          </a:p>
          <a:p>
            <a:endParaRPr lang="pt-BR" dirty="0" smtClean="0"/>
          </a:p>
          <a:p>
            <a:r>
              <a:rPr lang="pt-BR" dirty="0" smtClean="0"/>
              <a:t>A sua espessura média é de aproximadamente 12km sendo é 17km nos trópicos e em torno de sete quilômetros nos pólos. </a:t>
            </a: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/>
              </a:rPr>
              <a:t>Ambiente Natural</a:t>
            </a:r>
            <a:endParaRPr lang="pt-BR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831995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Inversão Térmica</a:t>
            </a:r>
          </a:p>
          <a:p>
            <a:pPr lvl="1"/>
            <a:r>
              <a:rPr lang="pt-BR" dirty="0" smtClean="0"/>
              <a:t>Fenômeno climático que acontece principalmente nos centros urbanos, regiões onde o nível de poluição é muito elevado</a:t>
            </a:r>
          </a:p>
          <a:p>
            <a:pPr lvl="1"/>
            <a:r>
              <a:rPr lang="pt-BR" dirty="0" smtClean="0"/>
              <a:t>A inversão térmica ocorre quando há uma mudança abrupta de temperatura devido à inversão das camadas de ar frias e quentes</a:t>
            </a:r>
          </a:p>
          <a:p>
            <a:pPr lvl="1"/>
            <a:r>
              <a:rPr lang="pt-BR" dirty="0" smtClean="0"/>
              <a:t>Comum no inverno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648200" y="1831995"/>
            <a:ext cx="4038600" cy="4525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pt-BR" dirty="0" smtClean="0"/>
              <a:t>Problemas para a saúde: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Afeta diretamente a saúde, principalmente das crianças, provocando doenças respiratórias, cansaço entre outros</a:t>
            </a:r>
          </a:p>
          <a:p>
            <a:pPr lvl="1"/>
            <a:r>
              <a:rPr lang="pt-BR" dirty="0" smtClean="0"/>
              <a:t>Pessoas que possuem  bronquite e asma são as mais afetadas com esta situação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DB60-FA0C-4777-A851-D1E6942A737A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/>
              </a:rPr>
              <a:t>Outros Conceitos</a:t>
            </a:r>
            <a:endParaRPr lang="pt-BR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21484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Aquecimento Global</a:t>
            </a:r>
          </a:p>
          <a:p>
            <a:pPr lvl="1"/>
            <a:r>
              <a:rPr lang="pt-BR" dirty="0" smtClean="0"/>
              <a:t>É o aumento da temperatura média dos oceanos e do ar perto da superfície da Terra que é verificado nas décadas mais recentes</a:t>
            </a:r>
          </a:p>
          <a:p>
            <a:pPr lvl="1"/>
            <a:r>
              <a:rPr lang="pt-BR" dirty="0" smtClean="0"/>
              <a:t>Alguns modelos climáticos projetam que as temperaturas globais de superfície provavelmente aumentarão no intervalo entre 1,1 e 6,4 °C entre 1990 e 2100.</a:t>
            </a:r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214842"/>
          </a:xfr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 fov="600000">
              <a:rot lat="21300388" lon="15261" rev="21124818"/>
            </a:camera>
            <a:lightRig rig="threePt" dir="t"/>
          </a:scene3d>
        </p:spPr>
        <p:txBody>
          <a:bodyPr anchor="ctr">
            <a:normAutofit fontScale="85000" lnSpcReduction="10000"/>
          </a:bodyPr>
          <a:lstStyle/>
          <a:p>
            <a:pPr>
              <a:buFont typeface="Wingdings 2" pitchFamily="18" charset="2"/>
              <a:buChar char="P"/>
            </a:pPr>
            <a:r>
              <a:rPr lang="pt-BR" dirty="0" smtClean="0"/>
              <a:t>Sempre houve questionamentos à teoria do Aquecimento Global, intensificadas pela recente descoberta de fraude de dados climáticos</a:t>
            </a:r>
          </a:p>
          <a:p>
            <a:pPr>
              <a:buFont typeface="Wingdings 2" pitchFamily="18" charset="2"/>
              <a:buChar char="P"/>
            </a:pPr>
            <a:r>
              <a:rPr lang="pt-BR" dirty="0" smtClean="0"/>
              <a:t>Cientistas questionam as variáveis utilizadas em modelos com projeção de décadas ou séculos e também os métodos de medição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DB60-FA0C-4777-A851-D1E6942A737A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/>
              </a:rPr>
              <a:t>Outros Conceitos</a:t>
            </a:r>
            <a:endParaRPr lang="pt-BR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974871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Efeito Estufa</a:t>
            </a:r>
          </a:p>
          <a:p>
            <a:pPr lvl="1"/>
            <a:r>
              <a:rPr lang="pt-BR" dirty="0" smtClean="0"/>
              <a:t>É um processo que ocorre quando uma parte da radiação solar refletida pela superfície terrestre é absorvida por determinados gases presentes na atmosfera. Como conseqüência, o calor fica retido</a:t>
            </a:r>
          </a:p>
          <a:p>
            <a:pPr lvl="1"/>
            <a:r>
              <a:rPr lang="pt-BR" dirty="0" smtClean="0"/>
              <a:t>Os gases de estufa absorvem radiação infravermelha emitida pela superfície da Terra e radiam a energia absorvida de volta para a superfície</a:t>
            </a:r>
          </a:p>
          <a:p>
            <a:pPr lvl="1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DB60-FA0C-4777-A851-D1E6942A737A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/>
              </a:rPr>
              <a:t>Outros Conceitos</a:t>
            </a:r>
            <a:endParaRPr lang="pt-BR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Canto dobrado 11"/>
          <p:cNvSpPr/>
          <p:nvPr/>
        </p:nvSpPr>
        <p:spPr>
          <a:xfrm rot="677670">
            <a:off x="5739752" y="1990353"/>
            <a:ext cx="2514580" cy="1878851"/>
          </a:xfrm>
          <a:prstGeom prst="foldedCorner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</a:gsLst>
            <a:lin ang="16200000" scaled="1"/>
            <a:tileRect/>
          </a:gra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Um dos piores gases, o metano, é emitido por ovinos e bovinos</a:t>
            </a:r>
          </a:p>
        </p:txBody>
      </p:sp>
      <p:sp>
        <p:nvSpPr>
          <p:cNvPr id="15" name="Canto dobrado 11"/>
          <p:cNvSpPr/>
          <p:nvPr/>
        </p:nvSpPr>
        <p:spPr>
          <a:xfrm rot="21379911">
            <a:off x="5277598" y="3929050"/>
            <a:ext cx="2514580" cy="1878851"/>
          </a:xfrm>
          <a:prstGeom prst="foldedCorner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</a:gsLst>
            <a:lin ang="16200000" scaled="1"/>
            <a:tileRect/>
          </a:gra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A pecuária representa cerca de 16% da poluição mundial</a:t>
            </a:r>
          </a:p>
        </p:txBody>
      </p:sp>
      <p:sp>
        <p:nvSpPr>
          <p:cNvPr id="16" name="Canto dobrado 11"/>
          <p:cNvSpPr/>
          <p:nvPr/>
        </p:nvSpPr>
        <p:spPr>
          <a:xfrm rot="158897">
            <a:off x="5133582" y="3857040"/>
            <a:ext cx="2514580" cy="1878851"/>
          </a:xfrm>
          <a:prstGeom prst="foldedCorner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</a:gsLst>
            <a:lin ang="16200000" scaled="1"/>
            <a:tileRect/>
          </a:gra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A pecuária representa cerca de 16% da poluição mundial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2137152"/>
            <a:ext cx="4038600" cy="4525963"/>
          </a:xfrm>
        </p:spPr>
        <p:txBody>
          <a:bodyPr/>
          <a:lstStyle/>
          <a:p>
            <a:r>
              <a:rPr lang="pt-BR" dirty="0" smtClean="0"/>
              <a:t>Produtos Orgânicos Persistentes</a:t>
            </a:r>
          </a:p>
          <a:p>
            <a:pPr lvl="1"/>
            <a:r>
              <a:rPr lang="pt-BR" dirty="0" smtClean="0"/>
              <a:t>Os </a:t>
            </a:r>
            <a:r>
              <a:rPr lang="pt-BR" dirty="0" err="1" smtClean="0"/>
              <a:t>POPs</a:t>
            </a:r>
            <a:r>
              <a:rPr lang="pt-BR" dirty="0" smtClean="0"/>
              <a:t> são gerados em diversos processos industriais e são </a:t>
            </a:r>
            <a:r>
              <a:rPr lang="pt-BR" dirty="0" err="1" smtClean="0"/>
              <a:t>bio-acumulativos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2137152"/>
            <a:ext cx="4038600" cy="4525963"/>
          </a:xfrm>
        </p:spPr>
        <p:txBody>
          <a:bodyPr/>
          <a:lstStyle/>
          <a:p>
            <a:r>
              <a:rPr lang="pt-BR" dirty="0" err="1" smtClean="0"/>
              <a:t>Biocumulação</a:t>
            </a:r>
            <a:endParaRPr lang="pt-BR" dirty="0" smtClean="0"/>
          </a:p>
          <a:p>
            <a:pPr lvl="1"/>
            <a:r>
              <a:rPr lang="pt-BR" dirty="0" smtClean="0"/>
              <a:t>Processo através do qual os seres vivos absorvem e retêm substâncias químicas; pode ser de  forma direta ou indiretamente</a:t>
            </a:r>
            <a:endParaRPr lang="pt-BR" dirty="0"/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457200" y="92867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Outros Conceitos</a:t>
            </a:r>
            <a:endParaRPr kumimoji="0" lang="pt-BR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722376" y="1888062"/>
            <a:ext cx="7772400" cy="18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Agradecimentos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Texto 7"/>
          <p:cNvSpPr txBox="1">
            <a:spLocks/>
          </p:cNvSpPr>
          <p:nvPr/>
        </p:nvSpPr>
        <p:spPr>
          <a:xfrm>
            <a:off x="3922713" y="3760062"/>
            <a:ext cx="4572000" cy="14548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Profs. Nelson Fragoso, Nelson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Fruquim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Sérgio Luis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Seloti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Jr. pela cooperação e apoio para elaboração deste material.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 txBox="1">
            <a:spLocks/>
          </p:cNvSpPr>
          <p:nvPr/>
        </p:nvSpPr>
        <p:spPr>
          <a:xfrm>
            <a:off x="722376" y="1602310"/>
            <a:ext cx="7772400" cy="182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Tópicos da Unidade 01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Texto 7"/>
          <p:cNvSpPr txBox="1">
            <a:spLocks/>
          </p:cNvSpPr>
          <p:nvPr/>
        </p:nvSpPr>
        <p:spPr>
          <a:xfrm>
            <a:off x="3922713" y="2571744"/>
            <a:ext cx="4572000" cy="14548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Meio Ambiente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Problemas Ambientais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8"/>
          <p:cNvSpPr txBox="1">
            <a:spLocks/>
          </p:cNvSpPr>
          <p:nvPr/>
        </p:nvSpPr>
        <p:spPr>
          <a:xfrm>
            <a:off x="457200" y="2189185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“Tudo o que envolve ou cerca os seres vivos”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Ambio</a:t>
            </a:r>
            <a: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(latim): “Andar em volta de alguma coisa”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457200" y="128586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Meio Ambiente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76874" y="2043294"/>
            <a:ext cx="3055565" cy="278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92673" y="1717558"/>
            <a:ext cx="3684553" cy="2001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680500"/>
            <a:ext cx="3672408" cy="216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457200" y="4106368"/>
            <a:ext cx="4038600" cy="1468842"/>
          </a:xfrm>
        </p:spPr>
        <p:txBody>
          <a:bodyPr>
            <a:normAutofit/>
          </a:bodyPr>
          <a:lstStyle/>
          <a:p>
            <a:r>
              <a:rPr lang="pt-BR" dirty="0" smtClean="0"/>
              <a:t>Ambiente físico e biológico originais, sem intervenção humana 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4676804" y="1500174"/>
            <a:ext cx="4038600" cy="207477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Alterado, destruído e construído pelos seres humanos, como as áreas urbanas, industriais e rurais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64" y="6458634"/>
            <a:ext cx="508636" cy="365125"/>
          </a:xfrm>
        </p:spPr>
        <p:txBody>
          <a:bodyPr/>
          <a:lstStyle/>
          <a:p>
            <a:fld id="{49B2DB60-FA0C-4777-A851-D1E6942A737A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/>
          <a:lstStyle/>
          <a:p>
            <a:r>
              <a:rPr lang="pt-BR" sz="4800" dirty="0" smtClean="0">
                <a:solidFill>
                  <a:srgbClr val="FF0000"/>
                </a:solidFill>
                <a:effectLst/>
              </a:rPr>
              <a:t>Meio Ambiente</a:t>
            </a:r>
            <a:endParaRPr lang="pt-BR" sz="48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457200" y="5781346"/>
            <a:ext cx="4040188" cy="627302"/>
          </a:xfrm>
        </p:spPr>
        <p:txBody>
          <a:bodyPr/>
          <a:lstStyle/>
          <a:p>
            <a:r>
              <a:rPr lang="pt-BR" smtClean="0"/>
              <a:t>Ambiente Natural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half" idx="3"/>
          </p:nvPr>
        </p:nvSpPr>
        <p:spPr>
          <a:xfrm>
            <a:off x="4645026" y="5781346"/>
            <a:ext cx="4041775" cy="627302"/>
          </a:xfrm>
        </p:spPr>
        <p:txBody>
          <a:bodyPr/>
          <a:lstStyle/>
          <a:p>
            <a:r>
              <a:rPr lang="pt-BR" smtClean="0"/>
              <a:t>Ambiente Artificial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 rot="399741">
            <a:off x="2500596" y="2053734"/>
            <a:ext cx="2471566" cy="1675277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b"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kbar" pitchFamily="2" charset="0"/>
              </a:rPr>
              <a:t>Ambiente domesticado</a:t>
            </a:r>
            <a:r>
              <a:rPr lang="pt-BR" sz="2000" dirty="0" smtClean="0">
                <a:solidFill>
                  <a:schemeClr val="tx1"/>
                </a:solidFill>
                <a:latin typeface="Akbar" pitchFamily="2" charset="0"/>
              </a:rPr>
              <a:t>: áreas agrícolas, florestas plantadas, açudes, lagos artificiais </a:t>
            </a:r>
            <a:r>
              <a:rPr lang="pt-BR" sz="2000" dirty="0" err="1" smtClean="0">
                <a:solidFill>
                  <a:schemeClr val="tx1"/>
                </a:solidFill>
                <a:latin typeface="Akbar" pitchFamily="2" charset="0"/>
              </a:rPr>
              <a:t>etc</a:t>
            </a:r>
            <a:endParaRPr lang="pt-BR" sz="2000" dirty="0" smtClean="0">
              <a:solidFill>
                <a:schemeClr val="tx1"/>
              </a:solidFill>
              <a:latin typeface="Akbar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94336">
            <a:off x="4638047" y="1699693"/>
            <a:ext cx="427588" cy="47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57200" y="1142992"/>
            <a:ext cx="8229600" cy="1143000"/>
          </a:xfrm>
        </p:spPr>
        <p:txBody>
          <a:bodyPr/>
          <a:lstStyle/>
          <a:p>
            <a:r>
              <a:rPr lang="pt-BR" sz="4100" b="1" dirty="0" smtClean="0">
                <a:solidFill>
                  <a:srgbClr val="FF0000"/>
                </a:solidFill>
              </a:rPr>
              <a:t>Ambiente Natural</a:t>
            </a:r>
            <a:endParaRPr lang="pt-BR" sz="4100" b="1" dirty="0">
              <a:solidFill>
                <a:srgbClr val="FF0000"/>
              </a:solidFill>
            </a:endParaRPr>
          </a:p>
        </p:txBody>
      </p:sp>
      <p:sp>
        <p:nvSpPr>
          <p:cNvPr id="25" name="Espaço Reservado para Conteúdo 18"/>
          <p:cNvSpPr>
            <a:spLocks noGrp="1"/>
          </p:cNvSpPr>
          <p:nvPr>
            <p:ph sz="quarter" idx="1"/>
          </p:nvPr>
        </p:nvSpPr>
        <p:spPr>
          <a:xfrm>
            <a:off x="457200" y="1903433"/>
            <a:ext cx="4038600" cy="21859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pt-BR" sz="3600" b="1" dirty="0" smtClean="0"/>
          </a:p>
          <a:p>
            <a:pPr algn="ctr">
              <a:buNone/>
            </a:pPr>
            <a:r>
              <a:rPr lang="pt-BR" sz="3600" b="1" dirty="0" smtClean="0"/>
              <a:t>Biosfera</a:t>
            </a:r>
            <a:endParaRPr lang="pt-BR" b="1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Ambiente terrestre ou litosfera</a:t>
            </a:r>
          </a:p>
          <a:p>
            <a:pPr algn="ctr">
              <a:buNone/>
            </a:pPr>
            <a:r>
              <a:rPr lang="pt-BR" dirty="0" smtClean="0"/>
              <a:t>+</a:t>
            </a:r>
          </a:p>
          <a:p>
            <a:pPr algn="ctr">
              <a:buNone/>
            </a:pPr>
            <a:r>
              <a:rPr lang="pt-BR" dirty="0" smtClean="0"/>
              <a:t>Aquático ou hidrosfera</a:t>
            </a:r>
          </a:p>
          <a:p>
            <a:pPr algn="ctr">
              <a:buNone/>
            </a:pPr>
            <a:r>
              <a:rPr lang="pt-BR" dirty="0" smtClean="0"/>
              <a:t>+ </a:t>
            </a:r>
          </a:p>
          <a:p>
            <a:pPr algn="ctr">
              <a:buNone/>
            </a:pPr>
            <a:r>
              <a:rPr lang="pt-BR" dirty="0" smtClean="0"/>
              <a:t>Atmosférico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2"/>
          </p:nvPr>
        </p:nvSpPr>
        <p:spPr>
          <a:xfrm>
            <a:off x="457200" y="4241821"/>
            <a:ext cx="4038600" cy="218757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O ambiente de suporte à vida é a parte da Terra que satisfaz as necessidades fisiológicas vitais, provendo alimentos, outras formas de energia, nutrientes minerais, ar e água.</a:t>
            </a:r>
          </a:p>
          <a:p>
            <a:endParaRPr lang="pt-BR" dirty="0"/>
          </a:p>
        </p:txBody>
      </p:sp>
      <p:pic>
        <p:nvPicPr>
          <p:cNvPr id="30" name="Imagem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436089"/>
            <a:ext cx="413294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-171400"/>
            <a:ext cx="446449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-71470" y="2135136"/>
            <a:ext cx="4038600" cy="2651186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Recursos finitos e limitados (não renováveis)</a:t>
            </a:r>
          </a:p>
          <a:p>
            <a:pPr lvl="1"/>
            <a:r>
              <a:rPr lang="pt-BR" dirty="0" smtClean="0"/>
              <a:t>Petróleo     – Minérios</a:t>
            </a:r>
          </a:p>
          <a:p>
            <a:pPr lvl="1"/>
            <a:r>
              <a:rPr lang="pt-BR" dirty="0" smtClean="0"/>
              <a:t>Espaço        – </a:t>
            </a:r>
            <a:r>
              <a:rPr lang="pt-BR" dirty="0" err="1" smtClean="0"/>
              <a:t>etc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679014" y="4160837"/>
            <a:ext cx="3250704" cy="2054245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Recursos renováveis</a:t>
            </a:r>
          </a:p>
          <a:p>
            <a:pPr lvl="1"/>
            <a:r>
              <a:rPr lang="pt-BR" dirty="0" smtClean="0"/>
              <a:t>Agricultura</a:t>
            </a:r>
          </a:p>
          <a:p>
            <a:pPr lvl="1"/>
            <a:r>
              <a:rPr lang="pt-BR" dirty="0" smtClean="0"/>
              <a:t>Pecuária</a:t>
            </a:r>
          </a:p>
          <a:p>
            <a:pPr lvl="1"/>
            <a:r>
              <a:rPr lang="pt-BR" dirty="0" err="1" smtClean="0"/>
              <a:t>etc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DB60-FA0C-4777-A851-D1E6942A737A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/>
              </a:rPr>
              <a:t>Tipologia de Recursos</a:t>
            </a:r>
            <a:endParaRPr lang="pt-BR" dirty="0"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80528" y="4267150"/>
            <a:ext cx="276225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nto dobrado 11"/>
          <p:cNvSpPr/>
          <p:nvPr/>
        </p:nvSpPr>
        <p:spPr>
          <a:xfrm rot="581142">
            <a:off x="3409959" y="3687387"/>
            <a:ext cx="2514580" cy="1685233"/>
          </a:xfrm>
          <a:prstGeom prst="foldedCorner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</a:gsLst>
            <a:lin ang="16200000" scaled="1"/>
            <a:tileRect/>
          </a:gra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>
            <a:normAutofit fontScale="92500" lnSpcReduction="20000"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Podem ser:</a:t>
            </a:r>
          </a:p>
          <a:p>
            <a:endParaRPr lang="pt-BR" dirty="0" smtClean="0">
              <a:solidFill>
                <a:srgbClr val="002060"/>
              </a:solidFill>
              <a:latin typeface="Akbar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Minerais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Hídricos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Energéticos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Biológicos</a:t>
            </a:r>
          </a:p>
        </p:txBody>
      </p:sp>
      <p:sp>
        <p:nvSpPr>
          <p:cNvPr id="11" name="Canto dobrado 11"/>
          <p:cNvSpPr/>
          <p:nvPr/>
        </p:nvSpPr>
        <p:spPr>
          <a:xfrm rot="399741">
            <a:off x="3396911" y="3675290"/>
            <a:ext cx="2514580" cy="1685233"/>
          </a:xfrm>
          <a:prstGeom prst="foldedCorner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</a:gsLst>
            <a:lin ang="16200000" scaled="1"/>
            <a:tileRect/>
          </a:gra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>
            <a:normAutofit fontScale="92500" lnSpcReduction="20000"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Podem ser:</a:t>
            </a:r>
          </a:p>
          <a:p>
            <a:endParaRPr lang="pt-BR" dirty="0" smtClean="0">
              <a:solidFill>
                <a:srgbClr val="002060"/>
              </a:solidFill>
              <a:latin typeface="Akbar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Minerais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Hídricos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Energéticos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Biológicos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2546375"/>
            <a:ext cx="4038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Revolução Industrial</a:t>
            </a:r>
          </a:p>
          <a:p>
            <a:pPr lvl="1"/>
            <a:r>
              <a:rPr lang="pt-BR" dirty="0" smtClean="0"/>
              <a:t>Sec. XIX</a:t>
            </a:r>
          </a:p>
          <a:p>
            <a:r>
              <a:rPr lang="pt-BR" dirty="0" smtClean="0"/>
              <a:t>“Ensaio sobre a produção” (Thomas </a:t>
            </a:r>
            <a:r>
              <a:rPr lang="pt-BR" dirty="0" err="1" smtClean="0"/>
              <a:t>Malthus</a:t>
            </a:r>
            <a:r>
              <a:rPr lang="pt-BR" dirty="0" smtClean="0"/>
              <a:t>, 1978)</a:t>
            </a:r>
          </a:p>
          <a:p>
            <a:pPr lvl="1"/>
            <a:r>
              <a:rPr lang="pt-BR" dirty="0" smtClean="0"/>
              <a:t>Crescimento populacional geométrico</a:t>
            </a:r>
          </a:p>
          <a:p>
            <a:pPr lvl="1"/>
            <a:r>
              <a:rPr lang="pt-BR" dirty="0" smtClean="0"/>
              <a:t>Crescimento dos recursos aritmético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786314" y="1500174"/>
          <a:ext cx="3896294" cy="270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32" y="114299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/>
              </a:rPr>
              <a:t>Revolução Industrial</a:t>
            </a:r>
            <a:endParaRPr lang="pt-BR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Canto dobrado 11"/>
          <p:cNvSpPr/>
          <p:nvPr/>
        </p:nvSpPr>
        <p:spPr>
          <a:xfrm rot="677670">
            <a:off x="5908227" y="4371430"/>
            <a:ext cx="2514580" cy="1878851"/>
          </a:xfrm>
          <a:prstGeom prst="foldedCorner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</a:gsLst>
            <a:lin ang="16200000" scaled="1"/>
            <a:tileRect/>
          </a:gra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O que mudou: </a:t>
            </a:r>
          </a:p>
          <a:p>
            <a:endParaRPr lang="pt-BR" dirty="0" smtClean="0">
              <a:solidFill>
                <a:srgbClr val="002060"/>
              </a:solidFill>
              <a:latin typeface="Akbar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Extensão do impacto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O tipo do impacto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Velocidade de propagação</a:t>
            </a:r>
          </a:p>
        </p:txBody>
      </p:sp>
      <p:sp>
        <p:nvSpPr>
          <p:cNvPr id="10" name="Canto dobrado 11"/>
          <p:cNvSpPr/>
          <p:nvPr/>
        </p:nvSpPr>
        <p:spPr>
          <a:xfrm rot="366058">
            <a:off x="5888858" y="4365986"/>
            <a:ext cx="2514580" cy="1878851"/>
          </a:xfrm>
          <a:prstGeom prst="foldedCorner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</a:gsLst>
            <a:lin ang="16200000" scaled="1"/>
            <a:tileRect/>
          </a:gra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O que mudou: </a:t>
            </a:r>
          </a:p>
          <a:p>
            <a:endParaRPr lang="pt-BR" dirty="0" smtClean="0">
              <a:solidFill>
                <a:srgbClr val="002060"/>
              </a:solidFill>
              <a:latin typeface="Akbar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Extensão do impacto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O tipo do impacto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  <a:latin typeface="Akbar" pitchFamily="2" charset="0"/>
              </a:rPr>
              <a:t>Velocidade de propagação</a:t>
            </a:r>
          </a:p>
        </p:txBody>
      </p:sp>
    </p:spTree>
    <p:extLst>
      <p:ext uri="{BB962C8B-B14F-4D97-AF65-F5344CB8AC3E}">
        <p14:creationId xmlns:p14="http://schemas.microsoft.com/office/powerpoint/2010/main" val="91415177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57200" y="2260623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Ação realizada  que provoca impacto sobre o bem-estar de terceiros</a:t>
            </a:r>
          </a:p>
          <a:p>
            <a:r>
              <a:rPr lang="pt-BR" dirty="0" smtClean="0"/>
              <a:t>É um fenômeno externo ao mercado, que não afeta o seu funcionamento</a:t>
            </a:r>
          </a:p>
          <a:p>
            <a:r>
              <a:rPr lang="pt-BR" dirty="0" smtClean="0"/>
              <a:t>Podem ser positivas ou negativas</a:t>
            </a:r>
            <a:endParaRPr lang="pt-BR" dirty="0"/>
          </a:p>
        </p:txBody>
      </p:sp>
      <p:graphicFrame>
        <p:nvGraphicFramePr>
          <p:cNvPr id="12" name="Espaço Reservado para Imagem 29"/>
          <p:cNvGraphicFramePr>
            <a:graphicFrameLocks noGrp="1"/>
          </p:cNvGraphicFramePr>
          <p:nvPr>
            <p:ph sz="half" idx="2"/>
          </p:nvPr>
        </p:nvGraphicFramePr>
        <p:xfrm>
          <a:off x="4648200" y="14811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  <a:effectLst/>
              </a:rPr>
              <a:t>Externalidades</a:t>
            </a:r>
            <a:endParaRPr lang="pt-BR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851</Words>
  <Application>Microsoft Macintosh PowerPoint</Application>
  <PresentationFormat>On-screen Show (4:3)</PresentationFormat>
  <Paragraphs>144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Tema do Office</vt:lpstr>
      <vt:lpstr>12_Tema do Office</vt:lpstr>
      <vt:lpstr>11_Tema do Office</vt:lpstr>
      <vt:lpstr>4_Tema do Office</vt:lpstr>
      <vt:lpstr>5_Tema do Office</vt:lpstr>
      <vt:lpstr>6_Tema do Office</vt:lpstr>
      <vt:lpstr>7_Tema do Office</vt:lpstr>
      <vt:lpstr>8_Tema do Office</vt:lpstr>
      <vt:lpstr>9_Tema do Office</vt:lpstr>
      <vt:lpstr>10_Tema do Office</vt:lpstr>
      <vt:lpstr>3_Tema do Office</vt:lpstr>
      <vt:lpstr>1_Tema do Office</vt:lpstr>
      <vt:lpstr>2_Tema do Office</vt:lpstr>
      <vt:lpstr>Gestão Ambiental e Sustentabilidade</vt:lpstr>
      <vt:lpstr>PowerPoint Presentation</vt:lpstr>
      <vt:lpstr>PowerPoint Presentation</vt:lpstr>
      <vt:lpstr>PowerPoint Presentation</vt:lpstr>
      <vt:lpstr>Meio Ambiente</vt:lpstr>
      <vt:lpstr>Ambiente Natural</vt:lpstr>
      <vt:lpstr>Tipologia de Recursos</vt:lpstr>
      <vt:lpstr>Revolução Industrial</vt:lpstr>
      <vt:lpstr>Externalidades</vt:lpstr>
      <vt:lpstr>Problemas e Questões Ambientais</vt:lpstr>
      <vt:lpstr>Meio Ambiente como Fonte de Recursos</vt:lpstr>
      <vt:lpstr>PowerPoint Presentation</vt:lpstr>
      <vt:lpstr>Ambiente Natural</vt:lpstr>
      <vt:lpstr>Outros Conceitos</vt:lpstr>
      <vt:lpstr>Outros Conceitos</vt:lpstr>
      <vt:lpstr>Outros Conceitos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Tcharles</dc:creator>
  <cp:lastModifiedBy>Thesta_Mac</cp:lastModifiedBy>
  <cp:revision>19</cp:revision>
  <dcterms:created xsi:type="dcterms:W3CDTF">2014-06-18T19:39:31Z</dcterms:created>
  <dcterms:modified xsi:type="dcterms:W3CDTF">2014-08-07T18:51:33Z</dcterms:modified>
</cp:coreProperties>
</file>