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8" r:id="rId2"/>
    <p:sldId id="300" r:id="rId3"/>
    <p:sldId id="271" r:id="rId4"/>
    <p:sldId id="260" r:id="rId5"/>
    <p:sldId id="261" r:id="rId6"/>
    <p:sldId id="266" r:id="rId7"/>
    <p:sldId id="263" r:id="rId8"/>
    <p:sldId id="264" r:id="rId9"/>
    <p:sldId id="265" r:id="rId10"/>
    <p:sldId id="301" r:id="rId11"/>
    <p:sldId id="302" r:id="rId12"/>
    <p:sldId id="303" r:id="rId13"/>
    <p:sldId id="304" r:id="rId14"/>
    <p:sldId id="305" r:id="rId15"/>
    <p:sldId id="306" r:id="rId16"/>
    <p:sldId id="308" r:id="rId17"/>
    <p:sldId id="307"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338" r:id="rId48"/>
    <p:sldId id="339" r:id="rId49"/>
    <p:sldId id="340" r:id="rId50"/>
    <p:sldId id="341" r:id="rId51"/>
  </p:sldIdLst>
  <p:sldSz cx="9144000" cy="6858000" type="screen4x3"/>
  <p:notesSz cx="6888163" cy="10020300"/>
  <p:defaultTextStyle>
    <a:defPPr>
      <a:defRPr lang="pt-B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FF00"/>
    <a:srgbClr val="00FF00"/>
    <a:srgbClr val="FF0000"/>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5952" y="-24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7" d="100"/>
          <a:sy n="97" d="100"/>
        </p:scale>
        <p:origin x="-3522" y="-114"/>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defTabSz="966788" eaLnBrk="0" hangingPunct="0">
              <a:defRPr sz="1300">
                <a:ea typeface="+mn-ea"/>
                <a:cs typeface="+mn-cs"/>
              </a:defRPr>
            </a:lvl1pPr>
          </a:lstStyle>
          <a:p>
            <a:pPr>
              <a:defRPr/>
            </a:pPr>
            <a:endParaRPr lang="pt-BR"/>
          </a:p>
        </p:txBody>
      </p:sp>
      <p:sp>
        <p:nvSpPr>
          <p:cNvPr id="39939" name="Rectangle 3"/>
          <p:cNvSpPr>
            <a:spLocks noGrp="1" noChangeArrowheads="1"/>
          </p:cNvSpPr>
          <p:nvPr>
            <p:ph type="dt" sz="quarter" idx="1"/>
          </p:nvPr>
        </p:nvSpPr>
        <p:spPr bwMode="auto">
          <a:xfrm>
            <a:off x="3902075" y="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algn="r" defTabSz="966788" eaLnBrk="0" hangingPunct="0">
              <a:defRPr sz="1300">
                <a:cs typeface="+mn-cs"/>
              </a:defRPr>
            </a:lvl1pPr>
          </a:lstStyle>
          <a:p>
            <a:pPr>
              <a:defRPr/>
            </a:pPr>
            <a:fld id="{5130925C-3439-DC45-90F1-E6DAC0587848}" type="datetimeFigureOut">
              <a:rPr lang="pt-BR"/>
              <a:pPr>
                <a:defRPr/>
              </a:pPr>
              <a:t>27/08/14</a:t>
            </a:fld>
            <a:endParaRPr lang="pt-BR"/>
          </a:p>
        </p:txBody>
      </p:sp>
      <p:sp>
        <p:nvSpPr>
          <p:cNvPr id="39940" name="Rectangle 4"/>
          <p:cNvSpPr>
            <a:spLocks noGrp="1" noChangeArrowheads="1"/>
          </p:cNvSpPr>
          <p:nvPr>
            <p:ph type="ftr" sz="quarter" idx="2"/>
          </p:nvPr>
        </p:nvSpPr>
        <p:spPr bwMode="auto">
          <a:xfrm>
            <a:off x="0" y="9517063"/>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defTabSz="966788" eaLnBrk="0" hangingPunct="0">
              <a:defRPr sz="1300">
                <a:ea typeface="+mn-ea"/>
                <a:cs typeface="+mn-cs"/>
              </a:defRPr>
            </a:lvl1pPr>
          </a:lstStyle>
          <a:p>
            <a:pPr>
              <a:defRPr/>
            </a:pPr>
            <a:endParaRPr lang="pt-BR"/>
          </a:p>
        </p:txBody>
      </p:sp>
      <p:sp>
        <p:nvSpPr>
          <p:cNvPr id="39941" name="Rectangle 5"/>
          <p:cNvSpPr>
            <a:spLocks noGrp="1" noChangeArrowheads="1"/>
          </p:cNvSpPr>
          <p:nvPr>
            <p:ph type="sldNum" sz="quarter" idx="3"/>
          </p:nvPr>
        </p:nvSpPr>
        <p:spPr bwMode="auto">
          <a:xfrm>
            <a:off x="3902075" y="9517063"/>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algn="r" defTabSz="966788" eaLnBrk="0" hangingPunct="0">
              <a:defRPr sz="1300">
                <a:cs typeface="+mn-cs"/>
              </a:defRPr>
            </a:lvl1pPr>
          </a:lstStyle>
          <a:p>
            <a:pPr>
              <a:defRPr/>
            </a:pPr>
            <a:fld id="{EC078ADD-B0AD-4049-8B92-EDDD522AC079}" type="slidenum">
              <a:rPr lang="pt-BR"/>
              <a:pPr>
                <a:defRPr/>
              </a:pPr>
              <a:t>‹#›</a:t>
            </a:fld>
            <a:endParaRPr lang="pt-BR"/>
          </a:p>
        </p:txBody>
      </p:sp>
    </p:spTree>
    <p:extLst>
      <p:ext uri="{BB962C8B-B14F-4D97-AF65-F5344CB8AC3E}">
        <p14:creationId xmlns:p14="http://schemas.microsoft.com/office/powerpoint/2010/main" val="2045807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bwMode="auto">
          <a:xfrm>
            <a:off x="0" y="0"/>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16" tIns="48308" rIns="96616" bIns="48308" numCol="1" anchor="t" anchorCtr="0" compatLnSpc="1">
            <a:prstTxWarp prst="textNoShape">
              <a:avLst/>
            </a:prstTxWarp>
          </a:bodyPr>
          <a:lstStyle>
            <a:lvl1pPr defTabSz="966788">
              <a:defRPr sz="1300">
                <a:latin typeface="Calibri" pitchFamily="34" charset="0"/>
                <a:ea typeface="+mn-ea"/>
                <a:cs typeface="+mn-cs"/>
              </a:defRPr>
            </a:lvl1pPr>
          </a:lstStyle>
          <a:p>
            <a:pPr>
              <a:defRPr/>
            </a:pPr>
            <a:endParaRPr lang="pt-BR"/>
          </a:p>
        </p:txBody>
      </p:sp>
      <p:sp>
        <p:nvSpPr>
          <p:cNvPr id="3" name="Espaço Reservado para Data 2"/>
          <p:cNvSpPr>
            <a:spLocks noGrp="1"/>
          </p:cNvSpPr>
          <p:nvPr>
            <p:ph type="dt" idx="1"/>
          </p:nvPr>
        </p:nvSpPr>
        <p:spPr bwMode="auto">
          <a:xfrm>
            <a:off x="3902075" y="0"/>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16" tIns="48308" rIns="96616" bIns="48308" numCol="1" anchor="t" anchorCtr="0" compatLnSpc="1">
            <a:prstTxWarp prst="textNoShape">
              <a:avLst/>
            </a:prstTxWarp>
          </a:bodyPr>
          <a:lstStyle>
            <a:lvl1pPr algn="r" defTabSz="966788">
              <a:defRPr sz="1300">
                <a:latin typeface="Calibri" charset="0"/>
                <a:cs typeface="+mn-cs"/>
              </a:defRPr>
            </a:lvl1pPr>
          </a:lstStyle>
          <a:p>
            <a:pPr>
              <a:defRPr/>
            </a:pPr>
            <a:fld id="{7DD9DC16-F2D0-A348-A907-89BD756635B8}" type="datetimeFigureOut">
              <a:rPr lang="pt-BR"/>
              <a:pPr>
                <a:defRPr/>
              </a:pPr>
              <a:t>27/08/14</a:t>
            </a:fld>
            <a:endParaRPr lang="pt-BR"/>
          </a:p>
        </p:txBody>
      </p:sp>
      <p:sp>
        <p:nvSpPr>
          <p:cNvPr id="4" name="Espaço Reservado para Imagem de Slide 3"/>
          <p:cNvSpPr>
            <a:spLocks noGrp="1" noRot="1" noChangeAspect="1"/>
          </p:cNvSpPr>
          <p:nvPr>
            <p:ph type="sldImg" idx="2"/>
          </p:nvPr>
        </p:nvSpPr>
        <p:spPr>
          <a:xfrm>
            <a:off x="939800" y="750888"/>
            <a:ext cx="5010150" cy="3757612"/>
          </a:xfrm>
          <a:prstGeom prst="rect">
            <a:avLst/>
          </a:prstGeom>
          <a:noFill/>
          <a:ln w="12700">
            <a:solidFill>
              <a:prstClr val="black"/>
            </a:solidFill>
          </a:ln>
        </p:spPr>
        <p:txBody>
          <a:bodyPr vert="horz" lIns="91440" tIns="45720" rIns="91440" bIns="45720" rtlCol="0" anchor="ctr"/>
          <a:lstStyle/>
          <a:p>
            <a:pPr lvl="0"/>
            <a:endParaRPr lang="pt-BR" noProof="0"/>
          </a:p>
        </p:txBody>
      </p:sp>
      <p:sp>
        <p:nvSpPr>
          <p:cNvPr id="5" name="Espaço Reservado para Anotações 4"/>
          <p:cNvSpPr>
            <a:spLocks noGrp="1"/>
          </p:cNvSpPr>
          <p:nvPr>
            <p:ph type="body" sz="quarter" idx="3"/>
          </p:nvPr>
        </p:nvSpPr>
        <p:spPr bwMode="auto">
          <a:xfrm>
            <a:off x="688975" y="4759325"/>
            <a:ext cx="5510213" cy="451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16" tIns="48308" rIns="96616" bIns="48308" numCol="1" anchor="t" anchorCtr="0" compatLnSpc="1">
            <a:prstTxWarp prst="textNoShape">
              <a:avLst/>
            </a:prstTxWarp>
          </a:bodyPr>
          <a:lstStyle/>
          <a:p>
            <a:pPr lvl="0"/>
            <a:r>
              <a:rPr lang="pt-BR" noProof="0"/>
              <a:t>Clique para editar os estilos do texto mestre</a:t>
            </a:r>
          </a:p>
          <a:p>
            <a:pPr lvl="1"/>
            <a:r>
              <a:rPr lang="pt-BR" noProof="0"/>
              <a:t>Segundo nível</a:t>
            </a:r>
          </a:p>
          <a:p>
            <a:pPr lvl="2"/>
            <a:r>
              <a:rPr lang="pt-BR" noProof="0"/>
              <a:t>Terceiro nível</a:t>
            </a:r>
          </a:p>
          <a:p>
            <a:pPr lvl="3"/>
            <a:r>
              <a:rPr lang="pt-BR" noProof="0"/>
              <a:t>Quarto nível</a:t>
            </a:r>
          </a:p>
          <a:p>
            <a:pPr lvl="4"/>
            <a:r>
              <a:rPr lang="pt-BR" noProof="0"/>
              <a:t>Quinto nível</a:t>
            </a:r>
          </a:p>
        </p:txBody>
      </p:sp>
      <p:sp>
        <p:nvSpPr>
          <p:cNvPr id="6" name="Espaço Reservado para Rodapé 5"/>
          <p:cNvSpPr>
            <a:spLocks noGrp="1"/>
          </p:cNvSpPr>
          <p:nvPr>
            <p:ph type="ftr" sz="quarter" idx="4"/>
          </p:nvPr>
        </p:nvSpPr>
        <p:spPr bwMode="auto">
          <a:xfrm>
            <a:off x="0"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16" tIns="48308" rIns="96616" bIns="48308" numCol="1" anchor="b" anchorCtr="0" compatLnSpc="1">
            <a:prstTxWarp prst="textNoShape">
              <a:avLst/>
            </a:prstTxWarp>
          </a:bodyPr>
          <a:lstStyle>
            <a:lvl1pPr defTabSz="966788">
              <a:defRPr sz="1300">
                <a:latin typeface="Calibri" pitchFamily="34" charset="0"/>
                <a:ea typeface="+mn-ea"/>
                <a:cs typeface="+mn-cs"/>
              </a:defRPr>
            </a:lvl1pPr>
          </a:lstStyle>
          <a:p>
            <a:pPr>
              <a:defRPr/>
            </a:pPr>
            <a:endParaRPr lang="pt-BR"/>
          </a:p>
        </p:txBody>
      </p:sp>
      <p:sp>
        <p:nvSpPr>
          <p:cNvPr id="7" name="Espaço Reservado para Número de Slide 6"/>
          <p:cNvSpPr>
            <a:spLocks noGrp="1"/>
          </p:cNvSpPr>
          <p:nvPr>
            <p:ph type="sldNum" sz="quarter" idx="5"/>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16" tIns="48308" rIns="96616" bIns="48308" numCol="1" anchor="b" anchorCtr="0" compatLnSpc="1">
            <a:prstTxWarp prst="textNoShape">
              <a:avLst/>
            </a:prstTxWarp>
          </a:bodyPr>
          <a:lstStyle>
            <a:lvl1pPr algn="r" defTabSz="966788">
              <a:defRPr sz="1300">
                <a:latin typeface="Calibri" charset="0"/>
                <a:cs typeface="+mn-cs"/>
              </a:defRPr>
            </a:lvl1pPr>
          </a:lstStyle>
          <a:p>
            <a:pPr>
              <a:defRPr/>
            </a:pPr>
            <a:fld id="{6600689B-582F-554C-B312-13AA060A717A}" type="slidenum">
              <a:rPr lang="pt-BR"/>
              <a:pPr>
                <a:defRPr/>
              </a:pPr>
              <a:t>‹#›</a:t>
            </a:fld>
            <a:endParaRPr lang="pt-BR"/>
          </a:p>
        </p:txBody>
      </p:sp>
    </p:spTree>
    <p:extLst>
      <p:ext uri="{BB962C8B-B14F-4D97-AF65-F5344CB8AC3E}">
        <p14:creationId xmlns:p14="http://schemas.microsoft.com/office/powerpoint/2010/main" val="3553994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2"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5123"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28521DC-8849-A442-B32F-49077E5BB8C2}" type="slidenum">
              <a:rPr lang="pt-BR" sz="1300">
                <a:latin typeface="Calibri" charset="0"/>
              </a:rPr>
              <a:pPr algn="r" eaLnBrk="1" hangingPunct="1"/>
              <a:t>1</a:t>
            </a:fld>
            <a:endParaRPr lang="pt-BR" sz="1300">
              <a:latin typeface="Calibri"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3554"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23555"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AA01465-3C08-064D-A4C3-543F5F9B6DD7}" type="slidenum">
              <a:rPr lang="pt-BR" sz="1300">
                <a:latin typeface="Calibri" charset="0"/>
              </a:rPr>
              <a:pPr algn="r" eaLnBrk="1" hangingPunct="1"/>
              <a:t>10</a:t>
            </a:fld>
            <a:endParaRPr lang="pt-BR" sz="1300">
              <a:latin typeface="Calibri"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5602"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25603"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BCE79BB-BC49-A948-9871-6D5DC1333DB0}" type="slidenum">
              <a:rPr lang="pt-BR" sz="1300">
                <a:latin typeface="Calibri" charset="0"/>
              </a:rPr>
              <a:pPr algn="r" eaLnBrk="1" hangingPunct="1"/>
              <a:t>11</a:t>
            </a:fld>
            <a:endParaRPr lang="pt-BR" sz="1300">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7650"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27651"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D09FA02-7665-E34C-8724-B71571C5D67A}" type="slidenum">
              <a:rPr lang="pt-BR" sz="1300">
                <a:latin typeface="Calibri" charset="0"/>
              </a:rPr>
              <a:pPr algn="r" eaLnBrk="1" hangingPunct="1"/>
              <a:t>12</a:t>
            </a:fld>
            <a:endParaRPr lang="pt-BR" sz="1300">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9698"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29699"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9D2715B-F897-0D48-AF96-B3277F6A068B}" type="slidenum">
              <a:rPr lang="pt-BR" sz="1300">
                <a:latin typeface="Calibri" charset="0"/>
              </a:rPr>
              <a:pPr algn="r" eaLnBrk="1" hangingPunct="1"/>
              <a:t>13</a:t>
            </a:fld>
            <a:endParaRPr lang="pt-BR" sz="1300">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6"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31747"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98C2F5B-79E7-CD4F-B868-A21E4244362A}" type="slidenum">
              <a:rPr lang="pt-BR" sz="1300">
                <a:latin typeface="Calibri" charset="0"/>
              </a:rPr>
              <a:pPr algn="r" eaLnBrk="1" hangingPunct="1"/>
              <a:t>14</a:t>
            </a:fld>
            <a:endParaRPr lang="pt-BR" sz="130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170"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7171"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116C369-E326-044A-B6F4-AA9D371D5205}" type="slidenum">
              <a:rPr lang="pt-BR" sz="1300">
                <a:latin typeface="Calibri" charset="0"/>
              </a:rPr>
              <a:pPr algn="r" eaLnBrk="1" hangingPunct="1"/>
              <a:t>2</a:t>
            </a:fld>
            <a:endParaRPr lang="pt-BR" sz="1300">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218"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9219"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808F123-BFD4-1C4C-9A1D-E08A8E344169}" type="slidenum">
              <a:rPr lang="pt-BR" sz="1300">
                <a:latin typeface="Calibri" charset="0"/>
              </a:rPr>
              <a:pPr algn="r" eaLnBrk="1" hangingPunct="1"/>
              <a:t>3</a:t>
            </a:fld>
            <a:endParaRPr lang="pt-BR" sz="1300">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1266"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11267"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E57A4826-1A1B-DD4F-867C-69CECC800629}" type="slidenum">
              <a:rPr lang="pt-BR" sz="1300">
                <a:latin typeface="Calibri" charset="0"/>
              </a:rPr>
              <a:pPr algn="r" eaLnBrk="1" hangingPunct="1"/>
              <a:t>4</a:t>
            </a:fld>
            <a:endParaRPr lang="pt-BR" sz="1300">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3314"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13315"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F828C3D-7BA6-1D4F-8413-B0DCD9FBD16A}" type="slidenum">
              <a:rPr lang="pt-BR" sz="1300">
                <a:latin typeface="Calibri" charset="0"/>
              </a:rPr>
              <a:pPr algn="r" eaLnBrk="1" hangingPunct="1"/>
              <a:t>5</a:t>
            </a:fld>
            <a:endParaRPr lang="pt-BR" sz="1300">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362"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15363"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C878C80-ED7E-AF46-B80B-C5C53A315858}" type="slidenum">
              <a:rPr lang="pt-BR" sz="1300">
                <a:latin typeface="Calibri" charset="0"/>
              </a:rPr>
              <a:pPr algn="r" eaLnBrk="1" hangingPunct="1"/>
              <a:t>6</a:t>
            </a:fld>
            <a:endParaRPr lang="pt-BR" sz="1300">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7410"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17411"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549A199-CFB7-FA4D-B651-559DCA5875D8}" type="slidenum">
              <a:rPr lang="pt-BR" sz="1300">
                <a:latin typeface="Calibri" charset="0"/>
              </a:rPr>
              <a:pPr algn="r" eaLnBrk="1" hangingPunct="1"/>
              <a:t>7</a:t>
            </a:fld>
            <a:endParaRPr lang="pt-BR" sz="1300">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9458"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19459"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302758C-97EC-3F44-98A8-754D2596C215}" type="slidenum">
              <a:rPr lang="pt-BR" sz="1300">
                <a:latin typeface="Calibri" charset="0"/>
              </a:rPr>
              <a:pPr algn="r" eaLnBrk="1" hangingPunct="1"/>
              <a:t>8</a:t>
            </a:fld>
            <a:endParaRPr lang="pt-BR" sz="1300">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1506" name="Espaço Reservado para Anotações 2"/>
          <p:cNvSpPr>
            <a:spLocks noGrp="1"/>
          </p:cNvSpPr>
          <p:nvPr>
            <p:ph type="body" idx="1"/>
          </p:nvPr>
        </p:nvSpPr>
        <p:spPr>
          <a:noFill/>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21507" name="Espaço Reservado para Número de Slide 3"/>
          <p:cNvSpPr txBox="1">
            <a:spLocks noGrp="1"/>
          </p:cNvSpPr>
          <p:nvPr/>
        </p:nvSpPr>
        <p:spPr bwMode="auto">
          <a:xfrm>
            <a:off x="3902075" y="9517063"/>
            <a:ext cx="2984500"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nchor="b"/>
          <a:lstStyle>
            <a:lvl1pPr defTabSz="966788" eaLnBrk="0" hangingPunct="0">
              <a:defRPr sz="2400">
                <a:solidFill>
                  <a:schemeClr val="tx1"/>
                </a:solidFill>
                <a:latin typeface="Arial" charset="0"/>
                <a:ea typeface="ＭＳ Ｐゴシック" charset="0"/>
                <a:cs typeface="ＭＳ Ｐゴシック" charset="0"/>
              </a:defRPr>
            </a:lvl1pPr>
            <a:lvl2pPr marL="742950" indent="-285750" defTabSz="966788" eaLnBrk="0" hangingPunct="0">
              <a:defRPr sz="2400">
                <a:solidFill>
                  <a:schemeClr val="tx1"/>
                </a:solidFill>
                <a:latin typeface="Arial" charset="0"/>
                <a:ea typeface="ＭＳ Ｐゴシック" charset="0"/>
              </a:defRPr>
            </a:lvl2pPr>
            <a:lvl3pPr marL="1143000" indent="-228600" defTabSz="966788" eaLnBrk="0" hangingPunct="0">
              <a:defRPr sz="2400">
                <a:solidFill>
                  <a:schemeClr val="tx1"/>
                </a:solidFill>
                <a:latin typeface="Arial" charset="0"/>
                <a:ea typeface="ＭＳ Ｐゴシック" charset="0"/>
              </a:defRPr>
            </a:lvl3pPr>
            <a:lvl4pPr marL="1600200" indent="-228600" defTabSz="966788" eaLnBrk="0" hangingPunct="0">
              <a:defRPr sz="2400">
                <a:solidFill>
                  <a:schemeClr val="tx1"/>
                </a:solidFill>
                <a:latin typeface="Arial" charset="0"/>
                <a:ea typeface="ＭＳ Ｐゴシック" charset="0"/>
              </a:defRPr>
            </a:lvl4pPr>
            <a:lvl5pPr marL="2057400" indent="-228600" defTabSz="966788" eaLnBrk="0" hangingPunct="0">
              <a:defRPr sz="2400">
                <a:solidFill>
                  <a:schemeClr val="tx1"/>
                </a:solidFill>
                <a:latin typeface="Arial"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CD74C8E9-58D7-454B-9D4D-C9B04EF2F391}" type="slidenum">
              <a:rPr lang="pt-BR" sz="1300">
                <a:latin typeface="Calibri" charset="0"/>
              </a:rPr>
              <a:pPr algn="r" eaLnBrk="1" hangingPunct="1"/>
              <a:t>9</a:t>
            </a:fld>
            <a:endParaRPr lang="pt-BR" sz="13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9392615"/>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descr="base_slide_PNAP_bach.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323850" y="2133600"/>
            <a:ext cx="8640763" cy="289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defRPr/>
            </a:pPr>
            <a:endParaRPr lang="en-US" sz="2800" b="1" i="1" dirty="0" smtClean="0">
              <a:solidFill>
                <a:schemeClr val="tx2"/>
              </a:solidFill>
              <a:latin typeface="Calibri" charset="0"/>
              <a:cs typeface="+mn-cs"/>
            </a:endParaRPr>
          </a:p>
          <a:p>
            <a:pPr algn="ctr" eaLnBrk="1" hangingPunct="1">
              <a:spcBef>
                <a:spcPct val="50000"/>
              </a:spcBef>
              <a:defRPr/>
            </a:pPr>
            <a:r>
              <a:rPr lang="pt-BR" sz="2800" b="1" i="1" dirty="0" smtClean="0">
                <a:solidFill>
                  <a:schemeClr val="tx2"/>
                </a:solidFill>
                <a:latin typeface="Calibri" charset="0"/>
                <a:cs typeface="+mn-cs"/>
              </a:rPr>
              <a:t>Unidade 3 - </a:t>
            </a:r>
          </a:p>
          <a:p>
            <a:pPr algn="ctr" eaLnBrk="1" hangingPunct="1">
              <a:spcBef>
                <a:spcPct val="50000"/>
              </a:spcBef>
              <a:defRPr/>
            </a:pPr>
            <a:r>
              <a:rPr lang="pt-BR" sz="2800" b="1" i="1" dirty="0" smtClean="0">
                <a:solidFill>
                  <a:schemeClr val="tx2"/>
                </a:solidFill>
                <a:latin typeface="Calibri" charset="0"/>
                <a:cs typeface="+mn-cs"/>
              </a:rPr>
              <a:t>	As Relações Internacionais Além do Estado: a dimensão supranacional</a:t>
            </a:r>
          </a:p>
          <a:p>
            <a:pPr algn="ctr" eaLnBrk="1" hangingPunct="1">
              <a:spcBef>
                <a:spcPct val="50000"/>
              </a:spcBef>
              <a:defRPr/>
            </a:pPr>
            <a:r>
              <a:rPr lang="pt-BR" sz="2800" b="1" i="1" dirty="0" smtClean="0">
                <a:solidFill>
                  <a:schemeClr val="tx2"/>
                </a:solidFill>
                <a:latin typeface="Calibri" charset="0"/>
                <a:cs typeface="+mn-cs"/>
              </a:rPr>
              <a:t>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107950" y="1196975"/>
            <a:ext cx="8712200" cy="378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smtClean="0">
                <a:solidFill>
                  <a:srgbClr val="1F497D"/>
                </a:solidFill>
                <a:latin typeface="+mj-lt"/>
              </a:rPr>
              <a:t>A guerra, logo do seu início, conforma duas frentes de batalha: a ocidental e a oriental.</a:t>
            </a:r>
            <a:r>
              <a:rPr lang="pt-BR" sz="2400" dirty="0"/>
              <a:t> </a:t>
            </a:r>
            <a:endParaRPr lang="pt-BR" sz="2400" dirty="0" smtClean="0"/>
          </a:p>
          <a:p>
            <a:pPr>
              <a:defRPr/>
            </a:pPr>
            <a:endParaRPr lang="pt-BR" sz="2400" dirty="0">
              <a:solidFill>
                <a:srgbClr val="1F497D"/>
              </a:solidFill>
              <a:latin typeface="+mj-lt"/>
            </a:endParaRPr>
          </a:p>
          <a:p>
            <a:pPr>
              <a:defRPr/>
            </a:pPr>
            <a:r>
              <a:rPr lang="pt-BR" sz="2400" dirty="0">
                <a:solidFill>
                  <a:srgbClr val="1F497D"/>
                </a:solidFill>
                <a:latin typeface="+mj-lt"/>
              </a:rPr>
              <a:t>Na frente ocidental se desenvolve a guerra de trincheiras, onde o domínio da artilharia e a incapacidade de vencer decisivamente o inimigo dariam um caráter estático à guerra, sem a possibilidade real de avanço de nenhuma das partes envolvidas. </a:t>
            </a:r>
            <a:endParaRPr lang="pt-BR" sz="2400" dirty="0" smtClean="0">
              <a:solidFill>
                <a:srgbClr val="1F497D"/>
              </a:solidFill>
              <a:latin typeface="+mj-lt"/>
            </a:endParaRPr>
          </a:p>
          <a:p>
            <a:pPr>
              <a:defRPr/>
            </a:pPr>
            <a:endParaRPr lang="pt-BR" sz="2400" dirty="0">
              <a:solidFill>
                <a:srgbClr val="1F497D"/>
              </a:solidFill>
              <a:latin typeface="+mj-lt"/>
            </a:endParaRPr>
          </a:p>
          <a:p>
            <a:pPr>
              <a:defRPr/>
            </a:pPr>
            <a:endParaRPr lang="pt-BR" sz="2400" dirty="0" smtClean="0"/>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628775"/>
            <a:ext cx="8713788" cy="489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smtClean="0">
                <a:solidFill>
                  <a:srgbClr val="1F497D"/>
                </a:solidFill>
                <a:latin typeface="+mj-lt"/>
              </a:rPr>
              <a:t>O ano </a:t>
            </a:r>
            <a:r>
              <a:rPr lang="pt-BR" sz="2400" dirty="0">
                <a:solidFill>
                  <a:srgbClr val="1F497D"/>
                </a:solidFill>
                <a:latin typeface="+mj-lt"/>
              </a:rPr>
              <a:t>de 1917 seria decisivo para as forças aliadas, em janeiro a Alemanha proclamou o completo bloqueio da Inglaterra e da França, e todas as potências neutras foram </a:t>
            </a:r>
            <a:r>
              <a:rPr lang="pt-BR" sz="2400" dirty="0" smtClean="0">
                <a:solidFill>
                  <a:srgbClr val="1F497D"/>
                </a:solidFill>
                <a:latin typeface="+mj-lt"/>
              </a:rPr>
              <a:t>avisadas </a:t>
            </a:r>
            <a:r>
              <a:rPr lang="pt-BR" sz="2400" dirty="0">
                <a:solidFill>
                  <a:srgbClr val="1F497D"/>
                </a:solidFill>
                <a:latin typeface="+mj-lt"/>
              </a:rPr>
              <a:t>para que retirassem seus navios e vapores dos mares britânicos. </a:t>
            </a:r>
            <a:endParaRPr lang="pt-BR" sz="2400" dirty="0" smtClean="0">
              <a:solidFill>
                <a:srgbClr val="1F497D"/>
              </a:solidFill>
              <a:latin typeface="+mj-lt"/>
            </a:endParaRPr>
          </a:p>
          <a:p>
            <a:pPr>
              <a:defRPr/>
            </a:pPr>
            <a:endParaRPr lang="pt-BR" sz="2400" dirty="0">
              <a:solidFill>
                <a:srgbClr val="1F497D"/>
              </a:solidFill>
              <a:latin typeface="+mj-lt"/>
            </a:endParaRPr>
          </a:p>
          <a:p>
            <a:pPr>
              <a:defRPr/>
            </a:pPr>
            <a:r>
              <a:rPr lang="pt-BR" sz="2400" dirty="0" smtClean="0">
                <a:solidFill>
                  <a:srgbClr val="1F497D"/>
                </a:solidFill>
                <a:latin typeface="+mj-lt"/>
              </a:rPr>
              <a:t>O bloqueio </a:t>
            </a:r>
            <a:r>
              <a:rPr lang="pt-BR" sz="2400" dirty="0">
                <a:solidFill>
                  <a:srgbClr val="1F497D"/>
                </a:solidFill>
                <a:latin typeface="+mj-lt"/>
              </a:rPr>
              <a:t>alemão, que significava na prática o afundamento indiscriminado de qualquer navio estrangeiro, acabou por impor a entrada dos </a:t>
            </a:r>
            <a:r>
              <a:rPr lang="pt-BR" sz="2400" dirty="0" smtClean="0">
                <a:solidFill>
                  <a:srgbClr val="1F497D"/>
                </a:solidFill>
                <a:latin typeface="+mj-lt"/>
              </a:rPr>
              <a:t>Estados Unidos </a:t>
            </a:r>
            <a:r>
              <a:rPr lang="pt-BR" sz="2400" dirty="0">
                <a:solidFill>
                  <a:srgbClr val="1F497D"/>
                </a:solidFill>
                <a:latin typeface="+mj-lt"/>
              </a:rPr>
              <a:t>na guerra. </a:t>
            </a:r>
            <a:endParaRPr lang="pt-BR" sz="2400" dirty="0" smtClean="0">
              <a:solidFill>
                <a:srgbClr val="1F497D"/>
              </a:solidFill>
              <a:latin typeface="+mj-lt"/>
            </a:endParaRPr>
          </a:p>
          <a:p>
            <a:pPr>
              <a:defRPr/>
            </a:pPr>
            <a:r>
              <a:rPr lang="pt-PT" sz="2400" dirty="0" smtClean="0">
                <a:solidFill>
                  <a:srgbClr val="1F497D"/>
                </a:solidFill>
                <a:latin typeface="+mj-lt"/>
              </a:rPr>
              <a:t>Mas nos EUA não era consenso entre a opinião pública e os grupos políticos que o país deveria entrar na guerra pois consideravam que era um problema europeu e eles deveriam resolvê-lo.</a:t>
            </a:r>
            <a:endParaRPr lang="pt-PT" sz="2400" dirty="0">
              <a:solidFill>
                <a:srgbClr val="1F497D"/>
              </a:solidFill>
              <a:latin typeface="+mj-lt"/>
            </a:endParaRPr>
          </a:p>
          <a:p>
            <a:pPr>
              <a:defRPr/>
            </a:pPr>
            <a:endParaRPr lang="pt-BR" sz="2400" dirty="0" smtClean="0">
              <a:solidFill>
                <a:srgbClr val="1F497D"/>
              </a:solidFill>
              <a:latin typeface="+mj-lt"/>
            </a:endParaRPr>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628775"/>
            <a:ext cx="8713788"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n-US" sz="2400" dirty="0" smtClean="0">
                <a:solidFill>
                  <a:srgbClr val="1F497D"/>
                </a:solidFill>
                <a:latin typeface="+mj-lt"/>
              </a:rPr>
              <a:t>M</a:t>
            </a:r>
            <a:r>
              <a:rPr lang="x-none" sz="2400" dirty="0" smtClean="0">
                <a:solidFill>
                  <a:srgbClr val="1F497D"/>
                </a:solidFill>
                <a:latin typeface="+mj-lt"/>
              </a:rPr>
              <a:t>as os que eram favoráveis à entrada dos EUA justificavam-na como </a:t>
            </a:r>
            <a:r>
              <a:rPr lang="x-none" sz="2400" b="1" dirty="0" smtClean="0">
                <a:solidFill>
                  <a:srgbClr val="1F497D"/>
                </a:solidFill>
                <a:latin typeface="+mj-lt"/>
              </a:rPr>
              <a:t>apoio aos aliados históricos</a:t>
            </a:r>
            <a:r>
              <a:rPr lang="x-none" sz="2400" dirty="0" smtClean="0">
                <a:solidFill>
                  <a:srgbClr val="1F497D"/>
                </a:solidFill>
                <a:latin typeface="+mj-lt"/>
              </a:rPr>
              <a:t>. </a:t>
            </a:r>
            <a:r>
              <a:rPr lang="en-US" sz="2400" dirty="0" smtClean="0">
                <a:solidFill>
                  <a:srgbClr val="1F497D"/>
                </a:solidFill>
                <a:latin typeface="+mj-lt"/>
              </a:rPr>
              <a:t>A</a:t>
            </a:r>
            <a:r>
              <a:rPr lang="x-none" sz="2400" dirty="0" smtClean="0">
                <a:solidFill>
                  <a:srgbClr val="1F497D"/>
                </a:solidFill>
                <a:latin typeface="+mj-lt"/>
              </a:rPr>
              <a:t> entrada na guerra e uma consequente vitória consagrariam em definitivo a posição norte-americana de maior potência econômica e militar. </a:t>
            </a:r>
          </a:p>
          <a:p>
            <a:pPr>
              <a:defRPr/>
            </a:pPr>
            <a:endParaRPr lang="x-none" sz="2400" dirty="0" smtClean="0">
              <a:solidFill>
                <a:srgbClr val="1F497D"/>
              </a:solidFill>
              <a:latin typeface="+mj-lt"/>
            </a:endParaRPr>
          </a:p>
          <a:p>
            <a:pPr>
              <a:defRPr/>
            </a:pPr>
            <a:r>
              <a:rPr lang="en-US" sz="2400" dirty="0" smtClean="0">
                <a:solidFill>
                  <a:srgbClr val="1F497D"/>
                </a:solidFill>
                <a:latin typeface="+mj-lt"/>
              </a:rPr>
              <a:t>O</a:t>
            </a:r>
            <a:r>
              <a:rPr lang="x-none" sz="2400" dirty="0" smtClean="0">
                <a:solidFill>
                  <a:srgbClr val="1F497D"/>
                </a:solidFill>
                <a:latin typeface="+mj-lt"/>
              </a:rPr>
              <a:t> </a:t>
            </a:r>
            <a:r>
              <a:rPr lang="en-US" sz="2400" dirty="0" smtClean="0">
                <a:solidFill>
                  <a:srgbClr val="1F497D"/>
                </a:solidFill>
                <a:latin typeface="+mj-lt"/>
              </a:rPr>
              <a:t>P</a:t>
            </a:r>
            <a:r>
              <a:rPr lang="x-none" sz="2400" dirty="0" smtClean="0">
                <a:solidFill>
                  <a:srgbClr val="1F497D"/>
                </a:solidFill>
                <a:latin typeface="+mj-lt"/>
              </a:rPr>
              <a:t>residente norte-americano Thomas Woodrow Wilson (1913-1921) defendia a entrada do país na guerra pois considerava que esta seria </a:t>
            </a:r>
            <a:r>
              <a:rPr lang="x-none" sz="2400" b="1" dirty="0" smtClean="0">
                <a:solidFill>
                  <a:srgbClr val="1F497D"/>
                </a:solidFill>
                <a:latin typeface="+mj-lt"/>
              </a:rPr>
              <a:t>a guerra que poria fim a todas as guerras</a:t>
            </a:r>
            <a:r>
              <a:rPr lang="x-none" sz="2400" dirty="0" smtClean="0">
                <a:solidFill>
                  <a:srgbClr val="1F497D"/>
                </a:solidFill>
                <a:latin typeface="+mj-lt"/>
              </a:rPr>
              <a:t>. </a:t>
            </a:r>
          </a:p>
          <a:p>
            <a:pPr>
              <a:defRPr/>
            </a:pPr>
            <a:endParaRPr lang="x-none" sz="2400" dirty="0" smtClean="0">
              <a:solidFill>
                <a:srgbClr val="1F497D"/>
              </a:solidFill>
              <a:latin typeface="+mj-lt"/>
            </a:endParaRPr>
          </a:p>
          <a:p>
            <a:pPr>
              <a:defRPr/>
            </a:pPr>
            <a:r>
              <a:rPr lang="x-none" sz="2400" dirty="0" smtClean="0">
                <a:solidFill>
                  <a:srgbClr val="1F497D"/>
                </a:solidFill>
                <a:latin typeface="+mj-lt"/>
              </a:rPr>
              <a:t>Wilson foi uma figura chave pois propôs um </a:t>
            </a:r>
            <a:r>
              <a:rPr lang="x-none" sz="2400" b="1" dirty="0" smtClean="0">
                <a:solidFill>
                  <a:srgbClr val="1F497D"/>
                </a:solidFill>
                <a:latin typeface="+mj-lt"/>
              </a:rPr>
              <a:t>plano de paz </a:t>
            </a:r>
            <a:r>
              <a:rPr lang="x-none" sz="2400" dirty="0" smtClean="0">
                <a:solidFill>
                  <a:srgbClr val="1F497D"/>
                </a:solidFill>
                <a:latin typeface="+mj-lt"/>
              </a:rPr>
              <a:t>que pretendia ser uma </a:t>
            </a:r>
            <a:r>
              <a:rPr lang="x-none" sz="2400" b="1" dirty="0" smtClean="0">
                <a:solidFill>
                  <a:srgbClr val="1F497D"/>
                </a:solidFill>
                <a:latin typeface="+mj-lt"/>
              </a:rPr>
              <a:t>solução justa </a:t>
            </a:r>
            <a:r>
              <a:rPr lang="x-none" sz="2400" dirty="0" smtClean="0">
                <a:solidFill>
                  <a:srgbClr val="1F497D"/>
                </a:solidFill>
                <a:latin typeface="+mj-lt"/>
              </a:rPr>
              <a:t>para o fim da guerra.</a:t>
            </a:r>
          </a:p>
          <a:p>
            <a:pPr>
              <a:defRPr/>
            </a:pPr>
            <a:endParaRPr lang="pt-BR" sz="2400" dirty="0" smtClean="0">
              <a:solidFill>
                <a:srgbClr val="1F497D"/>
              </a:solidFill>
              <a:latin typeface="+mj-lt"/>
            </a:endParaRPr>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628775"/>
            <a:ext cx="8713788"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a:solidFill>
                  <a:srgbClr val="1F497D"/>
                </a:solidFill>
                <a:latin typeface="+mj-lt"/>
              </a:rPr>
              <a:t>Segundo </a:t>
            </a:r>
            <a:r>
              <a:rPr lang="pt-BR" sz="2400" dirty="0" smtClean="0">
                <a:solidFill>
                  <a:srgbClr val="1F497D"/>
                </a:solidFill>
                <a:latin typeface="+mj-lt"/>
              </a:rPr>
              <a:t>W. Wilson, </a:t>
            </a:r>
            <a:r>
              <a:rPr lang="pt-BR" sz="2400" dirty="0">
                <a:solidFill>
                  <a:srgbClr val="1F497D"/>
                </a:solidFill>
                <a:latin typeface="+mj-lt"/>
              </a:rPr>
              <a:t>os EUA tinham entrado na guerra para precipitar a paz entre os povos e, neste sentido, o </a:t>
            </a:r>
            <a:r>
              <a:rPr lang="pt-BR" sz="2400" dirty="0" smtClean="0">
                <a:solidFill>
                  <a:srgbClr val="1F497D"/>
                </a:solidFill>
                <a:latin typeface="+mj-lt"/>
              </a:rPr>
              <a:t>plano, proposto ao Congresso norte-americano no início de 1918, </a:t>
            </a:r>
            <a:r>
              <a:rPr lang="pt-BR" sz="2400" dirty="0">
                <a:solidFill>
                  <a:srgbClr val="1F497D"/>
                </a:solidFill>
                <a:latin typeface="+mj-lt"/>
              </a:rPr>
              <a:t>tinha como finalidade assegurá-</a:t>
            </a:r>
            <a:r>
              <a:rPr lang="pt-BR" sz="2400" dirty="0" smtClean="0">
                <a:solidFill>
                  <a:srgbClr val="1F497D"/>
                </a:solidFill>
                <a:latin typeface="+mj-lt"/>
              </a:rPr>
              <a:t>la.</a:t>
            </a:r>
          </a:p>
          <a:p>
            <a:pPr>
              <a:defRPr/>
            </a:pPr>
            <a:endParaRPr lang="pt-BR" sz="2400" dirty="0" smtClean="0">
              <a:solidFill>
                <a:srgbClr val="1F497D"/>
              </a:solidFill>
              <a:latin typeface="+mj-lt"/>
            </a:endParaRPr>
          </a:p>
          <a:p>
            <a:pPr>
              <a:defRPr/>
            </a:pPr>
            <a:r>
              <a:rPr lang="pt-BR" sz="2400" dirty="0" smtClean="0">
                <a:solidFill>
                  <a:srgbClr val="1F497D"/>
                </a:solidFill>
                <a:latin typeface="+mj-lt"/>
              </a:rPr>
              <a:t>Seu plano ficou conhecido como “</a:t>
            </a:r>
            <a:r>
              <a:rPr lang="pt-BR" sz="2400" b="1" dirty="0" smtClean="0">
                <a:solidFill>
                  <a:srgbClr val="1F497D"/>
                </a:solidFill>
                <a:latin typeface="+mj-lt"/>
              </a:rPr>
              <a:t>Os Quatorze Pontos do Presidente W. Wilson</a:t>
            </a:r>
            <a:r>
              <a:rPr lang="pt-BR" sz="2400" dirty="0" smtClean="0">
                <a:solidFill>
                  <a:srgbClr val="1F497D"/>
                </a:solidFill>
                <a:latin typeface="+mj-lt"/>
              </a:rPr>
              <a:t>”. Seu entendimento era de que o modo europeu de fazer política internacional levava à guerra em face da busca pela realização dos interesses nacionais por todos os meios (Unidade 2).</a:t>
            </a:r>
          </a:p>
          <a:p>
            <a:pPr>
              <a:defRPr/>
            </a:pPr>
            <a:endParaRPr lang="pt-BR" sz="2400" dirty="0" smtClean="0">
              <a:solidFill>
                <a:srgbClr val="1F497D"/>
              </a:solidFill>
              <a:latin typeface="+mj-lt"/>
            </a:endParaRPr>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484313"/>
            <a:ext cx="8713788" cy="4894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smtClean="0">
                <a:solidFill>
                  <a:srgbClr val="1F497D"/>
                </a:solidFill>
                <a:latin typeface="+mj-lt"/>
              </a:rPr>
              <a:t>Cinco foram os grandes temas tratados nos Quatorze Pontos (GRIFFITHS, 2004):</a:t>
            </a:r>
          </a:p>
          <a:p>
            <a:pPr>
              <a:defRPr/>
            </a:pPr>
            <a:endParaRPr lang="pt-BR" sz="2400" dirty="0" smtClean="0">
              <a:solidFill>
                <a:srgbClr val="1F497D"/>
              </a:solidFill>
              <a:latin typeface="+mj-lt"/>
            </a:endParaRPr>
          </a:p>
          <a:p>
            <a:pPr>
              <a:defRPr/>
            </a:pPr>
            <a:r>
              <a:rPr lang="pt-BR" sz="2400" dirty="0" smtClean="0">
                <a:solidFill>
                  <a:srgbClr val="1F497D"/>
                </a:solidFill>
                <a:latin typeface="+mj-lt"/>
              </a:rPr>
              <a:t>a) </a:t>
            </a:r>
            <a:r>
              <a:rPr lang="pt-BR" sz="2400" u="sng" dirty="0" smtClean="0">
                <a:solidFill>
                  <a:srgbClr val="1F497D"/>
                </a:solidFill>
                <a:latin typeface="+mj-lt"/>
              </a:rPr>
              <a:t>diplomacia aberta</a:t>
            </a:r>
            <a:r>
              <a:rPr lang="pt-BR" sz="2400" dirty="0" smtClean="0">
                <a:solidFill>
                  <a:srgbClr val="1F497D"/>
                </a:solidFill>
                <a:latin typeface="+mj-lt"/>
              </a:rPr>
              <a:t>: as negociações diplomáticas e acordos deveriam ser públicos (em contraponto aos tratados secretos celebrados pela Europa) para evitar a atuação de interesses e passar pelo controle da sociedade;</a:t>
            </a:r>
          </a:p>
          <a:p>
            <a:pPr>
              <a:defRPr/>
            </a:pPr>
            <a:endParaRPr lang="pt-BR" sz="2400" dirty="0" smtClean="0">
              <a:solidFill>
                <a:srgbClr val="1F497D"/>
              </a:solidFill>
              <a:latin typeface="+mj-lt"/>
            </a:endParaRPr>
          </a:p>
          <a:p>
            <a:pPr>
              <a:defRPr/>
            </a:pPr>
            <a:r>
              <a:rPr lang="pt-BR" sz="2400" dirty="0" err="1" smtClean="0">
                <a:solidFill>
                  <a:srgbClr val="1F497D"/>
                </a:solidFill>
                <a:latin typeface="+mj-lt"/>
              </a:rPr>
              <a:t>b</a:t>
            </a:r>
            <a:r>
              <a:rPr lang="pt-BR" sz="2400" dirty="0" smtClean="0">
                <a:solidFill>
                  <a:srgbClr val="1F497D"/>
                </a:solidFill>
                <a:latin typeface="+mj-lt"/>
              </a:rPr>
              <a:t>)</a:t>
            </a:r>
            <a:r>
              <a:rPr lang="pt-BR" sz="2400" dirty="0">
                <a:solidFill>
                  <a:srgbClr val="1F497D"/>
                </a:solidFill>
                <a:latin typeface="+mj-lt"/>
              </a:rPr>
              <a:t> </a:t>
            </a:r>
            <a:r>
              <a:rPr lang="pt-BR" sz="2400" u="sng" dirty="0" smtClean="0">
                <a:solidFill>
                  <a:srgbClr val="1F497D"/>
                </a:solidFill>
                <a:latin typeface="+mj-lt"/>
              </a:rPr>
              <a:t>controle de armamentos:</a:t>
            </a:r>
            <a:r>
              <a:rPr lang="pt-BR" sz="2400" dirty="0" smtClean="0">
                <a:solidFill>
                  <a:srgbClr val="1F497D"/>
                </a:solidFill>
                <a:latin typeface="+mj-lt"/>
              </a:rPr>
              <a:t> as forças armadas deveriam ser suficientes apenas para manter a segurança nacional; renunciando, deste modo, à guerra como modo de alcançar seus objetivos;</a:t>
            </a:r>
          </a:p>
          <a:p>
            <a:pPr>
              <a:defRPr/>
            </a:pPr>
            <a:endParaRPr lang="pt-BR" sz="2400" dirty="0" smtClean="0">
              <a:solidFill>
                <a:srgbClr val="1F497D"/>
              </a:solidFill>
              <a:latin typeface="+mj-lt"/>
            </a:endParaRPr>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00" y="1268413"/>
            <a:ext cx="8785225" cy="4524375"/>
          </a:xfrm>
          <a:prstGeom prst="rect">
            <a:avLst/>
          </a:prstGeom>
        </p:spPr>
        <p:txBody>
          <a:bodyPr>
            <a:spAutoFit/>
          </a:bodyPr>
          <a:lstStyle/>
          <a:p>
            <a:pPr>
              <a:defRPr/>
            </a:pPr>
            <a:r>
              <a:rPr lang="pt-BR" sz="2400" dirty="0" err="1">
                <a:solidFill>
                  <a:srgbClr val="1F497D"/>
                </a:solidFill>
                <a:latin typeface="+mj-lt"/>
              </a:rPr>
              <a:t>c</a:t>
            </a:r>
            <a:r>
              <a:rPr lang="pt-BR" sz="2400" dirty="0">
                <a:solidFill>
                  <a:srgbClr val="1F497D"/>
                </a:solidFill>
                <a:latin typeface="+mj-lt"/>
              </a:rPr>
              <a:t>) </a:t>
            </a:r>
            <a:r>
              <a:rPr lang="pt-BR" sz="2400" u="sng" dirty="0">
                <a:solidFill>
                  <a:srgbClr val="1F497D"/>
                </a:solidFill>
                <a:latin typeface="+mj-lt"/>
              </a:rPr>
              <a:t>liberdade comercial</a:t>
            </a:r>
            <a:r>
              <a:rPr lang="pt-BR" sz="2400" dirty="0">
                <a:solidFill>
                  <a:srgbClr val="1F497D"/>
                </a:solidFill>
                <a:latin typeface="+mj-lt"/>
              </a:rPr>
              <a:t>: focando a produção naqueles bens que o Estado produzia de modo mais competitivo, adquirindo sem barreiras comerciais as demais coisas que ele precisasse de outros países, haveria o aumento da interdependência, incentivando relações cooperativas e, portanto, pacíficas;</a:t>
            </a:r>
          </a:p>
          <a:p>
            <a:pPr>
              <a:defRPr/>
            </a:pPr>
            <a:r>
              <a:rPr lang="pt-BR" sz="2400" dirty="0" err="1">
                <a:solidFill>
                  <a:srgbClr val="1F497D"/>
                </a:solidFill>
                <a:latin typeface="+mj-lt"/>
              </a:rPr>
              <a:t>d</a:t>
            </a:r>
            <a:r>
              <a:rPr lang="pt-BR" sz="2400" dirty="0">
                <a:solidFill>
                  <a:srgbClr val="1F497D"/>
                </a:solidFill>
                <a:latin typeface="+mj-lt"/>
              </a:rPr>
              <a:t>) </a:t>
            </a:r>
            <a:r>
              <a:rPr lang="pt-BR" sz="2400" u="sng" dirty="0">
                <a:solidFill>
                  <a:srgbClr val="1F497D"/>
                </a:solidFill>
                <a:latin typeface="+mj-lt"/>
              </a:rPr>
              <a:t>autodeterminação dos povos</a:t>
            </a:r>
            <a:r>
              <a:rPr lang="pt-BR" sz="2400" dirty="0">
                <a:solidFill>
                  <a:srgbClr val="1F497D"/>
                </a:solidFill>
                <a:latin typeface="+mj-lt"/>
              </a:rPr>
              <a:t>: resguardo à independência dos Estados, de acordo com os princípios norteadores do conceito de Estado-nação;</a:t>
            </a:r>
          </a:p>
          <a:p>
            <a:pPr>
              <a:defRPr/>
            </a:pPr>
            <a:r>
              <a:rPr lang="pt-BR" sz="2400" dirty="0">
                <a:solidFill>
                  <a:srgbClr val="1F497D"/>
                </a:solidFill>
                <a:latin typeface="+mj-lt"/>
              </a:rPr>
              <a:t>e) </a:t>
            </a:r>
            <a:r>
              <a:rPr lang="pt-BR" sz="2400" u="sng" dirty="0">
                <a:solidFill>
                  <a:srgbClr val="1F497D"/>
                </a:solidFill>
                <a:latin typeface="+mj-lt"/>
              </a:rPr>
              <a:t>associação geral de nações</a:t>
            </a:r>
            <a:r>
              <a:rPr lang="pt-BR" sz="2400" dirty="0">
                <a:solidFill>
                  <a:srgbClr val="1F497D"/>
                </a:solidFill>
                <a:latin typeface="+mj-lt"/>
              </a:rPr>
              <a:t>: criar uma organização que congregasse todos os países, de modo que neste fórum fosse possível negociar os problemas, para evitar que as diferenças escalassem para uma guerra.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850" y="1268413"/>
            <a:ext cx="8280400" cy="3786187"/>
          </a:xfrm>
          <a:prstGeom prst="rect">
            <a:avLst/>
          </a:prstGeom>
        </p:spPr>
        <p:txBody>
          <a:bodyPr>
            <a:spAutoFit/>
          </a:bodyPr>
          <a:lstStyle/>
          <a:p>
            <a:pPr>
              <a:defRPr/>
            </a:pPr>
            <a:r>
              <a:rPr lang="pt-BR" sz="2400" dirty="0">
                <a:solidFill>
                  <a:srgbClr val="1F497D"/>
                </a:solidFill>
                <a:latin typeface="+mj-lt"/>
              </a:rPr>
              <a:t>Para o presidente americano, existia um princípio que norteava os seus 14 Pontos: era o princípio de justiça para todos os povos e nacionalidades,  e o direito de cada um viver em iguais condições de liberdade e segurança, uns com os outros, fossem eles fortes ou fracos. </a:t>
            </a:r>
          </a:p>
          <a:p>
            <a:pPr>
              <a:defRPr/>
            </a:pPr>
            <a:endParaRPr lang="pt-BR" sz="2400" dirty="0">
              <a:solidFill>
                <a:srgbClr val="1F497D"/>
              </a:solidFill>
              <a:latin typeface="+mj-lt"/>
            </a:endParaRPr>
          </a:p>
          <a:p>
            <a:pPr>
              <a:defRPr/>
            </a:pPr>
            <a:r>
              <a:rPr lang="pt-PT" sz="2400" dirty="0">
                <a:solidFill>
                  <a:schemeClr val="tx2"/>
                </a:solidFill>
                <a:latin typeface="+mj-lt"/>
              </a:rPr>
              <a:t>Wilson tinha a crença de que a Primeira Guerra seria a guerra que poria fim a todas as outras. </a:t>
            </a:r>
          </a:p>
          <a:p>
            <a:pPr>
              <a:defRPr/>
            </a:pPr>
            <a:endParaRPr lang="pt-BR" sz="2400" dirty="0">
              <a:solidFill>
                <a:srgbClr val="1F497D"/>
              </a:solidFill>
              <a:latin typeface="+mj-lt"/>
            </a:endParaRPr>
          </a:p>
          <a:p>
            <a:pPr>
              <a:defRPr/>
            </a:pPr>
            <a:endParaRPr lang="pt-BR" sz="2400" dirty="0">
              <a:solidFill>
                <a:srgbClr val="1F497D"/>
              </a:solidFill>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850" y="1341438"/>
            <a:ext cx="7632700" cy="4524315"/>
          </a:xfrm>
          <a:prstGeom prst="rect">
            <a:avLst/>
          </a:prstGeom>
          <a:noFill/>
        </p:spPr>
        <p:txBody>
          <a:bodyPr>
            <a:spAutoFit/>
          </a:bodyPr>
          <a:lstStyle/>
          <a:p>
            <a:pPr>
              <a:defRPr/>
            </a:pPr>
            <a:r>
              <a:rPr lang="pt-PT" sz="2400" dirty="0">
                <a:solidFill>
                  <a:schemeClr val="tx2"/>
                </a:solidFill>
                <a:latin typeface="+mj-lt"/>
              </a:rPr>
              <a:t>Os Estados </a:t>
            </a:r>
            <a:r>
              <a:rPr lang="pt-PT" sz="2400" dirty="0" smtClean="0">
                <a:solidFill>
                  <a:schemeClr val="tx2"/>
                </a:solidFill>
                <a:latin typeface="+mj-lt"/>
              </a:rPr>
              <a:t>vitoriosos acabam </a:t>
            </a:r>
            <a:r>
              <a:rPr lang="pt-PT" sz="2400" dirty="0">
                <a:solidFill>
                  <a:schemeClr val="tx2"/>
                </a:solidFill>
                <a:latin typeface="+mj-lt"/>
              </a:rPr>
              <a:t>por criar uma organização baseada nas premissas propostas por Wilson – não sem um período de dúvidas e </a:t>
            </a:r>
            <a:r>
              <a:rPr lang="pt-PT" sz="2400" dirty="0" smtClean="0">
                <a:solidFill>
                  <a:schemeClr val="tx2"/>
                </a:solidFill>
                <a:latin typeface="+mj-lt"/>
              </a:rPr>
              <a:t>contestações. </a:t>
            </a:r>
            <a:endParaRPr lang="pt-PT" sz="2400" dirty="0">
              <a:solidFill>
                <a:schemeClr val="tx2"/>
              </a:solidFill>
              <a:latin typeface="+mj-lt"/>
            </a:endParaRPr>
          </a:p>
          <a:p>
            <a:pPr>
              <a:defRPr/>
            </a:pPr>
            <a:endParaRPr lang="pt-PT" sz="2400" dirty="0">
              <a:solidFill>
                <a:schemeClr val="tx2"/>
              </a:solidFill>
              <a:latin typeface="+mj-lt"/>
            </a:endParaRPr>
          </a:p>
          <a:p>
            <a:pPr>
              <a:defRPr/>
            </a:pPr>
            <a:r>
              <a:rPr lang="pt-PT" sz="2400" dirty="0">
                <a:solidFill>
                  <a:schemeClr val="tx2"/>
                </a:solidFill>
                <a:latin typeface="+mj-lt"/>
              </a:rPr>
              <a:t>Esta organização foi nomeada </a:t>
            </a:r>
            <a:r>
              <a:rPr lang="pt-PT" sz="2400" b="1" dirty="0">
                <a:solidFill>
                  <a:schemeClr val="tx2"/>
                </a:solidFill>
                <a:latin typeface="+mj-lt"/>
              </a:rPr>
              <a:t>Liga </a:t>
            </a:r>
            <a:r>
              <a:rPr lang="pt-PT" sz="2400" dirty="0">
                <a:solidFill>
                  <a:schemeClr val="tx2"/>
                </a:solidFill>
                <a:latin typeface="+mj-lt"/>
              </a:rPr>
              <a:t>ou</a:t>
            </a:r>
            <a:r>
              <a:rPr lang="pt-PT" sz="2400" b="1" dirty="0">
                <a:solidFill>
                  <a:schemeClr val="tx2"/>
                </a:solidFill>
                <a:latin typeface="+mj-lt"/>
              </a:rPr>
              <a:t> Sociedade das Nações</a:t>
            </a:r>
            <a:r>
              <a:rPr lang="pt-PT" sz="2400" dirty="0">
                <a:solidFill>
                  <a:schemeClr val="tx2"/>
                </a:solidFill>
                <a:latin typeface="+mj-lt"/>
              </a:rPr>
              <a:t>.  </a:t>
            </a:r>
          </a:p>
          <a:p>
            <a:pPr>
              <a:defRPr/>
            </a:pPr>
            <a:r>
              <a:rPr lang="pt-PT" sz="2400" dirty="0" smtClean="0">
                <a:solidFill>
                  <a:schemeClr val="tx2"/>
                </a:solidFill>
                <a:latin typeface="+mj-lt"/>
              </a:rPr>
              <a:t>Seu </a:t>
            </a:r>
            <a:r>
              <a:rPr lang="pt-PT" sz="2400" dirty="0">
                <a:solidFill>
                  <a:schemeClr val="tx2"/>
                </a:solidFill>
                <a:latin typeface="+mj-lt"/>
              </a:rPr>
              <a:t>objetivo era </a:t>
            </a:r>
            <a:r>
              <a:rPr lang="pt-PT" sz="2400" dirty="0" smtClean="0">
                <a:solidFill>
                  <a:schemeClr val="tx2"/>
                </a:solidFill>
                <a:latin typeface="+mj-lt"/>
              </a:rPr>
              <a:t>permitir:</a:t>
            </a:r>
          </a:p>
          <a:p>
            <a:pPr marL="342900" indent="-342900">
              <a:buFontTx/>
              <a:buChar char="-"/>
              <a:defRPr/>
            </a:pPr>
            <a:r>
              <a:rPr lang="pt-PT" sz="2400" dirty="0" smtClean="0">
                <a:solidFill>
                  <a:schemeClr val="tx2"/>
                </a:solidFill>
                <a:latin typeface="+mj-lt"/>
              </a:rPr>
              <a:t>uma </a:t>
            </a:r>
            <a:r>
              <a:rPr lang="pt-PT" sz="2400" dirty="0">
                <a:solidFill>
                  <a:schemeClr val="tx2"/>
                </a:solidFill>
                <a:latin typeface="+mj-lt"/>
              </a:rPr>
              <a:t>nova ordem internacional mais </a:t>
            </a:r>
            <a:r>
              <a:rPr lang="pt-PT" sz="2400" dirty="0" smtClean="0">
                <a:solidFill>
                  <a:schemeClr val="tx2"/>
                </a:solidFill>
                <a:latin typeface="+mj-lt"/>
              </a:rPr>
              <a:t>pacífica (a </a:t>
            </a:r>
            <a:r>
              <a:rPr lang="pt-PT" sz="2400" dirty="0">
                <a:solidFill>
                  <a:schemeClr val="tx2"/>
                </a:solidFill>
                <a:latin typeface="+mj-lt"/>
              </a:rPr>
              <a:t>partir da </a:t>
            </a:r>
            <a:r>
              <a:rPr lang="pt-PT" sz="2400" b="1" dirty="0">
                <a:solidFill>
                  <a:schemeClr val="tx2"/>
                </a:solidFill>
                <a:latin typeface="+mj-lt"/>
              </a:rPr>
              <a:t>renúncia à guerra </a:t>
            </a:r>
            <a:r>
              <a:rPr lang="pt-PT" sz="2400" dirty="0">
                <a:solidFill>
                  <a:schemeClr val="tx2"/>
                </a:solidFill>
                <a:latin typeface="+mj-lt"/>
              </a:rPr>
              <a:t>como instrumento de política </a:t>
            </a:r>
            <a:r>
              <a:rPr lang="pt-PT" sz="2400" dirty="0" smtClean="0">
                <a:solidFill>
                  <a:schemeClr val="tx2"/>
                </a:solidFill>
                <a:latin typeface="+mj-lt"/>
              </a:rPr>
              <a:t>externa), </a:t>
            </a:r>
          </a:p>
          <a:p>
            <a:pPr marL="342900" indent="-342900">
              <a:buFontTx/>
              <a:buChar char="-"/>
              <a:defRPr/>
            </a:pPr>
            <a:r>
              <a:rPr lang="pt-PT" sz="2400" dirty="0" smtClean="0">
                <a:solidFill>
                  <a:schemeClr val="tx2"/>
                </a:solidFill>
                <a:latin typeface="+mj-lt"/>
              </a:rPr>
              <a:t>resolução </a:t>
            </a:r>
            <a:r>
              <a:rPr lang="pt-PT" sz="2400" dirty="0">
                <a:solidFill>
                  <a:schemeClr val="tx2"/>
                </a:solidFill>
                <a:latin typeface="+mj-lt"/>
              </a:rPr>
              <a:t>pacífica de </a:t>
            </a:r>
            <a:r>
              <a:rPr lang="pt-PT" sz="2400" dirty="0" smtClean="0">
                <a:solidFill>
                  <a:schemeClr val="tx2"/>
                </a:solidFill>
                <a:latin typeface="+mj-lt"/>
              </a:rPr>
              <a:t>disputas</a:t>
            </a:r>
          </a:p>
          <a:p>
            <a:pPr marL="342900" indent="-342900">
              <a:buFontTx/>
              <a:buChar char="-"/>
              <a:defRPr/>
            </a:pPr>
            <a:r>
              <a:rPr lang="pt-PT" sz="2400" dirty="0" smtClean="0">
                <a:solidFill>
                  <a:schemeClr val="tx2"/>
                </a:solidFill>
                <a:latin typeface="+mj-lt"/>
              </a:rPr>
              <a:t>respeito </a:t>
            </a:r>
            <a:r>
              <a:rPr lang="pt-PT" sz="2400" dirty="0">
                <a:solidFill>
                  <a:schemeClr val="tx2"/>
                </a:solidFill>
                <a:latin typeface="+mj-lt"/>
              </a:rPr>
              <a:t>ao direito internacional.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388" y="1341438"/>
            <a:ext cx="8856662" cy="4154983"/>
          </a:xfrm>
          <a:prstGeom prst="rect">
            <a:avLst/>
          </a:prstGeom>
        </p:spPr>
        <p:txBody>
          <a:bodyPr>
            <a:spAutoFit/>
          </a:bodyPr>
          <a:lstStyle/>
          <a:p>
            <a:pPr>
              <a:defRPr/>
            </a:pPr>
            <a:r>
              <a:rPr lang="pt-PT" sz="2400" dirty="0">
                <a:solidFill>
                  <a:schemeClr val="tx2"/>
                </a:solidFill>
                <a:latin typeface="+mj-lt"/>
              </a:rPr>
              <a:t>Muito embora a Liga tenha sido idealizada pelo presidente norte-americano, os Estados Unidos não se </a:t>
            </a:r>
            <a:r>
              <a:rPr lang="pt-PT" sz="2400" dirty="0" smtClean="0">
                <a:solidFill>
                  <a:schemeClr val="tx2"/>
                </a:solidFill>
                <a:latin typeface="+mj-lt"/>
              </a:rPr>
              <a:t>tornaram um país </a:t>
            </a:r>
            <a:r>
              <a:rPr lang="pt-PT" sz="2400" dirty="0">
                <a:solidFill>
                  <a:schemeClr val="tx2"/>
                </a:solidFill>
                <a:latin typeface="+mj-lt"/>
              </a:rPr>
              <a:t>membro. Na verdade, ela não atingiu seu objetivo de ser universal pois somente foi composta uma parcela de países.  </a:t>
            </a:r>
          </a:p>
          <a:p>
            <a:pPr>
              <a:defRPr/>
            </a:pPr>
            <a:r>
              <a:rPr lang="pt-PT" sz="2400" dirty="0" smtClean="0">
                <a:solidFill>
                  <a:schemeClr val="tx2"/>
                </a:solidFill>
                <a:latin typeface="+mj-lt"/>
              </a:rPr>
              <a:t>A </a:t>
            </a:r>
            <a:r>
              <a:rPr lang="pt-PT" sz="2400" dirty="0">
                <a:solidFill>
                  <a:schemeClr val="tx2"/>
                </a:solidFill>
                <a:latin typeface="+mj-lt"/>
              </a:rPr>
              <a:t>proposta consubstanciada na Liga fracassou, no entanto, é inegável a sua influência nas relações internacionais, no direito internacional moderno e no pensamento liberal da política mundial.  </a:t>
            </a:r>
          </a:p>
          <a:p>
            <a:pPr>
              <a:defRPr/>
            </a:pPr>
            <a:endParaRPr lang="pt-PT" sz="2400" dirty="0">
              <a:solidFill>
                <a:schemeClr val="tx2"/>
              </a:solidFill>
              <a:latin typeface="+mj-lt"/>
            </a:endParaRPr>
          </a:p>
          <a:p>
            <a:pPr>
              <a:defRPr/>
            </a:pPr>
            <a:r>
              <a:rPr lang="pt-PT" sz="2400" dirty="0">
                <a:solidFill>
                  <a:schemeClr val="tx2"/>
                </a:solidFill>
                <a:latin typeface="+mj-lt"/>
              </a:rPr>
              <a:t>É a partir dela que vai emergir uma nova dimensão internacional importante: a </a:t>
            </a:r>
            <a:r>
              <a:rPr lang="pt-PT" sz="2400" b="1" dirty="0">
                <a:solidFill>
                  <a:schemeClr val="tx2"/>
                </a:solidFill>
                <a:latin typeface="+mj-lt"/>
              </a:rPr>
              <a:t>dimensão supranacional</a:t>
            </a:r>
            <a:r>
              <a:rPr lang="pt-PT" sz="2400" dirty="0">
                <a:solidFill>
                  <a:schemeClr val="tx2"/>
                </a:solidFill>
                <a:latin typeface="+mj-lt"/>
              </a:rPr>
              <a:t>, a qual será </a:t>
            </a:r>
            <a:r>
              <a:rPr lang="pt-PT" sz="2400" dirty="0" smtClean="0">
                <a:solidFill>
                  <a:schemeClr val="tx2"/>
                </a:solidFill>
                <a:latin typeface="+mj-lt"/>
              </a:rPr>
              <a:t>relevante </a:t>
            </a:r>
            <a:r>
              <a:rPr lang="pt-PT" sz="2400" dirty="0">
                <a:solidFill>
                  <a:schemeClr val="tx2"/>
                </a:solidFill>
                <a:latin typeface="+mj-lt"/>
              </a:rPr>
              <a:t>para compreender a política internacional desde então.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154983"/>
          </a:xfrm>
          <a:prstGeom prst="rect">
            <a:avLst/>
          </a:prstGeom>
          <a:noFill/>
        </p:spPr>
        <p:txBody>
          <a:bodyPr>
            <a:spAutoFit/>
          </a:bodyPr>
          <a:lstStyle/>
          <a:p>
            <a:pPr>
              <a:defRPr/>
            </a:pPr>
            <a:r>
              <a:rPr lang="pt-PT" sz="2400" dirty="0" smtClean="0">
                <a:solidFill>
                  <a:schemeClr val="tx2"/>
                </a:solidFill>
                <a:latin typeface="+mj-lt"/>
              </a:rPr>
              <a:t>O filósofo </a:t>
            </a:r>
            <a:r>
              <a:rPr lang="pt-PT" sz="2400" dirty="0">
                <a:solidFill>
                  <a:schemeClr val="tx2"/>
                </a:solidFill>
                <a:latin typeface="+mj-lt"/>
              </a:rPr>
              <a:t>Immanuel Kant (“Para a paz perpétua: um esboço filosófico, 1795”) influenciou o pensamento de W. Wilson à partir de sua </a:t>
            </a:r>
            <a:r>
              <a:rPr lang="pt-PT" sz="2400" b="1" dirty="0">
                <a:solidFill>
                  <a:schemeClr val="tx2"/>
                </a:solidFill>
                <a:latin typeface="+mj-lt"/>
              </a:rPr>
              <a:t>crítica à lógica do interesse nacional </a:t>
            </a:r>
            <a:r>
              <a:rPr lang="pt-PT" sz="2400" dirty="0">
                <a:solidFill>
                  <a:schemeClr val="tx2"/>
                </a:solidFill>
                <a:latin typeface="+mj-lt"/>
              </a:rPr>
              <a:t>e da </a:t>
            </a:r>
            <a:r>
              <a:rPr lang="pt-PT" sz="2400" b="1" dirty="0">
                <a:solidFill>
                  <a:schemeClr val="tx2"/>
                </a:solidFill>
                <a:latin typeface="+mj-lt"/>
              </a:rPr>
              <a:t>razão de Estado</a:t>
            </a:r>
            <a:r>
              <a:rPr lang="pt-PT" sz="2400" dirty="0">
                <a:solidFill>
                  <a:schemeClr val="tx2"/>
                </a:solidFill>
                <a:latin typeface="+mj-lt"/>
              </a:rPr>
              <a:t>. </a:t>
            </a:r>
            <a:endParaRPr lang="pt-PT" sz="2400" dirty="0" smtClean="0">
              <a:solidFill>
                <a:schemeClr val="tx2"/>
              </a:solidFill>
              <a:latin typeface="+mj-lt"/>
            </a:endParaRPr>
          </a:p>
          <a:p>
            <a:pPr>
              <a:defRPr/>
            </a:pPr>
            <a:endParaRPr lang="pt-PT" sz="2400" dirty="0">
              <a:solidFill>
                <a:schemeClr val="tx2"/>
              </a:solidFill>
              <a:latin typeface="+mj-lt"/>
            </a:endParaRPr>
          </a:p>
          <a:p>
            <a:pPr>
              <a:defRPr/>
            </a:pPr>
            <a:r>
              <a:rPr lang="pt-PT" sz="2400" dirty="0">
                <a:solidFill>
                  <a:schemeClr val="tx2"/>
                </a:solidFill>
                <a:latin typeface="+mj-lt"/>
              </a:rPr>
              <a:t>É importante observar que esta liga – também idealizada por Kant – idealmente seria uma associação pautada em regras do direito universal observada por todos. </a:t>
            </a:r>
          </a:p>
          <a:p>
            <a:pPr>
              <a:defRPr/>
            </a:pPr>
            <a:r>
              <a:rPr lang="pt-PT" sz="2400" dirty="0">
                <a:solidFill>
                  <a:schemeClr val="tx2"/>
                </a:solidFill>
                <a:latin typeface="+mj-lt"/>
              </a:rPr>
              <a:t>E</a:t>
            </a:r>
            <a:r>
              <a:rPr lang="pt-PT" sz="2400" dirty="0" smtClean="0">
                <a:solidFill>
                  <a:schemeClr val="tx2"/>
                </a:solidFill>
                <a:latin typeface="+mj-lt"/>
              </a:rPr>
              <a:t>ste </a:t>
            </a:r>
            <a:r>
              <a:rPr lang="pt-PT" sz="2400" dirty="0">
                <a:solidFill>
                  <a:schemeClr val="tx2"/>
                </a:solidFill>
                <a:latin typeface="+mj-lt"/>
              </a:rPr>
              <a:t>direito </a:t>
            </a:r>
            <a:r>
              <a:rPr lang="pt-PT" sz="2400" dirty="0" smtClean="0">
                <a:solidFill>
                  <a:schemeClr val="tx2"/>
                </a:solidFill>
                <a:latin typeface="+mj-lt"/>
              </a:rPr>
              <a:t>seria como </a:t>
            </a:r>
            <a:r>
              <a:rPr lang="pt-PT" sz="2400" dirty="0">
                <a:solidFill>
                  <a:schemeClr val="tx2"/>
                </a:solidFill>
                <a:latin typeface="+mj-lt"/>
              </a:rPr>
              <a:t>uma </a:t>
            </a:r>
            <a:r>
              <a:rPr lang="pt-PT" sz="2400" b="1" dirty="0">
                <a:solidFill>
                  <a:schemeClr val="tx2"/>
                </a:solidFill>
                <a:latin typeface="+mj-lt"/>
              </a:rPr>
              <a:t>lei soberana global</a:t>
            </a:r>
            <a:r>
              <a:rPr lang="pt-PT" sz="2400" dirty="0">
                <a:solidFill>
                  <a:schemeClr val="tx2"/>
                </a:solidFill>
                <a:latin typeface="+mj-lt"/>
              </a:rPr>
              <a:t>, </a:t>
            </a:r>
            <a:r>
              <a:rPr lang="pt-PT" sz="2400" b="1" dirty="0">
                <a:solidFill>
                  <a:schemeClr val="tx2"/>
                </a:solidFill>
                <a:latin typeface="+mj-lt"/>
              </a:rPr>
              <a:t>limitadora </a:t>
            </a:r>
            <a:r>
              <a:rPr lang="pt-PT" sz="2400" dirty="0">
                <a:solidFill>
                  <a:schemeClr val="tx2"/>
                </a:solidFill>
                <a:latin typeface="+mj-lt"/>
              </a:rPr>
              <a:t>da </a:t>
            </a:r>
            <a:r>
              <a:rPr lang="pt-PT" sz="2400" b="1" dirty="0">
                <a:solidFill>
                  <a:schemeClr val="tx2"/>
                </a:solidFill>
                <a:latin typeface="+mj-lt"/>
              </a:rPr>
              <a:t>liberdade absoluta dos Estados </a:t>
            </a:r>
            <a:r>
              <a:rPr lang="pt-PT" sz="2400" dirty="0">
                <a:solidFill>
                  <a:schemeClr val="tx2"/>
                </a:solidFill>
                <a:latin typeface="+mj-lt"/>
              </a:rPr>
              <a:t>(representando a dimensão supranacional), mas que oferece </a:t>
            </a:r>
            <a:r>
              <a:rPr lang="pt-PT" sz="2400" b="1" dirty="0">
                <a:solidFill>
                  <a:schemeClr val="tx2"/>
                </a:solidFill>
                <a:latin typeface="+mj-lt"/>
              </a:rPr>
              <a:t>segurança e paz perpétuas</a:t>
            </a:r>
            <a:r>
              <a:rPr lang="pt-PT" sz="2400" dirty="0">
                <a:solidFill>
                  <a:schemeClr val="tx2"/>
                </a:solidFill>
                <a:latin typeface="+mj-lt"/>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323850" y="2133600"/>
            <a:ext cx="8640763" cy="354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defRPr/>
            </a:pPr>
            <a:endParaRPr lang="en-US" sz="2800" b="1" i="1" dirty="0" smtClean="0">
              <a:solidFill>
                <a:schemeClr val="tx2"/>
              </a:solidFill>
              <a:latin typeface="Calibri" charset="0"/>
              <a:cs typeface="+mn-cs"/>
            </a:endParaRPr>
          </a:p>
          <a:p>
            <a:pPr eaLnBrk="1" hangingPunct="1">
              <a:spcBef>
                <a:spcPct val="50000"/>
              </a:spcBef>
              <a:defRPr/>
            </a:pPr>
            <a:r>
              <a:rPr lang="pt-BR" sz="2800" b="1" dirty="0" smtClean="0">
                <a:solidFill>
                  <a:schemeClr val="tx2"/>
                </a:solidFill>
                <a:latin typeface="Calibri" charset="0"/>
                <a:cs typeface="+mn-cs"/>
              </a:rPr>
              <a:t>A dimensão supranacional: As Relações Internacionais Além do Estado</a:t>
            </a:r>
          </a:p>
          <a:p>
            <a:pPr eaLnBrk="1" hangingPunct="1">
              <a:spcBef>
                <a:spcPct val="50000"/>
              </a:spcBef>
              <a:defRPr/>
            </a:pPr>
            <a:r>
              <a:rPr lang="pt-BR" sz="2800" b="1" dirty="0" smtClean="0">
                <a:solidFill>
                  <a:schemeClr val="tx2"/>
                </a:solidFill>
                <a:latin typeface="Calibri" charset="0"/>
                <a:cs typeface="+mn-cs"/>
              </a:rPr>
              <a:t>História Política das Organizações Internacionais</a:t>
            </a:r>
          </a:p>
          <a:p>
            <a:pPr eaLnBrk="1" hangingPunct="1">
              <a:spcBef>
                <a:spcPct val="50000"/>
              </a:spcBef>
              <a:defRPr/>
            </a:pPr>
            <a:r>
              <a:rPr lang="pt-BR" sz="2800" b="1" dirty="0" smtClean="0">
                <a:solidFill>
                  <a:schemeClr val="tx2"/>
                </a:solidFill>
                <a:latin typeface="Calibri" charset="0"/>
                <a:cs typeface="+mn-cs"/>
              </a:rPr>
              <a:t>História Política dos Processos de Integração Regional</a:t>
            </a:r>
          </a:p>
          <a:p>
            <a:pPr eaLnBrk="1" hangingPunct="1">
              <a:spcBef>
                <a:spcPct val="50000"/>
              </a:spcBef>
              <a:defRPr/>
            </a:pPr>
            <a:r>
              <a:rPr lang="pt-BR" sz="2800" b="1" i="1" dirty="0" smtClean="0">
                <a:solidFill>
                  <a:schemeClr val="tx2"/>
                </a:solidFill>
                <a:latin typeface="Calibri" charset="0"/>
                <a:cs typeface="+mn-cs"/>
              </a:rPr>
              <a:t>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894262"/>
          </a:xfrm>
          <a:prstGeom prst="rect">
            <a:avLst/>
          </a:prstGeom>
          <a:noFill/>
        </p:spPr>
        <p:txBody>
          <a:bodyPr>
            <a:spAutoFit/>
          </a:bodyPr>
          <a:lstStyle/>
          <a:p>
            <a:pPr>
              <a:defRPr/>
            </a:pPr>
            <a:r>
              <a:rPr lang="pt-PT" sz="2400" dirty="0">
                <a:solidFill>
                  <a:schemeClr val="tx2"/>
                </a:solidFill>
                <a:latin typeface="+mj-lt"/>
              </a:rPr>
              <a:t>Se as primeiras instituições </a:t>
            </a:r>
            <a:r>
              <a:rPr lang="pt-PT" sz="2400" dirty="0" smtClean="0">
                <a:solidFill>
                  <a:schemeClr val="tx2"/>
                </a:solidFill>
                <a:latin typeface="+mj-lt"/>
              </a:rPr>
              <a:t>internacionais criadas </a:t>
            </a:r>
            <a:r>
              <a:rPr lang="pt-PT" sz="2400" dirty="0">
                <a:solidFill>
                  <a:schemeClr val="tx2"/>
                </a:solidFill>
                <a:latin typeface="+mj-lt"/>
              </a:rPr>
              <a:t>ainda no século XIX foram de caráter mais técnico, a Liga tinha um caráter político sem precedentes.  </a:t>
            </a:r>
          </a:p>
          <a:p>
            <a:pPr>
              <a:defRPr/>
            </a:pPr>
            <a:r>
              <a:rPr lang="pt-PT" sz="2400" dirty="0">
                <a:solidFill>
                  <a:schemeClr val="tx2"/>
                </a:solidFill>
                <a:latin typeface="+mj-lt"/>
              </a:rPr>
              <a:t>A sua constituição afetaria o sistema internacional de modo a modificá-lo nos planos:</a:t>
            </a:r>
          </a:p>
          <a:p>
            <a:pPr>
              <a:defRPr/>
            </a:pPr>
            <a:r>
              <a:rPr lang="pt-PT" sz="2400" dirty="0">
                <a:solidFill>
                  <a:schemeClr val="tx2"/>
                </a:solidFill>
                <a:latin typeface="+mj-lt"/>
              </a:rPr>
              <a:t>a) </a:t>
            </a:r>
            <a:r>
              <a:rPr lang="pt-PT" sz="2400" b="1" dirty="0">
                <a:solidFill>
                  <a:schemeClr val="tx2"/>
                </a:solidFill>
                <a:latin typeface="+mj-lt"/>
              </a:rPr>
              <a:t>político-estratégico</a:t>
            </a:r>
            <a:r>
              <a:rPr lang="pt-PT" sz="2400" dirty="0">
                <a:solidFill>
                  <a:schemeClr val="tx2"/>
                </a:solidFill>
                <a:latin typeface="+mj-lt"/>
              </a:rPr>
              <a:t>: a lógica da ação seria “todos por um”, consubstanciada no conceito de </a:t>
            </a:r>
            <a:r>
              <a:rPr lang="pt-PT" sz="2400" b="1" dirty="0">
                <a:solidFill>
                  <a:schemeClr val="tx2"/>
                </a:solidFill>
                <a:latin typeface="+mj-lt"/>
              </a:rPr>
              <a:t>segurança coletiva </a:t>
            </a:r>
            <a:r>
              <a:rPr lang="pt-PT" sz="2400" dirty="0">
                <a:solidFill>
                  <a:schemeClr val="tx2"/>
                </a:solidFill>
                <a:latin typeface="+mj-lt"/>
              </a:rPr>
              <a:t>(a agressão a um Estado, seria considerada uma agressão contra todos os Estados);</a:t>
            </a:r>
          </a:p>
          <a:p>
            <a:pPr>
              <a:defRPr/>
            </a:pPr>
            <a:r>
              <a:rPr lang="pt-PT" sz="2400" dirty="0">
                <a:solidFill>
                  <a:schemeClr val="tx2"/>
                </a:solidFill>
                <a:latin typeface="+mj-lt"/>
              </a:rPr>
              <a:t>b) </a:t>
            </a:r>
            <a:r>
              <a:rPr lang="pt-PT" sz="2400" b="1" dirty="0">
                <a:solidFill>
                  <a:schemeClr val="tx2"/>
                </a:solidFill>
                <a:latin typeface="+mj-lt"/>
              </a:rPr>
              <a:t>plano moral</a:t>
            </a:r>
            <a:r>
              <a:rPr lang="pt-PT" sz="2400" dirty="0">
                <a:solidFill>
                  <a:schemeClr val="tx2"/>
                </a:solidFill>
                <a:latin typeface="+mj-lt"/>
              </a:rPr>
              <a:t>: observar os valores da paz, respeito ao direito internacional e </a:t>
            </a:r>
            <a:r>
              <a:rPr lang="pt-PT" sz="2400" dirty="0" smtClean="0">
                <a:solidFill>
                  <a:schemeClr val="tx2"/>
                </a:solidFill>
                <a:latin typeface="+mj-lt"/>
              </a:rPr>
              <a:t>à </a:t>
            </a:r>
            <a:r>
              <a:rPr lang="pt-PT" sz="2400" dirty="0">
                <a:solidFill>
                  <a:schemeClr val="tx2"/>
                </a:solidFill>
                <a:latin typeface="+mj-lt"/>
              </a:rPr>
              <a:t>diplomacia;</a:t>
            </a:r>
          </a:p>
          <a:p>
            <a:pPr>
              <a:defRPr/>
            </a:pPr>
            <a:r>
              <a:rPr lang="pt-PT" sz="2400" dirty="0">
                <a:solidFill>
                  <a:schemeClr val="tx2"/>
                </a:solidFill>
                <a:latin typeface="+mj-lt"/>
              </a:rPr>
              <a:t>c) </a:t>
            </a:r>
            <a:r>
              <a:rPr lang="pt-PT" sz="2400" b="1" dirty="0">
                <a:solidFill>
                  <a:schemeClr val="tx2"/>
                </a:solidFill>
                <a:latin typeface="+mj-lt"/>
              </a:rPr>
              <a:t>plano estrutural</a:t>
            </a:r>
            <a:r>
              <a:rPr lang="pt-PT" sz="2400" dirty="0">
                <a:solidFill>
                  <a:schemeClr val="tx2"/>
                </a:solidFill>
                <a:latin typeface="+mj-lt"/>
              </a:rPr>
              <a:t>: capacidade institucional e burocrática da organização que permitisse cumprir seus objetivos.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3416320"/>
          </a:xfrm>
          <a:prstGeom prst="rect">
            <a:avLst/>
          </a:prstGeom>
          <a:noFill/>
        </p:spPr>
        <p:txBody>
          <a:bodyPr>
            <a:spAutoFit/>
          </a:bodyPr>
          <a:lstStyle/>
          <a:p>
            <a:pPr>
              <a:defRPr/>
            </a:pPr>
            <a:r>
              <a:rPr lang="pt-PT" sz="2400" dirty="0">
                <a:solidFill>
                  <a:schemeClr val="tx2"/>
                </a:solidFill>
                <a:latin typeface="+mj-lt"/>
              </a:rPr>
              <a:t>Mas esta mudança na lógica das relações internacionais pretendida pela Liga mostrou-se insustentável diante de um cenário de crises das décadas de 1920 e 30. </a:t>
            </a:r>
          </a:p>
          <a:p>
            <a:pPr>
              <a:defRPr/>
            </a:pPr>
            <a:endParaRPr lang="pt-PT" sz="2400" dirty="0">
              <a:solidFill>
                <a:schemeClr val="tx2"/>
              </a:solidFill>
              <a:latin typeface="+mj-lt"/>
            </a:endParaRPr>
          </a:p>
          <a:p>
            <a:pPr>
              <a:defRPr/>
            </a:pPr>
            <a:r>
              <a:rPr lang="pt-PT" sz="2400" dirty="0">
                <a:solidFill>
                  <a:schemeClr val="tx2"/>
                </a:solidFill>
                <a:latin typeface="+mj-lt"/>
              </a:rPr>
              <a:t>E. </a:t>
            </a:r>
            <a:r>
              <a:rPr lang="pt-PT" sz="2400" dirty="0" err="1">
                <a:solidFill>
                  <a:schemeClr val="tx2"/>
                </a:solidFill>
                <a:latin typeface="+mj-lt"/>
              </a:rPr>
              <a:t>Carr</a:t>
            </a:r>
            <a:r>
              <a:rPr lang="pt-PT" sz="2400" dirty="0">
                <a:solidFill>
                  <a:schemeClr val="tx2"/>
                </a:solidFill>
                <a:latin typeface="+mj-lt"/>
              </a:rPr>
              <a:t> (2001) </a:t>
            </a:r>
            <a:r>
              <a:rPr lang="pt-PT" sz="2400" dirty="0" smtClean="0">
                <a:solidFill>
                  <a:schemeClr val="tx2"/>
                </a:solidFill>
                <a:latin typeface="+mj-lt"/>
              </a:rPr>
              <a:t>publica </a:t>
            </a:r>
            <a:r>
              <a:rPr lang="pt-PT" sz="2400" dirty="0">
                <a:solidFill>
                  <a:schemeClr val="tx2"/>
                </a:solidFill>
                <a:latin typeface="+mj-lt"/>
              </a:rPr>
              <a:t>justamente neste </a:t>
            </a:r>
            <a:r>
              <a:rPr lang="pt-PT" sz="2400" dirty="0" smtClean="0">
                <a:solidFill>
                  <a:schemeClr val="tx2"/>
                </a:solidFill>
                <a:latin typeface="+mj-lt"/>
              </a:rPr>
              <a:t>período o livro “</a:t>
            </a:r>
            <a:r>
              <a:rPr lang="pt-PT" sz="2400" dirty="0">
                <a:solidFill>
                  <a:schemeClr val="tx2"/>
                </a:solidFill>
                <a:latin typeface="+mj-lt"/>
              </a:rPr>
              <a:t>Vinte anos de crise. 1919-1939</a:t>
            </a:r>
            <a:r>
              <a:rPr lang="pt-PT" sz="2400" dirty="0" smtClean="0">
                <a:solidFill>
                  <a:schemeClr val="tx2"/>
                </a:solidFill>
                <a:latin typeface="+mj-lt"/>
              </a:rPr>
              <a:t>”, o qual é </a:t>
            </a:r>
            <a:r>
              <a:rPr lang="pt-PT" sz="2400" dirty="0">
                <a:solidFill>
                  <a:schemeClr val="tx2"/>
                </a:solidFill>
                <a:latin typeface="+mj-lt"/>
              </a:rPr>
              <a:t>considerado como o início do </a:t>
            </a:r>
            <a:r>
              <a:rPr lang="pt-PT" sz="2400" b="1" dirty="0">
                <a:solidFill>
                  <a:schemeClr val="tx2"/>
                </a:solidFill>
                <a:latin typeface="+mj-lt"/>
              </a:rPr>
              <a:t>realismo</a:t>
            </a:r>
            <a:r>
              <a:rPr lang="pt-PT" sz="2400" dirty="0">
                <a:solidFill>
                  <a:schemeClr val="tx2"/>
                </a:solidFill>
                <a:latin typeface="+mj-lt"/>
              </a:rPr>
              <a:t> como </a:t>
            </a:r>
            <a:r>
              <a:rPr lang="pt-PT" sz="2400" b="1" dirty="0">
                <a:solidFill>
                  <a:schemeClr val="tx2"/>
                </a:solidFill>
                <a:latin typeface="+mj-lt"/>
              </a:rPr>
              <a:t>escola teórica </a:t>
            </a:r>
            <a:r>
              <a:rPr lang="pt-PT" sz="2400" dirty="0">
                <a:solidFill>
                  <a:schemeClr val="tx2"/>
                </a:solidFill>
                <a:latin typeface="+mj-lt"/>
              </a:rPr>
              <a:t>das relações internacionais. A sua crítica à Liga era de que a mesma ponderava acerca do que deveriam ser as RI e não do que </a:t>
            </a:r>
            <a:r>
              <a:rPr lang="pt-PT" sz="2400" dirty="0" smtClean="0">
                <a:solidFill>
                  <a:schemeClr val="tx2"/>
                </a:solidFill>
                <a:latin typeface="+mj-lt"/>
              </a:rPr>
              <a:t>efetivamente </a:t>
            </a:r>
            <a:r>
              <a:rPr lang="pt-PT" sz="2400" dirty="0">
                <a:solidFill>
                  <a:schemeClr val="tx2"/>
                </a:solidFill>
                <a:latin typeface="+mj-lt"/>
              </a:rPr>
              <a:t>as RI são.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Box 1"/>
          <p:cNvSpPr txBox="1">
            <a:spLocks noChangeArrowheads="1"/>
          </p:cNvSpPr>
          <p:nvPr/>
        </p:nvSpPr>
        <p:spPr bwMode="auto">
          <a:xfrm>
            <a:off x="755650" y="1268413"/>
            <a:ext cx="8064500" cy="5632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pt-PT" dirty="0">
                <a:solidFill>
                  <a:schemeClr val="tx2"/>
                </a:solidFill>
                <a:latin typeface="Calibri" charset="0"/>
              </a:rPr>
              <a:t>A </a:t>
            </a:r>
            <a:r>
              <a:rPr lang="pt-PT" b="1" dirty="0">
                <a:solidFill>
                  <a:schemeClr val="tx2"/>
                </a:solidFill>
                <a:latin typeface="Calibri" charset="0"/>
              </a:rPr>
              <a:t>força</a:t>
            </a:r>
            <a:r>
              <a:rPr lang="pt-PT" dirty="0">
                <a:solidFill>
                  <a:schemeClr val="tx2"/>
                </a:solidFill>
                <a:latin typeface="Calibri" charset="0"/>
              </a:rPr>
              <a:t> representa a essência das </a:t>
            </a:r>
            <a:r>
              <a:rPr lang="pt-PT" dirty="0" smtClean="0">
                <a:solidFill>
                  <a:schemeClr val="tx2"/>
                </a:solidFill>
                <a:latin typeface="Calibri" charset="0"/>
              </a:rPr>
              <a:t>RI, segundo </a:t>
            </a:r>
            <a:r>
              <a:rPr lang="pt-PT" dirty="0" err="1" smtClean="0">
                <a:solidFill>
                  <a:schemeClr val="tx2"/>
                </a:solidFill>
                <a:latin typeface="Calibri" charset="0"/>
              </a:rPr>
              <a:t>Carr</a:t>
            </a:r>
            <a:r>
              <a:rPr lang="pt-PT" dirty="0" smtClean="0">
                <a:solidFill>
                  <a:schemeClr val="tx2"/>
                </a:solidFill>
                <a:latin typeface="Calibri" charset="0"/>
              </a:rPr>
              <a:t> (2001, p. 139): </a:t>
            </a:r>
            <a:r>
              <a:rPr lang="pt-PT" dirty="0">
                <a:solidFill>
                  <a:schemeClr val="tx2"/>
                </a:solidFill>
                <a:latin typeface="Calibri" charset="0"/>
              </a:rPr>
              <a:t>“É um grande equívoco representar a luta entre as potências saciadas e as insatisfeitas como uma luta entre a moral, de um lado, e a força, do outro. É uma questão na qual, qualquer que seja o envolvimento moral, a política de força predomina de ambos os lados</a:t>
            </a:r>
            <a:r>
              <a:rPr lang="pt-PT" dirty="0" smtClean="0">
                <a:solidFill>
                  <a:schemeClr val="tx2"/>
                </a:solidFill>
                <a:latin typeface="Calibri" charset="0"/>
              </a:rPr>
              <a:t>”.</a:t>
            </a:r>
          </a:p>
          <a:p>
            <a:pPr eaLnBrk="1" hangingPunct="1"/>
            <a:endParaRPr lang="pt-PT" dirty="0">
              <a:solidFill>
                <a:schemeClr val="tx2"/>
              </a:solidFill>
              <a:latin typeface="Calibri" charset="0"/>
            </a:endParaRPr>
          </a:p>
          <a:p>
            <a:pPr eaLnBrk="1" hangingPunct="1"/>
            <a:r>
              <a:rPr lang="pt-PT" dirty="0" err="1">
                <a:solidFill>
                  <a:schemeClr val="tx2"/>
                </a:solidFill>
                <a:latin typeface="Calibri" charset="0"/>
              </a:rPr>
              <a:t>Carr</a:t>
            </a:r>
            <a:r>
              <a:rPr lang="pt-PT" dirty="0">
                <a:solidFill>
                  <a:schemeClr val="tx2"/>
                </a:solidFill>
                <a:latin typeface="Calibri" charset="0"/>
              </a:rPr>
              <a:t> (2001, p. 137) apresenta sua crítica contundente aos pressupostos da Liga</a:t>
            </a:r>
            <a:r>
              <a:rPr lang="pt-PT" dirty="0" smtClean="0">
                <a:solidFill>
                  <a:schemeClr val="tx2"/>
                </a:solidFill>
                <a:latin typeface="Calibri" charset="0"/>
              </a:rPr>
              <a:t>: “</a:t>
            </a:r>
            <a:r>
              <a:rPr lang="pt-PT" dirty="0">
                <a:solidFill>
                  <a:schemeClr val="tx2"/>
                </a:solidFill>
                <a:latin typeface="Calibri" charset="0"/>
              </a:rPr>
              <a:t>O pressuposto da eliminação da força na política só poderia ser o resultado de uma atitude totalmente acrítica em relação aos problemas políticos. Nos assuntos da Liga das Nações, a igualdade formal e a participação de todos no debate não tornaram o fator poder nem um pouco menos decisivo”. </a:t>
            </a:r>
          </a:p>
          <a:p>
            <a:pPr eaLnBrk="1" hangingPunct="1"/>
            <a:endParaRPr lang="pt-PT" dirty="0">
              <a:solidFill>
                <a:schemeClr val="tx2"/>
              </a:solidFill>
              <a:latin typeface="Calibri"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262562"/>
          </a:xfrm>
          <a:prstGeom prst="rect">
            <a:avLst/>
          </a:prstGeom>
          <a:noFill/>
        </p:spPr>
        <p:txBody>
          <a:bodyPr>
            <a:spAutoFit/>
          </a:bodyPr>
          <a:lstStyle/>
          <a:p>
            <a:pPr>
              <a:defRPr/>
            </a:pPr>
            <a:r>
              <a:rPr lang="pt-PT" sz="2400" dirty="0">
                <a:solidFill>
                  <a:schemeClr val="tx2"/>
                </a:solidFill>
                <a:latin typeface="+mj-lt"/>
              </a:rPr>
              <a:t>A crítica de </a:t>
            </a:r>
            <a:r>
              <a:rPr lang="pt-PT" sz="2400" dirty="0" err="1">
                <a:solidFill>
                  <a:schemeClr val="tx2"/>
                </a:solidFill>
                <a:latin typeface="+mj-lt"/>
              </a:rPr>
              <a:t>Carr</a:t>
            </a:r>
            <a:r>
              <a:rPr lang="pt-PT" sz="2400" dirty="0">
                <a:solidFill>
                  <a:schemeClr val="tx2"/>
                </a:solidFill>
                <a:latin typeface="+mj-lt"/>
              </a:rPr>
              <a:t> logo percebe-se consubstanciada na Liga:</a:t>
            </a:r>
          </a:p>
          <a:p>
            <a:pPr>
              <a:defRPr/>
            </a:pPr>
            <a:r>
              <a:rPr lang="pt-PT" sz="2400" dirty="0">
                <a:solidFill>
                  <a:schemeClr val="tx2"/>
                </a:solidFill>
                <a:latin typeface="+mj-lt"/>
              </a:rPr>
              <a:t>- ausência dos EUA: o Congresso norte-americano não ratifica o Tratado de Versalhes (tratado que pôs fim ao conflito), o qual incluía o Pacto da Liga das Nações;</a:t>
            </a:r>
          </a:p>
          <a:p>
            <a:pPr>
              <a:defRPr/>
            </a:pPr>
            <a:r>
              <a:rPr lang="pt-PT" sz="2400" dirty="0">
                <a:solidFill>
                  <a:schemeClr val="tx2"/>
                </a:solidFill>
                <a:latin typeface="+mj-lt"/>
              </a:rPr>
              <a:t>- os Estados tinham expectativas diferentes quanto aos propósitos da Liga;</a:t>
            </a:r>
          </a:p>
          <a:p>
            <a:pPr>
              <a:defRPr/>
            </a:pPr>
            <a:r>
              <a:rPr lang="pt-PT" sz="2400" dirty="0">
                <a:solidFill>
                  <a:schemeClr val="tx2"/>
                </a:solidFill>
                <a:latin typeface="+mj-lt"/>
              </a:rPr>
              <a:t>- a Europa assistia à ascensão de regimes políticos totalitários e fascistas, que, imediatamente, se preocuparam com </a:t>
            </a:r>
            <a:r>
              <a:rPr lang="pt-PT" sz="2400" dirty="0" smtClean="0">
                <a:solidFill>
                  <a:schemeClr val="tx2"/>
                </a:solidFill>
                <a:latin typeface="+mj-lt"/>
              </a:rPr>
              <a:t>a expansão </a:t>
            </a:r>
            <a:r>
              <a:rPr lang="pt-PT" sz="2400" dirty="0">
                <a:solidFill>
                  <a:schemeClr val="tx2"/>
                </a:solidFill>
                <a:latin typeface="+mj-lt"/>
              </a:rPr>
              <a:t>militar (especialmente a Alemanha que havia sofrido a imposição de um </a:t>
            </a:r>
            <a:r>
              <a:rPr lang="pt-PT" sz="2400" dirty="0" smtClean="0">
                <a:solidFill>
                  <a:schemeClr val="tx2"/>
                </a:solidFill>
                <a:latin typeface="+mj-lt"/>
              </a:rPr>
              <a:t>tratado </a:t>
            </a:r>
            <a:r>
              <a:rPr lang="pt-PT" sz="2400" dirty="0">
                <a:solidFill>
                  <a:schemeClr val="tx2"/>
                </a:solidFill>
                <a:latin typeface="+mj-lt"/>
              </a:rPr>
              <a:t>muito duro acerca das compensações que ela deveria </a:t>
            </a:r>
            <a:r>
              <a:rPr lang="pt-PT" sz="2400" dirty="0" smtClean="0">
                <a:solidFill>
                  <a:schemeClr val="tx2"/>
                </a:solidFill>
                <a:latin typeface="+mj-lt"/>
              </a:rPr>
              <a:t>arcar </a:t>
            </a:r>
            <a:r>
              <a:rPr lang="pt-PT" sz="2400" dirty="0">
                <a:solidFill>
                  <a:schemeClr val="tx2"/>
                </a:solidFill>
                <a:latin typeface="+mj-lt"/>
              </a:rPr>
              <a:t>em face da guerra recém finalizada).</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524315"/>
          </a:xfrm>
          <a:prstGeom prst="rect">
            <a:avLst/>
          </a:prstGeom>
          <a:noFill/>
        </p:spPr>
        <p:txBody>
          <a:bodyPr>
            <a:spAutoFit/>
          </a:bodyPr>
          <a:lstStyle/>
          <a:p>
            <a:pPr>
              <a:defRPr/>
            </a:pPr>
            <a:r>
              <a:rPr lang="pt-PT" sz="2400" dirty="0">
                <a:solidFill>
                  <a:schemeClr val="tx2"/>
                </a:solidFill>
                <a:latin typeface="+mj-lt"/>
              </a:rPr>
              <a:t>A política de expansão territorial e invasões que os Estados como Alemanha, Itália, Espanha começam a praticar, consubstanciou-se como um flagrante desrespeito aos preceitos da Liga, no entanto, os demais Estados – que também tinham seus interesses - não atuaram à partir da Liga para frear as situações arbitrárias</a:t>
            </a:r>
            <a:r>
              <a:rPr lang="pt-PT" sz="2400" dirty="0" smtClean="0">
                <a:solidFill>
                  <a:schemeClr val="tx2"/>
                </a:solidFill>
                <a:latin typeface="+mj-lt"/>
              </a:rPr>
              <a:t>.</a:t>
            </a:r>
          </a:p>
          <a:p>
            <a:pPr>
              <a:defRPr/>
            </a:pPr>
            <a:endParaRPr lang="pt-PT" sz="2400" dirty="0">
              <a:solidFill>
                <a:schemeClr val="tx2"/>
              </a:solidFill>
              <a:latin typeface="+mj-lt"/>
            </a:endParaRPr>
          </a:p>
          <a:p>
            <a:pPr>
              <a:defRPr/>
            </a:pPr>
            <a:r>
              <a:rPr lang="pt-PT" sz="2400" dirty="0">
                <a:solidFill>
                  <a:schemeClr val="tx2"/>
                </a:solidFill>
                <a:latin typeface="+mj-lt"/>
              </a:rPr>
              <a:t>Assim, fica consubstanciada a crítica de </a:t>
            </a:r>
            <a:r>
              <a:rPr lang="pt-PT" sz="2400" dirty="0" err="1">
                <a:solidFill>
                  <a:schemeClr val="tx2"/>
                </a:solidFill>
                <a:latin typeface="+mj-lt"/>
              </a:rPr>
              <a:t>Carr</a:t>
            </a:r>
            <a:r>
              <a:rPr lang="pt-PT" sz="2400" dirty="0">
                <a:solidFill>
                  <a:schemeClr val="tx2"/>
                </a:solidFill>
                <a:latin typeface="+mj-lt"/>
              </a:rPr>
              <a:t> de que o fracasso da Liga se deve ao fato de que os </a:t>
            </a:r>
            <a:r>
              <a:rPr lang="pt-PT" sz="2400" b="1" dirty="0">
                <a:solidFill>
                  <a:schemeClr val="tx2"/>
                </a:solidFill>
                <a:latin typeface="+mj-lt"/>
              </a:rPr>
              <a:t>Estados têm interesses </a:t>
            </a:r>
            <a:r>
              <a:rPr lang="pt-PT" sz="2400" dirty="0">
                <a:solidFill>
                  <a:schemeClr val="tx2"/>
                </a:solidFill>
                <a:latin typeface="+mj-lt"/>
              </a:rPr>
              <a:t>os quais estes mesmos Estados não estão de acordo em substituí-los por um governo mundial utópico em nome da paz. </a:t>
            </a:r>
          </a:p>
          <a:p>
            <a:pPr>
              <a:defRPr/>
            </a:pPr>
            <a:endParaRPr lang="pt-PT" sz="2400" dirty="0">
              <a:solidFill>
                <a:schemeClr val="tx2"/>
              </a:solidFill>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154487"/>
          </a:xfrm>
          <a:prstGeom prst="rect">
            <a:avLst/>
          </a:prstGeom>
          <a:noFill/>
        </p:spPr>
        <p:txBody>
          <a:bodyPr>
            <a:spAutoFit/>
          </a:bodyPr>
          <a:lstStyle/>
          <a:p>
            <a:pPr>
              <a:defRPr/>
            </a:pPr>
            <a:r>
              <a:rPr lang="pt-PT" sz="2400" dirty="0">
                <a:solidFill>
                  <a:schemeClr val="tx2"/>
                </a:solidFill>
                <a:latin typeface="+mj-lt"/>
              </a:rPr>
              <a:t>Em face da ocorrência da Segunda Guerra Mundial e de suas consequências catastróficas, os princípios da fracassada Liga vão ser incorporados na nova organização que surge no pós</a:t>
            </a:r>
            <a:r>
              <a:rPr lang="pt-PT" sz="2400" dirty="0" smtClean="0">
                <a:solidFill>
                  <a:schemeClr val="tx2"/>
                </a:solidFill>
                <a:latin typeface="+mj-lt"/>
              </a:rPr>
              <a:t>-Segunda Guerra</a:t>
            </a:r>
            <a:r>
              <a:rPr lang="pt-PT" sz="2400" dirty="0">
                <a:solidFill>
                  <a:schemeClr val="tx2"/>
                </a:solidFill>
                <a:latin typeface="+mj-lt"/>
              </a:rPr>
              <a:t>.</a:t>
            </a:r>
          </a:p>
          <a:p>
            <a:pPr>
              <a:defRPr/>
            </a:pPr>
            <a:r>
              <a:rPr lang="pt-PT" sz="2400" dirty="0">
                <a:solidFill>
                  <a:schemeClr val="tx2"/>
                </a:solidFill>
                <a:latin typeface="+mj-lt"/>
              </a:rPr>
              <a:t>A Organização das Nações Unidas (ONU) surge com um caráter idealista (como representado na Liga</a:t>
            </a:r>
            <a:r>
              <a:rPr lang="pt-PT" sz="2400" dirty="0" smtClean="0">
                <a:solidFill>
                  <a:schemeClr val="tx2"/>
                </a:solidFill>
                <a:latin typeface="+mj-lt"/>
              </a:rPr>
              <a:t>), </a:t>
            </a:r>
            <a:r>
              <a:rPr lang="pt-PT" sz="2400" dirty="0">
                <a:solidFill>
                  <a:schemeClr val="tx2"/>
                </a:solidFill>
                <a:latin typeface="+mj-lt"/>
              </a:rPr>
              <a:t>sendo constituída como um fórum cujo objetivo é buscar a </a:t>
            </a:r>
            <a:r>
              <a:rPr lang="pt-PT" sz="2400" b="1" dirty="0">
                <a:solidFill>
                  <a:schemeClr val="tx2"/>
                </a:solidFill>
                <a:latin typeface="+mj-lt"/>
              </a:rPr>
              <a:t>solução pacífica de controvérsias</a:t>
            </a:r>
            <a:r>
              <a:rPr lang="pt-PT" sz="2400" dirty="0">
                <a:solidFill>
                  <a:schemeClr val="tx2"/>
                </a:solidFill>
                <a:latin typeface="+mj-lt"/>
              </a:rPr>
              <a:t> e </a:t>
            </a:r>
            <a:r>
              <a:rPr lang="pt-PT" sz="2400" b="1" dirty="0">
                <a:solidFill>
                  <a:schemeClr val="tx2"/>
                </a:solidFill>
                <a:latin typeface="+mj-lt"/>
              </a:rPr>
              <a:t>manutenção da paz mundial</a:t>
            </a:r>
            <a:r>
              <a:rPr lang="pt-PT" sz="2400" dirty="0">
                <a:solidFill>
                  <a:schemeClr val="tx2"/>
                </a:solidFill>
                <a:latin typeface="+mj-lt"/>
              </a:rPr>
              <a:t>. Mas a dimensão do poder não ficou de lado: a correlação de forças </a:t>
            </a:r>
            <a:r>
              <a:rPr lang="pt-PT" sz="2400" dirty="0" smtClean="0">
                <a:solidFill>
                  <a:schemeClr val="tx2"/>
                </a:solidFill>
                <a:latin typeface="+mj-lt"/>
              </a:rPr>
              <a:t>do </a:t>
            </a:r>
            <a:r>
              <a:rPr lang="pt-PT" sz="2400" dirty="0">
                <a:solidFill>
                  <a:schemeClr val="tx2"/>
                </a:solidFill>
                <a:latin typeface="+mj-lt"/>
              </a:rPr>
              <a:t>sistema internacional está representada na sua estrutura e  funcionamento.</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893647"/>
          </a:xfrm>
          <a:prstGeom prst="rect">
            <a:avLst/>
          </a:prstGeom>
          <a:noFill/>
        </p:spPr>
        <p:txBody>
          <a:bodyPr>
            <a:spAutoFit/>
          </a:bodyPr>
          <a:lstStyle/>
          <a:p>
            <a:pPr>
              <a:defRPr/>
            </a:pPr>
            <a:r>
              <a:rPr lang="pt-PT" sz="2400" dirty="0">
                <a:solidFill>
                  <a:schemeClr val="tx2"/>
                </a:solidFill>
                <a:latin typeface="+mj-lt"/>
              </a:rPr>
              <a:t>A ONU representa o resultado das negociações produzidas pelas conferências entre os líderes das Potências Aliadas (F. Roosevelt - EUA, W. Churchill - Grã-Bretanha e J. </a:t>
            </a:r>
            <a:r>
              <a:rPr lang="pt-PT" sz="2400" dirty="0" err="1">
                <a:solidFill>
                  <a:schemeClr val="tx2"/>
                </a:solidFill>
                <a:latin typeface="+mj-lt"/>
              </a:rPr>
              <a:t>Stalin</a:t>
            </a:r>
            <a:r>
              <a:rPr lang="pt-PT" sz="2400" dirty="0">
                <a:solidFill>
                  <a:schemeClr val="tx2"/>
                </a:solidFill>
                <a:latin typeface="+mj-lt"/>
              </a:rPr>
              <a:t> - URSS) que discutiram como se daria a </a:t>
            </a:r>
            <a:r>
              <a:rPr lang="pt-PT" sz="2400" b="1" dirty="0">
                <a:solidFill>
                  <a:schemeClr val="tx2"/>
                </a:solidFill>
                <a:latin typeface="+mj-lt"/>
              </a:rPr>
              <a:t>organização do poder </a:t>
            </a:r>
            <a:r>
              <a:rPr lang="pt-PT" sz="2400" dirty="0">
                <a:solidFill>
                  <a:schemeClr val="tx2"/>
                </a:solidFill>
                <a:latin typeface="+mj-lt"/>
              </a:rPr>
              <a:t>entre os Estados quando do término da guerra. </a:t>
            </a:r>
            <a:endParaRPr lang="pt-PT" sz="2400" dirty="0" smtClean="0">
              <a:solidFill>
                <a:schemeClr val="tx2"/>
              </a:solidFill>
              <a:latin typeface="+mj-lt"/>
            </a:endParaRPr>
          </a:p>
          <a:p>
            <a:pPr>
              <a:defRPr/>
            </a:pPr>
            <a:endParaRPr lang="pt-PT" sz="2400" dirty="0">
              <a:solidFill>
                <a:schemeClr val="tx2"/>
              </a:solidFill>
              <a:latin typeface="+mj-lt"/>
            </a:endParaRPr>
          </a:p>
          <a:p>
            <a:pPr>
              <a:defRPr/>
            </a:pPr>
            <a:r>
              <a:rPr lang="pt-PT" sz="2400" dirty="0">
                <a:solidFill>
                  <a:schemeClr val="tx2"/>
                </a:solidFill>
                <a:latin typeface="+mj-lt"/>
              </a:rPr>
              <a:t>Em junho de 1945, cinquenta países assinaram a Carta de São Francisco (Carta da ONU), constitutiva da organização universal que trata de ordem e paz e segurança internacional. </a:t>
            </a:r>
          </a:p>
          <a:p>
            <a:pPr>
              <a:defRPr/>
            </a:pPr>
            <a:r>
              <a:rPr lang="pt-PT" sz="2400" dirty="0">
                <a:solidFill>
                  <a:schemeClr val="tx2"/>
                </a:solidFill>
                <a:latin typeface="+mj-lt"/>
              </a:rPr>
              <a:t>A ONU, com suas cinco instâncias constitutivas – Secretariado, Assembleia, Conselho de Segurança, Conselho Econômico e Social (ECOSOC) e Corte Internacional de Justiça (CIJ) -, é a principal instituição do chamado “Sistema ONU”.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524315"/>
          </a:xfrm>
          <a:prstGeom prst="rect">
            <a:avLst/>
          </a:prstGeom>
          <a:noFill/>
        </p:spPr>
        <p:txBody>
          <a:bodyPr>
            <a:spAutoFit/>
          </a:bodyPr>
          <a:lstStyle/>
          <a:p>
            <a:pPr>
              <a:defRPr/>
            </a:pPr>
            <a:r>
              <a:rPr lang="pt-PT" sz="2400" dirty="0">
                <a:solidFill>
                  <a:schemeClr val="tx2"/>
                </a:solidFill>
                <a:latin typeface="+mj-lt"/>
              </a:rPr>
              <a:t>Podemos citar no rol de agências e organismos especializados do sistema ONU, dentre outros: </a:t>
            </a:r>
            <a:endParaRPr lang="pt-PT" sz="2400" dirty="0" smtClean="0">
              <a:solidFill>
                <a:schemeClr val="tx2"/>
              </a:solidFill>
              <a:latin typeface="+mj-lt"/>
            </a:endParaRPr>
          </a:p>
          <a:p>
            <a:pPr>
              <a:defRPr/>
            </a:pPr>
            <a:r>
              <a:rPr lang="pt-PT" sz="2400" dirty="0" smtClean="0">
                <a:solidFill>
                  <a:schemeClr val="tx2"/>
                </a:solidFill>
                <a:latin typeface="+mj-lt"/>
              </a:rPr>
              <a:t>- Organização </a:t>
            </a:r>
            <a:r>
              <a:rPr lang="pt-PT" sz="2400" dirty="0">
                <a:solidFill>
                  <a:schemeClr val="tx2"/>
                </a:solidFill>
                <a:latin typeface="+mj-lt"/>
              </a:rPr>
              <a:t>das Nações Unidas para a Agricultura e Alimentação (FAO), </a:t>
            </a:r>
            <a:endParaRPr lang="pt-PT" sz="2400" dirty="0" smtClean="0">
              <a:solidFill>
                <a:schemeClr val="tx2"/>
              </a:solidFill>
              <a:latin typeface="+mj-lt"/>
            </a:endParaRPr>
          </a:p>
          <a:p>
            <a:pPr>
              <a:defRPr/>
            </a:pPr>
            <a:r>
              <a:rPr lang="pt-PT" sz="2400" dirty="0" smtClean="0">
                <a:solidFill>
                  <a:schemeClr val="tx2"/>
                </a:solidFill>
                <a:latin typeface="+mj-lt"/>
              </a:rPr>
              <a:t>- Fundo </a:t>
            </a:r>
            <a:r>
              <a:rPr lang="pt-PT" sz="2400" dirty="0">
                <a:solidFill>
                  <a:schemeClr val="tx2"/>
                </a:solidFill>
                <a:latin typeface="+mj-lt"/>
              </a:rPr>
              <a:t>Monetário Internacional (FMI), </a:t>
            </a:r>
            <a:endParaRPr lang="pt-PT" sz="2400" dirty="0" smtClean="0">
              <a:solidFill>
                <a:schemeClr val="tx2"/>
              </a:solidFill>
              <a:latin typeface="+mj-lt"/>
            </a:endParaRPr>
          </a:p>
          <a:p>
            <a:pPr>
              <a:defRPr/>
            </a:pPr>
            <a:r>
              <a:rPr lang="pt-PT" sz="2400" dirty="0" smtClean="0">
                <a:solidFill>
                  <a:schemeClr val="tx2"/>
                </a:solidFill>
                <a:latin typeface="+mj-lt"/>
              </a:rPr>
              <a:t>- Organização </a:t>
            </a:r>
            <a:r>
              <a:rPr lang="pt-PT" sz="2400" dirty="0">
                <a:solidFill>
                  <a:schemeClr val="tx2"/>
                </a:solidFill>
                <a:latin typeface="+mj-lt"/>
              </a:rPr>
              <a:t>das Nações Unidas para a Educação, a Ciência e a Cultura (UNESCO), </a:t>
            </a:r>
            <a:endParaRPr lang="pt-PT" sz="2400" dirty="0" smtClean="0">
              <a:solidFill>
                <a:schemeClr val="tx2"/>
              </a:solidFill>
              <a:latin typeface="+mj-lt"/>
            </a:endParaRPr>
          </a:p>
          <a:p>
            <a:pPr>
              <a:defRPr/>
            </a:pPr>
            <a:r>
              <a:rPr lang="pt-PT" sz="2400" dirty="0" smtClean="0">
                <a:solidFill>
                  <a:schemeClr val="tx2"/>
                </a:solidFill>
                <a:latin typeface="+mj-lt"/>
              </a:rPr>
              <a:t>- Organização </a:t>
            </a:r>
            <a:r>
              <a:rPr lang="pt-PT" sz="2400" dirty="0">
                <a:solidFill>
                  <a:schemeClr val="tx2"/>
                </a:solidFill>
                <a:latin typeface="+mj-lt"/>
              </a:rPr>
              <a:t>Mundial da Saúde (OMS), </a:t>
            </a:r>
            <a:endParaRPr lang="pt-PT" sz="2400" dirty="0" smtClean="0">
              <a:solidFill>
                <a:schemeClr val="tx2"/>
              </a:solidFill>
              <a:latin typeface="+mj-lt"/>
            </a:endParaRPr>
          </a:p>
          <a:p>
            <a:pPr>
              <a:defRPr/>
            </a:pPr>
            <a:r>
              <a:rPr lang="pt-PT" sz="2400" dirty="0" smtClean="0">
                <a:solidFill>
                  <a:schemeClr val="tx2"/>
                </a:solidFill>
                <a:latin typeface="+mj-lt"/>
              </a:rPr>
              <a:t>- Organismo </a:t>
            </a:r>
            <a:r>
              <a:rPr lang="pt-PT" sz="2400" dirty="0">
                <a:solidFill>
                  <a:schemeClr val="tx2"/>
                </a:solidFill>
                <a:latin typeface="+mj-lt"/>
              </a:rPr>
              <a:t>Internacional da Energia Atômica (OIEA)</a:t>
            </a:r>
            <a:r>
              <a:rPr lang="pt-PT" sz="2400" dirty="0" smtClean="0">
                <a:solidFill>
                  <a:schemeClr val="tx2"/>
                </a:solidFill>
                <a:latin typeface="+mj-lt"/>
              </a:rPr>
              <a:t>,                  - Organização </a:t>
            </a:r>
            <a:r>
              <a:rPr lang="pt-PT" sz="2400" dirty="0">
                <a:solidFill>
                  <a:schemeClr val="tx2"/>
                </a:solidFill>
                <a:latin typeface="+mj-lt"/>
              </a:rPr>
              <a:t>Internacional do Trabalho (OIT), </a:t>
            </a:r>
            <a:endParaRPr lang="pt-PT" sz="2400" dirty="0" smtClean="0">
              <a:solidFill>
                <a:schemeClr val="tx2"/>
              </a:solidFill>
              <a:latin typeface="+mj-lt"/>
            </a:endParaRPr>
          </a:p>
          <a:p>
            <a:pPr>
              <a:defRPr/>
            </a:pPr>
            <a:r>
              <a:rPr lang="pt-PT" sz="2400" dirty="0" smtClean="0">
                <a:solidFill>
                  <a:schemeClr val="tx2"/>
                </a:solidFill>
                <a:latin typeface="+mj-lt"/>
              </a:rPr>
              <a:t>- Organização </a:t>
            </a:r>
            <a:r>
              <a:rPr lang="pt-PT" sz="2400" dirty="0">
                <a:solidFill>
                  <a:schemeClr val="tx2"/>
                </a:solidFill>
                <a:latin typeface="+mj-lt"/>
              </a:rPr>
              <a:t>Marítima Internacional (OMI).  </a:t>
            </a:r>
          </a:p>
          <a:p>
            <a:pPr>
              <a:defRPr/>
            </a:pPr>
            <a:endParaRPr lang="pt-PT" sz="2400" dirty="0">
              <a:solidFill>
                <a:schemeClr val="tx2"/>
              </a:solidFill>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850" y="1268413"/>
            <a:ext cx="8064500" cy="5262979"/>
          </a:xfrm>
          <a:prstGeom prst="rect">
            <a:avLst/>
          </a:prstGeom>
          <a:noFill/>
        </p:spPr>
        <p:txBody>
          <a:bodyPr>
            <a:spAutoFit/>
          </a:bodyPr>
          <a:lstStyle/>
          <a:p>
            <a:pPr>
              <a:defRPr/>
            </a:pPr>
            <a:r>
              <a:rPr lang="pt-PT" sz="2400" dirty="0">
                <a:solidFill>
                  <a:schemeClr val="tx2"/>
                </a:solidFill>
                <a:latin typeface="+mj-lt"/>
              </a:rPr>
              <a:t>Quando falamos da igualdade dos Estados na </a:t>
            </a:r>
            <a:r>
              <a:rPr lang="pt-PT" sz="2400" b="1" dirty="0">
                <a:solidFill>
                  <a:schemeClr val="tx2"/>
                </a:solidFill>
                <a:latin typeface="+mj-lt"/>
              </a:rPr>
              <a:t>Unidade 1</a:t>
            </a:r>
            <a:r>
              <a:rPr lang="pt-PT" sz="2400" dirty="0">
                <a:solidFill>
                  <a:schemeClr val="tx2"/>
                </a:solidFill>
                <a:latin typeface="+mj-lt"/>
              </a:rPr>
              <a:t>, referimos que a </a:t>
            </a:r>
            <a:r>
              <a:rPr lang="pt-PT" sz="2400" dirty="0" smtClean="0">
                <a:solidFill>
                  <a:schemeClr val="tx2"/>
                </a:solidFill>
                <a:latin typeface="+mj-lt"/>
              </a:rPr>
              <a:t>AGONU </a:t>
            </a:r>
            <a:r>
              <a:rPr lang="pt-PT" sz="2400" dirty="0">
                <a:solidFill>
                  <a:schemeClr val="tx2"/>
                </a:solidFill>
                <a:latin typeface="+mj-lt"/>
              </a:rPr>
              <a:t>representava justamente esta constituição, sendo que cada Estado </a:t>
            </a:r>
            <a:r>
              <a:rPr lang="pt-PT" sz="2400" dirty="0" smtClean="0">
                <a:solidFill>
                  <a:schemeClr val="tx2"/>
                </a:solidFill>
                <a:latin typeface="+mj-lt"/>
              </a:rPr>
              <a:t>tem </a:t>
            </a:r>
            <a:r>
              <a:rPr lang="pt-PT" sz="2400" dirty="0">
                <a:solidFill>
                  <a:schemeClr val="tx2"/>
                </a:solidFill>
                <a:latin typeface="+mj-lt"/>
              </a:rPr>
              <a:t>direito à voz e </a:t>
            </a:r>
            <a:r>
              <a:rPr lang="pt-PT" sz="2400" dirty="0" smtClean="0">
                <a:solidFill>
                  <a:schemeClr val="tx2"/>
                </a:solidFill>
                <a:latin typeface="+mj-lt"/>
              </a:rPr>
              <a:t>voto nas suas reuniões. </a:t>
            </a:r>
            <a:endParaRPr lang="pt-PT" sz="2400" dirty="0">
              <a:solidFill>
                <a:schemeClr val="tx2"/>
              </a:solidFill>
              <a:latin typeface="+mj-lt"/>
            </a:endParaRPr>
          </a:p>
          <a:p>
            <a:pPr>
              <a:defRPr/>
            </a:pPr>
            <a:r>
              <a:rPr lang="pt-PT" sz="2400" dirty="0">
                <a:solidFill>
                  <a:schemeClr val="tx2"/>
                </a:solidFill>
                <a:latin typeface="+mj-lt"/>
              </a:rPr>
              <a:t>Por outro lado, o Conselho de Segurança é composto por cinco Estados permanentes (EUA, China, Rússia, Grã-Bretanha e França) e mais dez rotativos (eleitos a cada dois anos). Os rotativos diferenciam-se dos permanentes pelo </a:t>
            </a:r>
            <a:r>
              <a:rPr lang="pt-PT" sz="2400" b="1" dirty="0">
                <a:solidFill>
                  <a:schemeClr val="tx2"/>
                </a:solidFill>
                <a:latin typeface="+mj-lt"/>
              </a:rPr>
              <a:t>poder de veto</a:t>
            </a:r>
            <a:r>
              <a:rPr lang="pt-PT" sz="2400" dirty="0">
                <a:solidFill>
                  <a:schemeClr val="tx2"/>
                </a:solidFill>
                <a:latin typeface="+mj-lt"/>
              </a:rPr>
              <a:t> atribuído ao P5, ou seja, eles todos devem concordar com a tomada de decisão para que a mesma possa ser aprovada. </a:t>
            </a:r>
            <a:endParaRPr lang="pt-PT" sz="2400" dirty="0" smtClean="0">
              <a:solidFill>
                <a:schemeClr val="tx2"/>
              </a:solidFill>
              <a:latin typeface="+mj-lt"/>
            </a:endParaRPr>
          </a:p>
          <a:p>
            <a:pPr>
              <a:defRPr/>
            </a:pPr>
            <a:r>
              <a:rPr lang="pt-PT" sz="2400" dirty="0" smtClean="0">
                <a:solidFill>
                  <a:schemeClr val="tx2"/>
                </a:solidFill>
                <a:latin typeface="+mj-lt"/>
              </a:rPr>
              <a:t>Observando a formação da Assembleia Geral e do Conselho de Segurança vemos que, em uma organização de inspiração liberal, temos também premissas realistas consubstanciadas.  </a:t>
            </a:r>
            <a:endParaRPr lang="pt-PT" sz="2400" dirty="0">
              <a:solidFill>
                <a:schemeClr val="tx2"/>
              </a:solidFill>
              <a:latin typeface="+mj-lt"/>
            </a:endParaRPr>
          </a:p>
          <a:p>
            <a:pPr>
              <a:defRPr/>
            </a:pPr>
            <a:endParaRPr lang="pt-PT" sz="2400" dirty="0">
              <a:solidFill>
                <a:schemeClr val="tx2"/>
              </a:solidFill>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524315"/>
          </a:xfrm>
          <a:prstGeom prst="rect">
            <a:avLst/>
          </a:prstGeom>
          <a:noFill/>
        </p:spPr>
        <p:txBody>
          <a:bodyPr>
            <a:spAutoFit/>
          </a:bodyPr>
          <a:lstStyle/>
          <a:p>
            <a:pPr>
              <a:defRPr/>
            </a:pPr>
            <a:r>
              <a:rPr lang="pt-PT" sz="2400" dirty="0">
                <a:solidFill>
                  <a:schemeClr val="tx2"/>
                </a:solidFill>
                <a:latin typeface="+mj-lt"/>
              </a:rPr>
              <a:t>Tanto a Assembleia quanto o Conselho de Segurança discutem os temas referentes à </a:t>
            </a:r>
            <a:r>
              <a:rPr lang="pt-PT" sz="2400" b="1" dirty="0">
                <a:solidFill>
                  <a:schemeClr val="tx2"/>
                </a:solidFill>
                <a:latin typeface="+mj-lt"/>
              </a:rPr>
              <a:t>manutenção da paz </a:t>
            </a:r>
            <a:r>
              <a:rPr lang="pt-PT" sz="2400" dirty="0">
                <a:solidFill>
                  <a:schemeClr val="tx2"/>
                </a:solidFill>
                <a:latin typeface="+mj-lt"/>
              </a:rPr>
              <a:t>e da </a:t>
            </a:r>
            <a:r>
              <a:rPr lang="pt-PT" sz="2400" b="1" dirty="0">
                <a:solidFill>
                  <a:schemeClr val="tx2"/>
                </a:solidFill>
                <a:latin typeface="+mj-lt"/>
              </a:rPr>
              <a:t>segurança internacionais</a:t>
            </a:r>
            <a:r>
              <a:rPr lang="pt-PT" sz="2400" dirty="0">
                <a:solidFill>
                  <a:schemeClr val="tx2"/>
                </a:solidFill>
                <a:latin typeface="+mj-lt"/>
              </a:rPr>
              <a:t>. </a:t>
            </a:r>
            <a:endParaRPr lang="pt-PT" sz="2400" dirty="0" smtClean="0">
              <a:solidFill>
                <a:schemeClr val="tx2"/>
              </a:solidFill>
              <a:latin typeface="+mj-lt"/>
            </a:endParaRPr>
          </a:p>
          <a:p>
            <a:pPr>
              <a:defRPr/>
            </a:pPr>
            <a:endParaRPr lang="pt-PT" sz="2400" dirty="0">
              <a:solidFill>
                <a:schemeClr val="tx2"/>
              </a:solidFill>
              <a:latin typeface="+mj-lt"/>
            </a:endParaRPr>
          </a:p>
          <a:p>
            <a:pPr>
              <a:defRPr/>
            </a:pPr>
            <a:r>
              <a:rPr lang="pt-PT" sz="2400" dirty="0">
                <a:solidFill>
                  <a:schemeClr val="tx2"/>
                </a:solidFill>
                <a:latin typeface="+mj-lt"/>
              </a:rPr>
              <a:t>Contudo, há uma clara diferenciação entre as duas instâncias da ONU: enquanto as decisões emanadas da Assembleia Geral são </a:t>
            </a:r>
            <a:r>
              <a:rPr lang="pt-PT" sz="2400" b="1" dirty="0">
                <a:solidFill>
                  <a:schemeClr val="tx2"/>
                </a:solidFill>
                <a:latin typeface="+mj-lt"/>
              </a:rPr>
              <a:t>recomendações</a:t>
            </a:r>
            <a:r>
              <a:rPr lang="pt-PT" sz="2400" dirty="0">
                <a:solidFill>
                  <a:schemeClr val="tx2"/>
                </a:solidFill>
                <a:latin typeface="+mj-lt"/>
              </a:rPr>
              <a:t> (os Estados não estão obrigados a cumpri-las), as proferidas pelo Conselho de Segurança são de caráter obrigatório para os Estados, as chamadas </a:t>
            </a:r>
            <a:r>
              <a:rPr lang="pt-PT" sz="2400" b="1" dirty="0">
                <a:solidFill>
                  <a:schemeClr val="tx2"/>
                </a:solidFill>
                <a:latin typeface="+mj-lt"/>
              </a:rPr>
              <a:t>resoluções</a:t>
            </a:r>
            <a:r>
              <a:rPr lang="pt-PT" sz="2400" dirty="0">
                <a:solidFill>
                  <a:schemeClr val="tx2"/>
                </a:solidFill>
                <a:latin typeface="+mj-lt"/>
              </a:rPr>
              <a:t>.   </a:t>
            </a:r>
          </a:p>
          <a:p>
            <a:pPr>
              <a:defRPr/>
            </a:pPr>
            <a:endParaRPr lang="pt-PT" sz="2400" dirty="0">
              <a:solidFill>
                <a:schemeClr val="tx2"/>
              </a:solidFill>
              <a:latin typeface="+mj-lt"/>
            </a:endParaRPr>
          </a:p>
          <a:p>
            <a:pPr>
              <a:defRPr/>
            </a:pPr>
            <a:r>
              <a:rPr lang="pt-PT" sz="2400" dirty="0">
                <a:solidFill>
                  <a:schemeClr val="tx2"/>
                </a:solidFill>
                <a:latin typeface="+mj-lt"/>
              </a:rPr>
              <a:t>Outra questão que se desenvolveu com a ONU foi a adoção do </a:t>
            </a:r>
            <a:r>
              <a:rPr lang="pt-PT" sz="2400" b="1" dirty="0">
                <a:solidFill>
                  <a:schemeClr val="tx2"/>
                </a:solidFill>
                <a:latin typeface="+mj-lt"/>
              </a:rPr>
              <a:t>sistema de segurança coletiva</a:t>
            </a:r>
            <a:r>
              <a:rPr lang="pt-PT" sz="2400" dirty="0">
                <a:solidFill>
                  <a:schemeClr val="tx2"/>
                </a:solidFill>
                <a:latin typeface="+mj-lt"/>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412875"/>
            <a:ext cx="8713788"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defRPr/>
            </a:pPr>
            <a:r>
              <a:rPr lang="pt-BR" sz="2000" dirty="0" smtClean="0">
                <a:solidFill>
                  <a:schemeClr val="tx2"/>
                </a:solidFill>
                <a:latin typeface="Calibri" charset="0"/>
                <a:cs typeface="+mn-cs"/>
              </a:rPr>
              <a:t>Objetivos específicos da unidade:</a:t>
            </a:r>
          </a:p>
          <a:p>
            <a:pPr marL="457200" indent="-457200" eaLnBrk="1" hangingPunct="1">
              <a:spcBef>
                <a:spcPct val="50000"/>
              </a:spcBef>
              <a:buFontTx/>
              <a:buChar char="-"/>
              <a:defRPr/>
            </a:pPr>
            <a:r>
              <a:rPr lang="pt-BR" sz="2000" dirty="0" smtClean="0">
                <a:solidFill>
                  <a:schemeClr val="tx2"/>
                </a:solidFill>
                <a:latin typeface="Calibri" charset="0"/>
                <a:cs typeface="+mn-cs"/>
              </a:rPr>
              <a:t>Entender como, a partir da Primeira Guerra Mundial, surgiu um novo projeto para a organização das relações internacionais baseado na ideia da paz e cooperação entre os povos;</a:t>
            </a:r>
          </a:p>
          <a:p>
            <a:pPr marL="457200" indent="-457200" eaLnBrk="1" hangingPunct="1">
              <a:spcBef>
                <a:spcPct val="50000"/>
              </a:spcBef>
              <a:buFontTx/>
              <a:buChar char="-"/>
              <a:defRPr/>
            </a:pPr>
            <a:r>
              <a:rPr lang="pt-BR" sz="2000" dirty="0" smtClean="0">
                <a:solidFill>
                  <a:schemeClr val="tx2"/>
                </a:solidFill>
                <a:latin typeface="Calibri" charset="0"/>
                <a:cs typeface="+mn-cs"/>
              </a:rPr>
              <a:t>Conhecer a proposta da Liga das Nações e seus desdobramentos e diferenças com a sua sucessora, a Organização das Nações Unidas;</a:t>
            </a:r>
          </a:p>
          <a:p>
            <a:pPr marL="457200" indent="-457200" eaLnBrk="1" hangingPunct="1">
              <a:spcBef>
                <a:spcPct val="50000"/>
              </a:spcBef>
              <a:buFontTx/>
              <a:buChar char="-"/>
              <a:defRPr/>
            </a:pPr>
            <a:r>
              <a:rPr lang="pt-BR" sz="2000" dirty="0" smtClean="0">
                <a:solidFill>
                  <a:schemeClr val="tx2"/>
                </a:solidFill>
                <a:latin typeface="Calibri" charset="0"/>
                <a:cs typeface="+mn-cs"/>
              </a:rPr>
              <a:t>Conhecer o processo histórico-político de formação dos projetos de integração regional na Europa e Américas, especialmente União Europeia e Mercosul;</a:t>
            </a:r>
          </a:p>
          <a:p>
            <a:pPr marL="457200" indent="-457200" eaLnBrk="1" hangingPunct="1">
              <a:spcBef>
                <a:spcPct val="50000"/>
              </a:spcBef>
              <a:buFontTx/>
              <a:buChar char="-"/>
              <a:defRPr/>
            </a:pPr>
            <a:r>
              <a:rPr lang="pt-BR" sz="2000" dirty="0" smtClean="0">
                <a:solidFill>
                  <a:schemeClr val="tx2"/>
                </a:solidFill>
                <a:latin typeface="Calibri" charset="0"/>
                <a:cs typeface="+mn-cs"/>
              </a:rPr>
              <a:t>Compreender as transformações provocadas nas relações internacionais contemporâneas pelo despontar da dimensão supranacional.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524315"/>
          </a:xfrm>
          <a:prstGeom prst="rect">
            <a:avLst/>
          </a:prstGeom>
          <a:noFill/>
        </p:spPr>
        <p:txBody>
          <a:bodyPr>
            <a:spAutoFit/>
          </a:bodyPr>
          <a:lstStyle/>
          <a:p>
            <a:pPr>
              <a:defRPr/>
            </a:pPr>
            <a:r>
              <a:rPr lang="pt-PT" sz="2400" dirty="0">
                <a:solidFill>
                  <a:schemeClr val="tx2"/>
                </a:solidFill>
                <a:latin typeface="+mj-lt"/>
              </a:rPr>
              <a:t>O banimento à possibilidade de uso da força nas </a:t>
            </a:r>
            <a:r>
              <a:rPr lang="pt-PT" sz="2400" dirty="0" smtClean="0">
                <a:solidFill>
                  <a:schemeClr val="tx2"/>
                </a:solidFill>
                <a:latin typeface="+mj-lt"/>
              </a:rPr>
              <a:t>RI </a:t>
            </a:r>
            <a:r>
              <a:rPr lang="pt-PT" sz="2400" dirty="0">
                <a:solidFill>
                  <a:schemeClr val="tx2"/>
                </a:solidFill>
                <a:latin typeface="+mj-lt"/>
              </a:rPr>
              <a:t>– já, em alguma medida, desenvolvido sob a Liga e com o Pacto </a:t>
            </a:r>
            <a:r>
              <a:rPr lang="pt-PT" sz="2400" dirty="0" err="1">
                <a:solidFill>
                  <a:schemeClr val="tx2"/>
                </a:solidFill>
                <a:latin typeface="+mj-lt"/>
              </a:rPr>
              <a:t>Briand-Kellogg</a:t>
            </a:r>
            <a:r>
              <a:rPr lang="pt-PT" sz="2400" dirty="0">
                <a:solidFill>
                  <a:schemeClr val="tx2"/>
                </a:solidFill>
                <a:latin typeface="+mj-lt"/>
              </a:rPr>
              <a:t> de 1928 – se consubstancia na Carta de São Francisco ao prever represálias aos “atos de agressão” e de “ruptura da paz”.</a:t>
            </a:r>
          </a:p>
          <a:p>
            <a:pPr>
              <a:defRPr/>
            </a:pPr>
            <a:r>
              <a:rPr lang="pt-PT" sz="2400" dirty="0">
                <a:solidFill>
                  <a:schemeClr val="tx2"/>
                </a:solidFill>
                <a:latin typeface="+mj-lt"/>
              </a:rPr>
              <a:t>Diz o artigo 42, capítulo VII “Ação relativa a ameaças à paz, ruptura da paz e atos de agressão”: “No caso de o </a:t>
            </a:r>
            <a:r>
              <a:rPr lang="pt-PT" sz="2400" dirty="0" smtClean="0">
                <a:solidFill>
                  <a:schemeClr val="tx2"/>
                </a:solidFill>
                <a:latin typeface="+mj-lt"/>
              </a:rPr>
              <a:t>Conselho de Segurança considerar que as medidas previstas no Artigo 41 seriam [...] inadequadas, poderá levar a efeito, por meio de forças aéreas, navais ou terrestres, a ação que julgar necessária para manter ou restabelecer a paz e a segurança internacionais”. </a:t>
            </a:r>
            <a:endParaRPr lang="pt-PT" sz="2400" dirty="0">
              <a:solidFill>
                <a:schemeClr val="tx2"/>
              </a:solidFill>
              <a:latin typeface="+mj-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632310"/>
          </a:xfrm>
          <a:prstGeom prst="rect">
            <a:avLst/>
          </a:prstGeom>
          <a:noFill/>
        </p:spPr>
        <p:txBody>
          <a:bodyPr>
            <a:spAutoFit/>
          </a:bodyPr>
          <a:lstStyle/>
          <a:p>
            <a:pPr>
              <a:defRPr/>
            </a:pPr>
            <a:r>
              <a:rPr lang="pt-PT" sz="2400" dirty="0" smtClean="0">
                <a:solidFill>
                  <a:schemeClr val="tx2"/>
                </a:solidFill>
                <a:latin typeface="+mj-lt"/>
              </a:rPr>
              <a:t>Refere ainda o artigo 49 do mesmo capítulo VII: “Os Membros das Nações Unidas prestar-se-ão </a:t>
            </a:r>
            <a:r>
              <a:rPr lang="pt-PT" sz="2400" b="1" dirty="0" smtClean="0">
                <a:solidFill>
                  <a:schemeClr val="tx2"/>
                </a:solidFill>
                <a:latin typeface="+mj-lt"/>
              </a:rPr>
              <a:t>assistência mútua</a:t>
            </a:r>
            <a:r>
              <a:rPr lang="pt-PT" sz="2400" dirty="0" smtClean="0">
                <a:solidFill>
                  <a:schemeClr val="tx2"/>
                </a:solidFill>
                <a:latin typeface="+mj-lt"/>
              </a:rPr>
              <a:t> para a execução das medidas determinadas pelo Conselho de Segurança” (grifo nosso). </a:t>
            </a:r>
          </a:p>
          <a:p>
            <a:pPr>
              <a:defRPr/>
            </a:pPr>
            <a:r>
              <a:rPr lang="pt-PT" sz="2400" dirty="0" smtClean="0">
                <a:solidFill>
                  <a:schemeClr val="tx2"/>
                </a:solidFill>
                <a:latin typeface="+mj-lt"/>
              </a:rPr>
              <a:t>Tem-se aqui, portanto, o </a:t>
            </a:r>
            <a:r>
              <a:rPr lang="pt-PT" sz="2400" b="1" dirty="0" smtClean="0">
                <a:solidFill>
                  <a:schemeClr val="tx2"/>
                </a:solidFill>
                <a:latin typeface="+mj-lt"/>
              </a:rPr>
              <a:t>princípio da segurança coletiva</a:t>
            </a:r>
            <a:r>
              <a:rPr lang="pt-PT" sz="2400" dirty="0" smtClean="0">
                <a:solidFill>
                  <a:schemeClr val="tx2"/>
                </a:solidFill>
                <a:latin typeface="+mj-lt"/>
              </a:rPr>
              <a:t>. Sua invocação dá-se no caso de um país sofrer agressão armada de outro país, o terceiro país auxiliará na resposta proporcional a agressão sofrida.  </a:t>
            </a:r>
          </a:p>
          <a:p>
            <a:pPr>
              <a:defRPr/>
            </a:pPr>
            <a:r>
              <a:rPr lang="pt-PT" sz="2400" dirty="0" smtClean="0">
                <a:solidFill>
                  <a:schemeClr val="tx2"/>
                </a:solidFill>
                <a:latin typeface="+mj-lt"/>
              </a:rPr>
              <a:t>Outra possibilidade de uso da força ocorre na </a:t>
            </a:r>
            <a:r>
              <a:rPr lang="pt-PT" sz="2400" b="1" dirty="0" smtClean="0">
                <a:solidFill>
                  <a:schemeClr val="tx2"/>
                </a:solidFill>
                <a:latin typeface="+mj-lt"/>
              </a:rPr>
              <a:t>legítima defesa</a:t>
            </a:r>
            <a:r>
              <a:rPr lang="pt-PT" sz="2400" dirty="0" smtClean="0">
                <a:solidFill>
                  <a:schemeClr val="tx2"/>
                </a:solidFill>
                <a:latin typeface="+mj-lt"/>
              </a:rPr>
              <a:t>, </a:t>
            </a:r>
            <a:r>
              <a:rPr lang="pt-PT" sz="2400" dirty="0" err="1" smtClean="0">
                <a:solidFill>
                  <a:schemeClr val="tx2"/>
                </a:solidFill>
                <a:latin typeface="+mj-lt"/>
              </a:rPr>
              <a:t>art</a:t>
            </a:r>
            <a:r>
              <a:rPr lang="pt-PT" sz="2400" dirty="0" smtClean="0">
                <a:solidFill>
                  <a:schemeClr val="tx2"/>
                </a:solidFill>
                <a:latin typeface="+mj-lt"/>
              </a:rPr>
              <a:t>. 51: “Nada na presente Carta prejudicará o direito inerente de legítima defesa individual ou coletiva no caso de ocorrer um ataque armado [...[, até que o Conselho de Segurança tenha tomado as medidas necessárias para a manutenção da paz e da segurança internacionais...”.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3687184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211366"/>
            <a:ext cx="8064500" cy="4893647"/>
          </a:xfrm>
          <a:prstGeom prst="rect">
            <a:avLst/>
          </a:prstGeom>
          <a:noFill/>
        </p:spPr>
        <p:txBody>
          <a:bodyPr>
            <a:spAutoFit/>
          </a:bodyPr>
          <a:lstStyle/>
          <a:p>
            <a:pPr>
              <a:defRPr/>
            </a:pPr>
            <a:r>
              <a:rPr lang="pt-PT" sz="2400" dirty="0" smtClean="0">
                <a:solidFill>
                  <a:schemeClr val="tx2"/>
                </a:solidFill>
                <a:latin typeface="+mj-lt"/>
              </a:rPr>
              <a:t>Estas OI que surgem no século XIX </a:t>
            </a:r>
            <a:r>
              <a:rPr lang="pt-PT" sz="2400" dirty="0">
                <a:solidFill>
                  <a:schemeClr val="tx2"/>
                </a:solidFill>
                <a:latin typeface="+mj-lt"/>
              </a:rPr>
              <a:t>c</a:t>
            </a:r>
            <a:r>
              <a:rPr lang="pt-PT" sz="2400" dirty="0" smtClean="0">
                <a:solidFill>
                  <a:schemeClr val="tx2"/>
                </a:solidFill>
                <a:latin typeface="+mj-lt"/>
              </a:rPr>
              <a:t>omo </a:t>
            </a:r>
            <a:r>
              <a:rPr lang="pt-PT" sz="2400" b="1" dirty="0" smtClean="0">
                <a:solidFill>
                  <a:schemeClr val="tx2"/>
                </a:solidFill>
                <a:latin typeface="+mj-lt"/>
              </a:rPr>
              <a:t>organizações técnicas </a:t>
            </a:r>
            <a:r>
              <a:rPr lang="pt-PT" sz="2400" dirty="0" smtClean="0">
                <a:solidFill>
                  <a:schemeClr val="tx2"/>
                </a:solidFill>
                <a:latin typeface="+mj-lt"/>
              </a:rPr>
              <a:t>(ex. União Postal Universal), tomam corpo no século XX e se consolidam com a ONU, organização de caráter global e de cunho político. </a:t>
            </a:r>
          </a:p>
          <a:p>
            <a:pPr>
              <a:defRPr/>
            </a:pPr>
            <a:endParaRPr lang="pt-PT" sz="2400" dirty="0" smtClean="0">
              <a:solidFill>
                <a:schemeClr val="tx2"/>
              </a:solidFill>
              <a:latin typeface="+mj-lt"/>
            </a:endParaRPr>
          </a:p>
          <a:p>
            <a:pPr>
              <a:defRPr/>
            </a:pPr>
            <a:r>
              <a:rPr lang="pt-PT" sz="2400" dirty="0" smtClean="0">
                <a:solidFill>
                  <a:schemeClr val="tx2"/>
                </a:solidFill>
                <a:latin typeface="+mj-lt"/>
              </a:rPr>
              <a:t>Elas passam a atuar como </a:t>
            </a:r>
            <a:r>
              <a:rPr lang="pt-PT" sz="2400" b="1" dirty="0" smtClean="0">
                <a:solidFill>
                  <a:schemeClr val="tx2"/>
                </a:solidFill>
                <a:latin typeface="+mj-lt"/>
              </a:rPr>
              <a:t>atores das relações internacionais </a:t>
            </a:r>
            <a:r>
              <a:rPr lang="pt-PT" sz="2400" dirty="0" smtClean="0">
                <a:solidFill>
                  <a:schemeClr val="tx2"/>
                </a:solidFill>
                <a:latin typeface="+mj-lt"/>
              </a:rPr>
              <a:t>e, em alguma medida, podem limitar a ação dos Estados. </a:t>
            </a:r>
          </a:p>
          <a:p>
            <a:pPr>
              <a:defRPr/>
            </a:pPr>
            <a:r>
              <a:rPr lang="pt-PT" sz="2400" dirty="0" smtClean="0">
                <a:solidFill>
                  <a:schemeClr val="tx2"/>
                </a:solidFill>
                <a:latin typeface="+mj-lt"/>
              </a:rPr>
              <a:t>Contudo, neste limite não está representado o fim da soberania dos Estados-nacionais, uma vez que tais organizações não atuam como um governo mundial ou além dos Estados. Assim, a sua regra é de igualdade soberana entre os Estados na organização.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321368705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262979"/>
          </a:xfrm>
          <a:prstGeom prst="rect">
            <a:avLst/>
          </a:prstGeom>
          <a:noFill/>
        </p:spPr>
        <p:txBody>
          <a:bodyPr>
            <a:spAutoFit/>
          </a:bodyPr>
          <a:lstStyle/>
          <a:p>
            <a:pPr>
              <a:defRPr/>
            </a:pPr>
            <a:r>
              <a:rPr lang="pt-PT" sz="2400" dirty="0">
                <a:solidFill>
                  <a:schemeClr val="tx2"/>
                </a:solidFill>
                <a:latin typeface="+mj-lt"/>
              </a:rPr>
              <a:t>A partir de meados do séc. XX, especialmente com o processo de descolonização, o número de organizações internacionais aumentou consideravelmente.  </a:t>
            </a:r>
            <a:endParaRPr lang="pt-PT" sz="2400" dirty="0" smtClean="0">
              <a:solidFill>
                <a:schemeClr val="tx2"/>
              </a:solidFill>
              <a:latin typeface="+mj-lt"/>
            </a:endParaRPr>
          </a:p>
          <a:p>
            <a:pPr>
              <a:defRPr/>
            </a:pPr>
            <a:endParaRPr lang="pt-PT" sz="2400" dirty="0">
              <a:solidFill>
                <a:schemeClr val="tx2"/>
              </a:solidFill>
              <a:latin typeface="+mj-lt"/>
            </a:endParaRPr>
          </a:p>
          <a:p>
            <a:pPr>
              <a:defRPr/>
            </a:pPr>
            <a:r>
              <a:rPr lang="pt-PT" sz="2400" dirty="0" smtClean="0">
                <a:solidFill>
                  <a:schemeClr val="tx2"/>
                </a:solidFill>
                <a:latin typeface="+mj-lt"/>
              </a:rPr>
              <a:t>Estas organizações não são somente de cunho político, mas também econômico e de integração regional (seja os mais amplos e profundos como a União Europeia ou enfocados na dimensão econômica, como o Mercosul), emergem e convivem com os Estados-nacionais. </a:t>
            </a:r>
          </a:p>
          <a:p>
            <a:pPr>
              <a:defRPr/>
            </a:pPr>
            <a:r>
              <a:rPr lang="pt-PT" sz="2400" dirty="0" smtClean="0">
                <a:solidFill>
                  <a:schemeClr val="tx2"/>
                </a:solidFill>
                <a:latin typeface="+mj-lt"/>
              </a:rPr>
              <a:t>Então instituições como o FMI, o Banco Mundial, o BIRD, a OMC, ou regionais como a OEA ou militares como a OTAN, passam a compor o ambiente internacional.</a:t>
            </a:r>
          </a:p>
          <a:p>
            <a:pPr>
              <a:defRPr/>
            </a:pPr>
            <a:endParaRPr lang="pt-PT" sz="2400" dirty="0" smtClean="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259447738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632310"/>
          </a:xfrm>
          <a:prstGeom prst="rect">
            <a:avLst/>
          </a:prstGeom>
          <a:noFill/>
        </p:spPr>
        <p:txBody>
          <a:bodyPr>
            <a:spAutoFit/>
          </a:bodyPr>
          <a:lstStyle/>
          <a:p>
            <a:pPr>
              <a:defRPr/>
            </a:pPr>
            <a:r>
              <a:rPr lang="pt-PT" sz="2400" dirty="0" smtClean="0">
                <a:solidFill>
                  <a:schemeClr val="tx2"/>
                </a:solidFill>
                <a:latin typeface="+mj-lt"/>
              </a:rPr>
              <a:t>O resultado da Segunda Guerra redistribuiu o poder entre os Estados no sistema internacional, mudando as fronteiras políticas. Essas mudanças contribuíram para um novo conflito internacional: a Guerra Fria.</a:t>
            </a:r>
          </a:p>
          <a:p>
            <a:pPr>
              <a:defRPr/>
            </a:pPr>
            <a:r>
              <a:rPr lang="pt-PT" sz="2400" dirty="0" smtClean="0">
                <a:solidFill>
                  <a:schemeClr val="tx2"/>
                </a:solidFill>
                <a:latin typeface="+mj-lt"/>
              </a:rPr>
              <a:t>A denominação de Guerra Fria deu-se nos anos de 1946 e 1947 nos EUA: para descrever as relações de hostilidades e tensões que estavam se estabelecendo com a URSS.</a:t>
            </a:r>
          </a:p>
          <a:p>
            <a:pPr>
              <a:defRPr/>
            </a:pPr>
            <a:r>
              <a:rPr lang="pt-PT" sz="2400" dirty="0" smtClean="0">
                <a:solidFill>
                  <a:schemeClr val="tx2"/>
                </a:solidFill>
                <a:latin typeface="+mj-lt"/>
              </a:rPr>
              <a:t>A GF foi um período de relações </a:t>
            </a:r>
            <a:r>
              <a:rPr lang="pt-PT" sz="2400" dirty="0" err="1" smtClean="0">
                <a:solidFill>
                  <a:schemeClr val="tx2"/>
                </a:solidFill>
                <a:latin typeface="+mj-lt"/>
              </a:rPr>
              <a:t>interestatais</a:t>
            </a:r>
            <a:r>
              <a:rPr lang="pt-PT" sz="2400" dirty="0" smtClean="0">
                <a:solidFill>
                  <a:schemeClr val="tx2"/>
                </a:solidFill>
                <a:latin typeface="+mj-lt"/>
              </a:rPr>
              <a:t> caracterizada não por guerras, mas por relações fortemente hostis.</a:t>
            </a:r>
            <a:r>
              <a:rPr lang="pt-PT" sz="2400" dirty="0">
                <a:solidFill>
                  <a:schemeClr val="tx2"/>
                </a:solidFill>
              </a:rPr>
              <a:t> </a:t>
            </a:r>
            <a:r>
              <a:rPr lang="pt-PT" sz="2400" dirty="0" smtClean="0">
                <a:solidFill>
                  <a:schemeClr val="tx2"/>
                </a:solidFill>
                <a:latin typeface="+mj-lt"/>
              </a:rPr>
              <a:t>Era uma </a:t>
            </a:r>
            <a:r>
              <a:rPr lang="pt-PT" sz="2400" dirty="0">
                <a:solidFill>
                  <a:schemeClr val="tx2"/>
                </a:solidFill>
                <a:latin typeface="+mj-lt"/>
              </a:rPr>
              <a:t>confrontação típica de </a:t>
            </a:r>
            <a:r>
              <a:rPr lang="pt-PT" sz="2400" b="1" dirty="0">
                <a:solidFill>
                  <a:schemeClr val="tx2"/>
                </a:solidFill>
                <a:latin typeface="+mj-lt"/>
              </a:rPr>
              <a:t>diplomacia </a:t>
            </a:r>
            <a:r>
              <a:rPr lang="pt-PT" sz="2400" b="1" dirty="0" smtClean="0">
                <a:solidFill>
                  <a:schemeClr val="tx2"/>
                </a:solidFill>
                <a:latin typeface="+mj-lt"/>
              </a:rPr>
              <a:t>adversária: </a:t>
            </a:r>
            <a:r>
              <a:rPr lang="pt-PT" sz="2400" dirty="0" smtClean="0">
                <a:solidFill>
                  <a:schemeClr val="tx2"/>
                </a:solidFill>
                <a:latin typeface="+mj-lt"/>
              </a:rPr>
              <a:t>corrida armamentista; formação de </a:t>
            </a:r>
            <a:r>
              <a:rPr lang="pt-PT" sz="2400" dirty="0">
                <a:solidFill>
                  <a:schemeClr val="tx2"/>
                </a:solidFill>
                <a:latin typeface="+mj-lt"/>
              </a:rPr>
              <a:t>blocos de Estados </a:t>
            </a:r>
            <a:r>
              <a:rPr lang="pt-PT" sz="2400" dirty="0" smtClean="0">
                <a:solidFill>
                  <a:schemeClr val="tx2"/>
                </a:solidFill>
                <a:latin typeface="+mj-lt"/>
              </a:rPr>
              <a:t>aliados; rivalidade; antagonismo </a:t>
            </a:r>
            <a:r>
              <a:rPr lang="pt-PT" sz="2400" dirty="0">
                <a:solidFill>
                  <a:schemeClr val="tx2"/>
                </a:solidFill>
                <a:latin typeface="+mj-lt"/>
              </a:rPr>
              <a:t>ideológico e intervencionismo de maneira assertiva. </a:t>
            </a:r>
          </a:p>
          <a:p>
            <a:pPr>
              <a:defRPr/>
            </a:pPr>
            <a:endParaRPr lang="pt-PT" sz="2400" dirty="0" smtClean="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35291559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524315"/>
          </a:xfrm>
          <a:prstGeom prst="rect">
            <a:avLst/>
          </a:prstGeom>
          <a:noFill/>
        </p:spPr>
        <p:txBody>
          <a:bodyPr>
            <a:spAutoFit/>
          </a:bodyPr>
          <a:lstStyle/>
          <a:p>
            <a:pPr>
              <a:defRPr/>
            </a:pPr>
            <a:r>
              <a:rPr lang="pt-PT" sz="2400" dirty="0" err="1" smtClean="0">
                <a:solidFill>
                  <a:schemeClr val="tx2"/>
                </a:solidFill>
                <a:latin typeface="+mj-lt"/>
              </a:rPr>
              <a:t>Aron</a:t>
            </a:r>
            <a:r>
              <a:rPr lang="pt-PT" sz="2400" dirty="0" smtClean="0">
                <a:solidFill>
                  <a:schemeClr val="tx2"/>
                </a:solidFill>
                <a:latin typeface="+mj-lt"/>
              </a:rPr>
              <a:t> (2002) diz que este período se configurou como sendo de </a:t>
            </a:r>
            <a:r>
              <a:rPr lang="pt-PT" sz="2400" b="1" dirty="0" smtClean="0">
                <a:solidFill>
                  <a:schemeClr val="tx2"/>
                </a:solidFill>
                <a:latin typeface="+mj-lt"/>
              </a:rPr>
              <a:t>guerra improvável </a:t>
            </a:r>
            <a:r>
              <a:rPr lang="pt-PT" sz="2400" dirty="0" smtClean="0">
                <a:solidFill>
                  <a:schemeClr val="tx2"/>
                </a:solidFill>
                <a:latin typeface="+mj-lt"/>
              </a:rPr>
              <a:t>e </a:t>
            </a:r>
            <a:r>
              <a:rPr lang="pt-PT" sz="2400" b="1" dirty="0" smtClean="0">
                <a:solidFill>
                  <a:schemeClr val="tx2"/>
                </a:solidFill>
                <a:latin typeface="+mj-lt"/>
              </a:rPr>
              <a:t>paz </a:t>
            </a:r>
            <a:r>
              <a:rPr lang="pt-PT" sz="2400" b="1" dirty="0">
                <a:solidFill>
                  <a:schemeClr val="tx2"/>
                </a:solidFill>
                <a:latin typeface="+mj-lt"/>
              </a:rPr>
              <a:t>impossível </a:t>
            </a:r>
            <a:r>
              <a:rPr lang="pt-PT" sz="2400" dirty="0" smtClean="0">
                <a:solidFill>
                  <a:schemeClr val="tx2"/>
                </a:solidFill>
                <a:latin typeface="+mj-lt"/>
              </a:rPr>
              <a:t>. O que manteve a estabilidade do sistema neste período – veja que as superpotências não travaram guerras diretas entre si – foi a </a:t>
            </a:r>
            <a:r>
              <a:rPr lang="pt-PT" sz="2400" b="1" dirty="0" smtClean="0">
                <a:solidFill>
                  <a:schemeClr val="tx2"/>
                </a:solidFill>
                <a:latin typeface="+mj-lt"/>
              </a:rPr>
              <a:t>capacidade nuclear </a:t>
            </a:r>
            <a:r>
              <a:rPr lang="pt-PT" sz="2400" dirty="0" smtClean="0">
                <a:solidFill>
                  <a:schemeClr val="tx2"/>
                </a:solidFill>
                <a:latin typeface="+mj-lt"/>
              </a:rPr>
              <a:t>de ambas as superpotências. </a:t>
            </a:r>
          </a:p>
          <a:p>
            <a:pPr>
              <a:defRPr/>
            </a:pPr>
            <a:endParaRPr lang="pt-PT" sz="2400" dirty="0" smtClean="0">
              <a:solidFill>
                <a:schemeClr val="tx2"/>
              </a:solidFill>
              <a:latin typeface="+mj-lt"/>
            </a:endParaRPr>
          </a:p>
          <a:p>
            <a:pPr>
              <a:defRPr/>
            </a:pPr>
            <a:r>
              <a:rPr lang="pt-PT" sz="2400" dirty="0" smtClean="0">
                <a:solidFill>
                  <a:schemeClr val="tx2"/>
                </a:solidFill>
                <a:latin typeface="+mj-lt"/>
              </a:rPr>
              <a:t>Em 1945, os EUA detonam suas bombas nucleares em Hiroxima e Nagasaki e em 1949 a URSS desenvolveu a sua, assim, como a </a:t>
            </a:r>
            <a:r>
              <a:rPr lang="pt-PT" sz="2400" b="1" dirty="0" smtClean="0">
                <a:solidFill>
                  <a:schemeClr val="tx2"/>
                </a:solidFill>
                <a:latin typeface="+mj-lt"/>
              </a:rPr>
              <a:t>capacidade de retaliação </a:t>
            </a:r>
            <a:r>
              <a:rPr lang="pt-PT" sz="2400" dirty="0" smtClean="0">
                <a:solidFill>
                  <a:schemeClr val="tx2"/>
                </a:solidFill>
                <a:latin typeface="+mj-lt"/>
              </a:rPr>
              <a:t>estabelecida, os Estados travam seus conflitos no Terceiro Mundo, as chamadas </a:t>
            </a:r>
            <a:r>
              <a:rPr lang="pt-PT" sz="2400" b="1" dirty="0" smtClean="0">
                <a:solidFill>
                  <a:schemeClr val="tx2"/>
                </a:solidFill>
                <a:latin typeface="+mj-lt"/>
              </a:rPr>
              <a:t>guerras de baixa intensidade</a:t>
            </a:r>
            <a:r>
              <a:rPr lang="pt-PT" sz="2400" dirty="0" smtClean="0">
                <a:solidFill>
                  <a:schemeClr val="tx2"/>
                </a:solidFill>
                <a:latin typeface="+mj-lt"/>
              </a:rPr>
              <a:t>.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326129675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262979"/>
          </a:xfrm>
          <a:prstGeom prst="rect">
            <a:avLst/>
          </a:prstGeom>
          <a:noFill/>
        </p:spPr>
        <p:txBody>
          <a:bodyPr>
            <a:spAutoFit/>
          </a:bodyPr>
          <a:lstStyle/>
          <a:p>
            <a:pPr>
              <a:defRPr/>
            </a:pPr>
            <a:r>
              <a:rPr lang="pt-PT" sz="2400" dirty="0" smtClean="0">
                <a:solidFill>
                  <a:schemeClr val="tx2"/>
                </a:solidFill>
                <a:latin typeface="+mj-lt"/>
              </a:rPr>
              <a:t>Os EUA desenvolveram uma diplomacia de </a:t>
            </a:r>
            <a:r>
              <a:rPr lang="pt-PT" sz="2400" b="1" dirty="0" smtClean="0">
                <a:solidFill>
                  <a:schemeClr val="tx2"/>
                </a:solidFill>
                <a:latin typeface="+mj-lt"/>
              </a:rPr>
              <a:t>contenção </a:t>
            </a:r>
            <a:r>
              <a:rPr lang="pt-PT" sz="2400" dirty="0" smtClean="0">
                <a:solidFill>
                  <a:schemeClr val="tx2"/>
                </a:solidFill>
                <a:latin typeface="+mj-lt"/>
              </a:rPr>
              <a:t>(do comunismo), além da </a:t>
            </a:r>
            <a:r>
              <a:rPr lang="pt-PT" sz="2400" b="1" dirty="0" smtClean="0">
                <a:solidFill>
                  <a:schemeClr val="tx2"/>
                </a:solidFill>
                <a:latin typeface="+mj-lt"/>
              </a:rPr>
              <a:t>dissuasão</a:t>
            </a:r>
            <a:r>
              <a:rPr lang="pt-PT" sz="2400" dirty="0" smtClean="0">
                <a:solidFill>
                  <a:schemeClr val="tx2"/>
                </a:solidFill>
                <a:latin typeface="+mj-lt"/>
              </a:rPr>
              <a:t> pela ameaça nuclear que moldou a relação entre as superpotências.</a:t>
            </a:r>
          </a:p>
          <a:p>
            <a:pPr>
              <a:defRPr/>
            </a:pPr>
            <a:endParaRPr lang="pt-PT" sz="2400" dirty="0" smtClean="0">
              <a:solidFill>
                <a:schemeClr val="tx2"/>
              </a:solidFill>
              <a:latin typeface="+mj-lt"/>
            </a:endParaRPr>
          </a:p>
          <a:p>
            <a:pPr>
              <a:defRPr/>
            </a:pPr>
            <a:r>
              <a:rPr lang="pt-PT" sz="2400" dirty="0" smtClean="0">
                <a:solidFill>
                  <a:schemeClr val="tx2"/>
                </a:solidFill>
                <a:latin typeface="+mj-lt"/>
              </a:rPr>
              <a:t>Dois blocos antagônicos se formaram e as relações de rivalidade se solidificam. Nesta linha, foram formadas </a:t>
            </a:r>
            <a:r>
              <a:rPr lang="pt-PT" sz="2400" b="1" dirty="0" smtClean="0">
                <a:solidFill>
                  <a:schemeClr val="tx2"/>
                </a:solidFill>
                <a:latin typeface="+mj-lt"/>
              </a:rPr>
              <a:t>alianças militares</a:t>
            </a:r>
            <a:r>
              <a:rPr lang="pt-PT" sz="2400" dirty="0" smtClean="0">
                <a:solidFill>
                  <a:schemeClr val="tx2"/>
                </a:solidFill>
                <a:latin typeface="+mj-lt"/>
              </a:rPr>
              <a:t>: </a:t>
            </a:r>
          </a:p>
          <a:p>
            <a:pPr marL="342900" indent="-342900">
              <a:buFontTx/>
              <a:buChar char="-"/>
              <a:defRPr/>
            </a:pPr>
            <a:r>
              <a:rPr lang="pt-PT" sz="2400" dirty="0" smtClean="0">
                <a:solidFill>
                  <a:schemeClr val="tx2"/>
                </a:solidFill>
                <a:latin typeface="+mj-lt"/>
              </a:rPr>
              <a:t>a Organização do Tratado do Atlântico Norte – OTAN, em 1949; </a:t>
            </a:r>
          </a:p>
          <a:p>
            <a:pPr marL="342900" indent="-342900">
              <a:buFontTx/>
              <a:buChar char="-"/>
              <a:defRPr/>
            </a:pPr>
            <a:r>
              <a:rPr lang="pt-PT" sz="2400" dirty="0" smtClean="0">
                <a:solidFill>
                  <a:schemeClr val="tx2"/>
                </a:solidFill>
                <a:latin typeface="+mj-lt"/>
              </a:rPr>
              <a:t>e o Pacto de Varsóvia, em 1955, pela URSS e seus aliados. Nestas alianças se consubstanciou a ideia de segurança coletiva, mas seletiva, ou seja, apenas seria empregada no caso de ataque de país antagônico.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669353306"/>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262979"/>
          </a:xfrm>
          <a:prstGeom prst="rect">
            <a:avLst/>
          </a:prstGeom>
          <a:noFill/>
        </p:spPr>
        <p:txBody>
          <a:bodyPr>
            <a:spAutoFit/>
          </a:bodyPr>
          <a:lstStyle/>
          <a:p>
            <a:pPr>
              <a:defRPr/>
            </a:pPr>
            <a:r>
              <a:rPr lang="pt-PT" sz="2400" dirty="0" smtClean="0">
                <a:solidFill>
                  <a:schemeClr val="tx2"/>
                </a:solidFill>
                <a:latin typeface="+mj-lt"/>
              </a:rPr>
              <a:t>A rivalidade que se instaurou motivou intervenções e ocupações militares (encobertas ou não), apoio a guerrilhas e/ou golpes e regimes ditatoriais – em nome da democracia ou do socialismo.</a:t>
            </a:r>
            <a:endParaRPr lang="pt-PT" sz="2400" dirty="0">
              <a:solidFill>
                <a:schemeClr val="tx2"/>
              </a:solidFill>
              <a:latin typeface="+mj-lt"/>
            </a:endParaRPr>
          </a:p>
          <a:p>
            <a:pPr>
              <a:defRPr/>
            </a:pPr>
            <a:r>
              <a:rPr lang="pt-PT" sz="2400" dirty="0" smtClean="0">
                <a:solidFill>
                  <a:schemeClr val="tx2"/>
                </a:solidFill>
                <a:latin typeface="+mj-lt"/>
              </a:rPr>
              <a:t>Mas o mundo que despontou da Segunda Guerra trouxe outras dinâmicas muito importantes e que se desenvolveram rapidamente: </a:t>
            </a:r>
            <a:r>
              <a:rPr lang="pt-PT" sz="2400" dirty="0">
                <a:solidFill>
                  <a:schemeClr val="tx2"/>
                </a:solidFill>
                <a:latin typeface="+mj-lt"/>
              </a:rPr>
              <a:t>o</a:t>
            </a:r>
            <a:r>
              <a:rPr lang="pt-PT" sz="2400" dirty="0" smtClean="0">
                <a:solidFill>
                  <a:schemeClr val="tx2"/>
                </a:solidFill>
                <a:latin typeface="+mj-lt"/>
              </a:rPr>
              <a:t> fenômeno da </a:t>
            </a:r>
            <a:r>
              <a:rPr lang="pt-PT" sz="2400" b="1" dirty="0" smtClean="0">
                <a:solidFill>
                  <a:schemeClr val="tx2"/>
                </a:solidFill>
                <a:latin typeface="+mj-lt"/>
              </a:rPr>
              <a:t>globalização</a:t>
            </a:r>
            <a:r>
              <a:rPr lang="pt-PT" sz="2400" dirty="0" smtClean="0">
                <a:solidFill>
                  <a:schemeClr val="tx2"/>
                </a:solidFill>
                <a:latin typeface="+mj-lt"/>
              </a:rPr>
              <a:t> inclui dinâmicas de transporte e comunicações, informática, fluxos de capital e dinamismo financeiro que vão transformar o relacionamento entre os Estados, produzindo uma maior interdependência.  </a:t>
            </a:r>
          </a:p>
          <a:p>
            <a:pPr>
              <a:defRPr/>
            </a:pPr>
            <a:r>
              <a:rPr lang="pt-PT" sz="2400" dirty="0" smtClean="0">
                <a:solidFill>
                  <a:schemeClr val="tx2"/>
                </a:solidFill>
                <a:latin typeface="+mj-lt"/>
              </a:rPr>
              <a:t>Estas dinâmicas vão além dos Estados-nacionais para configurar planos transnacionais nas dimensões econômica, das comunicações ou no campo das ideias.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128300796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154983"/>
          </a:xfrm>
          <a:prstGeom prst="rect">
            <a:avLst/>
          </a:prstGeom>
          <a:noFill/>
        </p:spPr>
        <p:txBody>
          <a:bodyPr>
            <a:spAutoFit/>
          </a:bodyPr>
          <a:lstStyle/>
          <a:p>
            <a:pPr>
              <a:defRPr/>
            </a:pPr>
            <a:r>
              <a:rPr lang="pt-PT" sz="2400" dirty="0" smtClean="0">
                <a:solidFill>
                  <a:schemeClr val="tx2"/>
                </a:solidFill>
                <a:latin typeface="+mj-lt"/>
              </a:rPr>
              <a:t>Um mundo em que os fluxos financeiros, comerciais e de informação são crescentes e em que as populações se deslocam com mais intensidade, impõe novos desafios aos atores internacionais. </a:t>
            </a:r>
          </a:p>
          <a:p>
            <a:pPr>
              <a:defRPr/>
            </a:pPr>
            <a:r>
              <a:rPr lang="pt-PT" sz="2400" dirty="0" smtClean="0">
                <a:solidFill>
                  <a:schemeClr val="tx2"/>
                </a:solidFill>
                <a:latin typeface="+mj-lt"/>
              </a:rPr>
              <a:t>Especialmente aos Estados que precisam exercer seu poder político mas que se veem cada vez mais desafiados por este emaranhado de acontecimentos. </a:t>
            </a:r>
          </a:p>
          <a:p>
            <a:pPr>
              <a:defRPr/>
            </a:pPr>
            <a:r>
              <a:rPr lang="pt-PT" sz="2400" dirty="0" smtClean="0">
                <a:solidFill>
                  <a:schemeClr val="tx2"/>
                </a:solidFill>
                <a:latin typeface="+mj-lt"/>
              </a:rPr>
              <a:t>É nesta esfera que entram as </a:t>
            </a:r>
            <a:r>
              <a:rPr lang="pt-PT" sz="2400" b="1" dirty="0" smtClean="0">
                <a:solidFill>
                  <a:schemeClr val="tx2"/>
                </a:solidFill>
                <a:latin typeface="+mj-lt"/>
              </a:rPr>
              <a:t>organizações multilaterais </a:t>
            </a:r>
            <a:r>
              <a:rPr lang="pt-PT" sz="2400" dirty="0" smtClean="0">
                <a:solidFill>
                  <a:schemeClr val="tx2"/>
                </a:solidFill>
                <a:latin typeface="+mj-lt"/>
              </a:rPr>
              <a:t>e os </a:t>
            </a:r>
            <a:r>
              <a:rPr lang="pt-PT" sz="2400" b="1" dirty="0" smtClean="0">
                <a:solidFill>
                  <a:schemeClr val="tx2"/>
                </a:solidFill>
                <a:latin typeface="+mj-lt"/>
              </a:rPr>
              <a:t>acordos de integração regional </a:t>
            </a:r>
            <a:r>
              <a:rPr lang="pt-PT" sz="2400" dirty="0" smtClean="0">
                <a:solidFill>
                  <a:schemeClr val="tx2"/>
                </a:solidFill>
                <a:latin typeface="+mj-lt"/>
              </a:rPr>
              <a:t>como parte das dinâmicas das relações de poder na política internacional contemporânea.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169702888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893647"/>
          </a:xfrm>
          <a:prstGeom prst="rect">
            <a:avLst/>
          </a:prstGeom>
          <a:noFill/>
        </p:spPr>
        <p:txBody>
          <a:bodyPr>
            <a:spAutoFit/>
          </a:bodyPr>
          <a:lstStyle/>
          <a:p>
            <a:pPr>
              <a:defRPr/>
            </a:pPr>
            <a:r>
              <a:rPr lang="pt-PT" sz="2400" u="sng" dirty="0" smtClean="0">
                <a:solidFill>
                  <a:schemeClr val="tx2"/>
                </a:solidFill>
                <a:latin typeface="+mj-lt"/>
              </a:rPr>
              <a:t>Uma História Política dos Processos de Integração Regional</a:t>
            </a:r>
          </a:p>
          <a:p>
            <a:pPr>
              <a:defRPr/>
            </a:pPr>
            <a:endParaRPr lang="pt-PT" sz="2400" u="sng" dirty="0" smtClean="0">
              <a:solidFill>
                <a:schemeClr val="tx2"/>
              </a:solidFill>
              <a:latin typeface="+mj-lt"/>
            </a:endParaRPr>
          </a:p>
          <a:p>
            <a:pPr>
              <a:defRPr/>
            </a:pPr>
            <a:r>
              <a:rPr lang="pt-PT" sz="2400" dirty="0" smtClean="0">
                <a:solidFill>
                  <a:schemeClr val="tx2"/>
                </a:solidFill>
                <a:latin typeface="+mj-lt"/>
              </a:rPr>
              <a:t>Outra consequência do final da Segunda Guerra foi o vazio de poder na Europa em face do declínio de Alemanha, França e Inglaterra, o que impossibilitava o </a:t>
            </a:r>
            <a:r>
              <a:rPr lang="pt-PT" sz="2400" dirty="0" err="1" smtClean="0">
                <a:solidFill>
                  <a:schemeClr val="tx2"/>
                </a:solidFill>
                <a:latin typeface="+mj-lt"/>
              </a:rPr>
              <a:t>reestabelecimento</a:t>
            </a:r>
            <a:r>
              <a:rPr lang="pt-PT" sz="2400" dirty="0" smtClean="0">
                <a:solidFill>
                  <a:schemeClr val="tx2"/>
                </a:solidFill>
                <a:latin typeface="+mj-lt"/>
              </a:rPr>
              <a:t> do balanço de poder multilateral. </a:t>
            </a:r>
          </a:p>
          <a:p>
            <a:pPr>
              <a:defRPr/>
            </a:pPr>
            <a:endParaRPr lang="pt-PT" sz="2400" dirty="0" smtClean="0">
              <a:solidFill>
                <a:schemeClr val="tx2"/>
              </a:solidFill>
              <a:latin typeface="+mj-lt"/>
            </a:endParaRPr>
          </a:p>
          <a:p>
            <a:pPr>
              <a:defRPr/>
            </a:pPr>
            <a:r>
              <a:rPr lang="pt-PT" sz="2400" dirty="0" smtClean="0">
                <a:solidFill>
                  <a:schemeClr val="tx2"/>
                </a:solidFill>
                <a:latin typeface="+mj-lt"/>
              </a:rPr>
              <a:t>O </a:t>
            </a:r>
            <a:r>
              <a:rPr lang="pt-PT" sz="2400" dirty="0">
                <a:solidFill>
                  <a:schemeClr val="tx2"/>
                </a:solidFill>
                <a:latin typeface="+mj-lt"/>
              </a:rPr>
              <a:t>m</a:t>
            </a:r>
            <a:r>
              <a:rPr lang="pt-PT" sz="2400" dirty="0" smtClean="0">
                <a:solidFill>
                  <a:schemeClr val="tx2"/>
                </a:solidFill>
                <a:latin typeface="+mj-lt"/>
              </a:rPr>
              <a:t>undo deixava de estar centralizado na Europa: os dois Estados que despontaram com maior capacidade de poder não eram Europeus ocidentais. Tanto EUA quanto URSS estavam fora do eixo europeu que balanceava as relações internacionais no período anterior à Segunda Guerra. </a:t>
            </a:r>
          </a:p>
          <a:p>
            <a:pPr>
              <a:defRPr/>
            </a:pPr>
            <a:endParaRPr lang="pt-PT" sz="2400" dirty="0">
              <a:solidFill>
                <a:schemeClr val="tx2"/>
              </a:solidFill>
              <a:latin typeface="+mj-lt"/>
            </a:endParaRPr>
          </a:p>
        </p:txBody>
      </p:sp>
    </p:spTree>
    <p:extLst>
      <p:ext uri="{BB962C8B-B14F-4D97-AF65-F5344CB8AC3E}">
        <p14:creationId xmlns:p14="http://schemas.microsoft.com/office/powerpoint/2010/main" val="89913844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412875"/>
            <a:ext cx="8640763" cy="440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defRPr/>
            </a:pPr>
            <a:r>
              <a:rPr lang="pt-BR" sz="2800" u="sng" dirty="0" smtClean="0">
                <a:solidFill>
                  <a:schemeClr val="tx2"/>
                </a:solidFill>
                <a:latin typeface="Calibri" charset="0"/>
              </a:rPr>
              <a:t>História Política das Organizações Internacionais</a:t>
            </a:r>
          </a:p>
          <a:p>
            <a:pPr eaLnBrk="1" hangingPunct="1">
              <a:spcBef>
                <a:spcPct val="50000"/>
              </a:spcBef>
              <a:defRPr/>
            </a:pPr>
            <a:r>
              <a:rPr lang="pt-BR" sz="2400" dirty="0" smtClean="0">
                <a:solidFill>
                  <a:schemeClr val="tx2"/>
                </a:solidFill>
                <a:latin typeface="Calibri" charset="0"/>
              </a:rPr>
              <a:t>No início do século XX ocorreu um fenômeno que alterou substancialmente a realidade em curso: a Grande Guerra ou Primeira Guerra Mundial. </a:t>
            </a:r>
          </a:p>
          <a:p>
            <a:pPr eaLnBrk="1" hangingPunct="1">
              <a:spcBef>
                <a:spcPct val="50000"/>
              </a:spcBef>
              <a:defRPr/>
            </a:pPr>
            <a:r>
              <a:rPr lang="pt-BR" sz="2400" dirty="0" smtClean="0">
                <a:solidFill>
                  <a:schemeClr val="tx2"/>
                </a:solidFill>
                <a:latin typeface="Calibri" charset="0"/>
              </a:rPr>
              <a:t>Foi uma guerra de trincheiras (produziu milhares de mortos)</a:t>
            </a:r>
            <a:r>
              <a:rPr lang="pt-BR" sz="2400" dirty="0">
                <a:solidFill>
                  <a:schemeClr val="tx2"/>
                </a:solidFill>
                <a:latin typeface="Calibri" charset="0"/>
              </a:rPr>
              <a:t>;</a:t>
            </a:r>
            <a:r>
              <a:rPr lang="pt-BR" sz="2400" dirty="0" smtClean="0">
                <a:solidFill>
                  <a:schemeClr val="tx2"/>
                </a:solidFill>
                <a:latin typeface="Calibri" charset="0"/>
              </a:rPr>
              <a:t> longa (4 anos)</a:t>
            </a:r>
            <a:r>
              <a:rPr lang="pt-BR" sz="2400" dirty="0">
                <a:solidFill>
                  <a:schemeClr val="tx2"/>
                </a:solidFill>
                <a:latin typeface="Calibri" charset="0"/>
              </a:rPr>
              <a:t>;</a:t>
            </a:r>
            <a:r>
              <a:rPr lang="pt-BR" sz="2400" dirty="0" smtClean="0">
                <a:solidFill>
                  <a:schemeClr val="tx2"/>
                </a:solidFill>
                <a:latin typeface="Calibri" charset="0"/>
              </a:rPr>
              <a:t> conotação de ser mundial (opôs as principais potências da época).</a:t>
            </a:r>
          </a:p>
          <a:p>
            <a:pPr eaLnBrk="1" hangingPunct="1">
              <a:spcBef>
                <a:spcPct val="50000"/>
              </a:spcBef>
              <a:defRPr/>
            </a:pPr>
            <a:r>
              <a:rPr lang="pt-BR" sz="2400" dirty="0" smtClean="0">
                <a:solidFill>
                  <a:schemeClr val="tx2"/>
                </a:solidFill>
                <a:latin typeface="Calibri" charset="0"/>
                <a:cs typeface="+mn-cs"/>
              </a:rPr>
              <a:t>Representou o confronto entre, de um lado: franceses, britânicos e russos (“Aliados”); do outro, alemães, austro-húngaros, búlgaros e otomanos (“Potências Centrais”).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893647"/>
          </a:xfrm>
          <a:prstGeom prst="rect">
            <a:avLst/>
          </a:prstGeom>
          <a:noFill/>
        </p:spPr>
        <p:txBody>
          <a:bodyPr>
            <a:spAutoFit/>
          </a:bodyPr>
          <a:lstStyle/>
          <a:p>
            <a:pPr>
              <a:defRPr/>
            </a:pPr>
            <a:r>
              <a:rPr lang="pt-PT" sz="2400" dirty="0">
                <a:solidFill>
                  <a:schemeClr val="tx2"/>
                </a:solidFill>
                <a:latin typeface="+mj-lt"/>
              </a:rPr>
              <a:t>As duas superpotências </a:t>
            </a:r>
            <a:r>
              <a:rPr lang="pt-PT" sz="2400" dirty="0" smtClean="0">
                <a:solidFill>
                  <a:schemeClr val="tx2"/>
                </a:solidFill>
                <a:latin typeface="+mj-lt"/>
              </a:rPr>
              <a:t>que emergiram agiam </a:t>
            </a:r>
            <a:r>
              <a:rPr lang="pt-PT" sz="2400" dirty="0">
                <a:solidFill>
                  <a:schemeClr val="tx2"/>
                </a:solidFill>
                <a:latin typeface="+mj-lt"/>
              </a:rPr>
              <a:t>baseadas nas suas lógicas de poder político competindo pela </a:t>
            </a:r>
            <a:r>
              <a:rPr lang="pt-PT" sz="2400" b="1" dirty="0">
                <a:solidFill>
                  <a:schemeClr val="tx2"/>
                </a:solidFill>
                <a:latin typeface="+mj-lt"/>
              </a:rPr>
              <a:t>liderança da </a:t>
            </a:r>
            <a:r>
              <a:rPr lang="pt-PT" sz="2400" dirty="0">
                <a:solidFill>
                  <a:schemeClr val="tx2"/>
                </a:solidFill>
                <a:latin typeface="+mj-lt"/>
              </a:rPr>
              <a:t>e </a:t>
            </a:r>
            <a:r>
              <a:rPr lang="pt-PT" sz="2400" b="1" dirty="0">
                <a:solidFill>
                  <a:schemeClr val="tx2"/>
                </a:solidFill>
                <a:latin typeface="+mj-lt"/>
              </a:rPr>
              <a:t>na Europa</a:t>
            </a:r>
            <a:r>
              <a:rPr lang="pt-PT" sz="2400" dirty="0">
                <a:solidFill>
                  <a:schemeClr val="tx2"/>
                </a:solidFill>
                <a:latin typeface="+mj-lt"/>
              </a:rPr>
              <a:t>. </a:t>
            </a:r>
            <a:endParaRPr lang="pt-PT" sz="2400" dirty="0" smtClean="0">
              <a:solidFill>
                <a:schemeClr val="tx2"/>
              </a:solidFill>
              <a:latin typeface="+mj-lt"/>
            </a:endParaRPr>
          </a:p>
          <a:p>
            <a:pPr>
              <a:defRPr/>
            </a:pPr>
            <a:r>
              <a:rPr lang="pt-PT" sz="2400" dirty="0" smtClean="0">
                <a:solidFill>
                  <a:schemeClr val="tx2"/>
                </a:solidFill>
                <a:latin typeface="+mj-lt"/>
              </a:rPr>
              <a:t>Era de fundamental importância que uma nova guerra nos domínios europeus fosse evitada, mas a situação da Europa no pós-Guerra poderia colocá-la muito próxima aos preceitos pregados pela URSS.</a:t>
            </a:r>
          </a:p>
          <a:p>
            <a:pPr>
              <a:defRPr/>
            </a:pPr>
            <a:r>
              <a:rPr lang="pt-PT" sz="2400" dirty="0" smtClean="0">
                <a:solidFill>
                  <a:schemeClr val="tx2"/>
                </a:solidFill>
                <a:latin typeface="+mj-lt"/>
              </a:rPr>
              <a:t>Assim, os EUA lançam o Plano Marshall de desenvolvimento e reconstrução para a Europa. Ademais, fomentam um processo de integração. Este processo tem início justamente pelos dois principais fatores relacionados à indústria de armamentos: o carvão e o aço.</a:t>
            </a: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142317675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262979"/>
          </a:xfrm>
          <a:prstGeom prst="rect">
            <a:avLst/>
          </a:prstGeom>
          <a:noFill/>
        </p:spPr>
        <p:txBody>
          <a:bodyPr>
            <a:spAutoFit/>
          </a:bodyPr>
          <a:lstStyle/>
          <a:p>
            <a:pPr>
              <a:defRPr/>
            </a:pPr>
            <a:r>
              <a:rPr lang="pt-PT" sz="2400" dirty="0" smtClean="0">
                <a:solidFill>
                  <a:schemeClr val="tx2"/>
                </a:solidFill>
                <a:latin typeface="+mj-lt"/>
              </a:rPr>
              <a:t>Cria-se a CECA – Comunidade Econômica do Carvão e do Aço em 1951, entre França, Alemanha Ocidental, Itália, Bélgica, Luxemburgo e Holanda. A intenção era uma integração gradual, partindo de questões econômicas comuns entre eles para então avançar até os níveis mais complexos e amplos de cooperação regional.</a:t>
            </a:r>
          </a:p>
          <a:p>
            <a:pPr>
              <a:defRPr/>
            </a:pPr>
            <a:r>
              <a:rPr lang="pt-PT" sz="2400" dirty="0" smtClean="0">
                <a:solidFill>
                  <a:schemeClr val="tx2"/>
                </a:solidFill>
                <a:latin typeface="+mj-lt"/>
              </a:rPr>
              <a:t>Em 1957, celebra-se o Tratado de Roma criando a Comunidade Econômica Europeia (CEE) e a Comunidade Europeia de Energia Atômica (EUROTOM). Além da CEE ter-se expandido para doze membros na década de 1980, em 1985 os seis países iniciais assinam o Acordo Schengen suprimindo as barreiras à livre circulação de cidadãos dos Estados-membros no espaço comunitário. </a:t>
            </a: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56997553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262979"/>
          </a:xfrm>
          <a:prstGeom prst="rect">
            <a:avLst/>
          </a:prstGeom>
          <a:noFill/>
        </p:spPr>
        <p:txBody>
          <a:bodyPr>
            <a:spAutoFit/>
          </a:bodyPr>
          <a:lstStyle/>
          <a:p>
            <a:pPr>
              <a:defRPr/>
            </a:pPr>
            <a:r>
              <a:rPr lang="pt-PT" sz="2400" dirty="0" smtClean="0">
                <a:solidFill>
                  <a:schemeClr val="tx2"/>
                </a:solidFill>
                <a:latin typeface="+mj-lt"/>
              </a:rPr>
              <a:t>Em 1992 ocorreu um processo de aprofundamento com a assinatura do Tratado de Maastricht, que converteu a CEE em União Europeia (UE). Criou-se uma moeda única e também o bloco incorporou novos membros da Europa central e oriental.  Os temas de política externa e de segurança e assuntos como política de imigração, de asilo, polícia e justiça, que são incorporados nas normas de </a:t>
            </a:r>
            <a:r>
              <a:rPr lang="pt-PT" sz="2400" b="1" dirty="0" smtClean="0">
                <a:solidFill>
                  <a:schemeClr val="tx2"/>
                </a:solidFill>
                <a:latin typeface="+mj-lt"/>
              </a:rPr>
              <a:t>direito comunitário</a:t>
            </a:r>
            <a:r>
              <a:rPr lang="pt-PT" sz="2400" dirty="0" smtClean="0">
                <a:solidFill>
                  <a:schemeClr val="tx2"/>
                </a:solidFill>
                <a:latin typeface="+mj-lt"/>
              </a:rPr>
              <a:t> mostram que o processo de integração avançou para além do </a:t>
            </a:r>
            <a:r>
              <a:rPr lang="pt-PT" sz="2400" dirty="0" err="1" smtClean="0">
                <a:solidFill>
                  <a:schemeClr val="tx2"/>
                </a:solidFill>
                <a:latin typeface="+mj-lt"/>
              </a:rPr>
              <a:t>setores</a:t>
            </a:r>
            <a:r>
              <a:rPr lang="pt-PT" sz="2400" dirty="0" smtClean="0">
                <a:solidFill>
                  <a:schemeClr val="tx2"/>
                </a:solidFill>
                <a:latin typeface="+mj-lt"/>
              </a:rPr>
              <a:t> econômico e comercial. </a:t>
            </a:r>
          </a:p>
          <a:p>
            <a:pPr>
              <a:defRPr/>
            </a:pPr>
            <a:r>
              <a:rPr lang="pt-PT" sz="2400" dirty="0" smtClean="0">
                <a:solidFill>
                  <a:schemeClr val="tx2"/>
                </a:solidFill>
                <a:latin typeface="+mj-lt"/>
              </a:rPr>
              <a:t>A supranacionalidade passou a fazer parte da integração europeia, não sem uma série de questionamentos e debates acerca da soberania e dos temas a serem geridos pelo bloco de Estados e não mais pelos Estados individualmente.</a:t>
            </a: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112500127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6740306"/>
          </a:xfrm>
          <a:prstGeom prst="rect">
            <a:avLst/>
          </a:prstGeom>
          <a:noFill/>
        </p:spPr>
        <p:txBody>
          <a:bodyPr>
            <a:spAutoFit/>
          </a:bodyPr>
          <a:lstStyle/>
          <a:p>
            <a:pPr>
              <a:defRPr/>
            </a:pPr>
            <a:r>
              <a:rPr lang="pt-PT" sz="2400" dirty="0" smtClean="0">
                <a:solidFill>
                  <a:schemeClr val="tx2"/>
                </a:solidFill>
                <a:latin typeface="+mj-lt"/>
              </a:rPr>
              <a:t>A tendência aos processos de integração não foi exclusividade do continente europeu, a América Latina também construiu seu processo. </a:t>
            </a:r>
          </a:p>
          <a:p>
            <a:pPr>
              <a:defRPr/>
            </a:pPr>
            <a:r>
              <a:rPr lang="pt-PT" sz="2400" dirty="0" smtClean="0">
                <a:solidFill>
                  <a:schemeClr val="tx2"/>
                </a:solidFill>
                <a:latin typeface="+mj-lt"/>
              </a:rPr>
              <a:t>Assim como na Europa, a ideia originária de integração não surge apenas no século XX, mas é neste período que a ideia se consolida e produz os maiores resultados; assim como é no pós-Segunda Guerra que os projetos de integração avançam. </a:t>
            </a:r>
          </a:p>
          <a:p>
            <a:pPr>
              <a:defRPr/>
            </a:pPr>
            <a:r>
              <a:rPr lang="pt-PT" sz="2400" dirty="0" smtClean="0">
                <a:solidFill>
                  <a:schemeClr val="tx2"/>
                </a:solidFill>
                <a:latin typeface="+mj-lt"/>
              </a:rPr>
              <a:t>A ALALC – Associação Latino-Americana de Livre Comércio (1960), ALADI – Associação Latino-Americana de Integração (1980) são claras manifestações deste desejo. Ambos os processos tiveram seu início a partir do enfoque econômico e visavam formar um mercado comum entre os membros.</a:t>
            </a:r>
          </a:p>
          <a:p>
            <a:pPr>
              <a:defRPr/>
            </a:pPr>
            <a:r>
              <a:rPr lang="pt-PT" sz="2400" dirty="0">
                <a:solidFill>
                  <a:schemeClr val="tx2"/>
                </a:solidFill>
                <a:latin typeface="+mj-lt"/>
              </a:rPr>
              <a:t>E</a:t>
            </a:r>
            <a:r>
              <a:rPr lang="pt-PT" sz="2400" dirty="0" smtClean="0">
                <a:solidFill>
                  <a:schemeClr val="tx2"/>
                </a:solidFill>
                <a:latin typeface="+mj-lt"/>
              </a:rPr>
              <a:t>m 1969 cria-se a CAN - Comunidade Andina de Nações; em 1969, o Mercado Comum Centro-Americano; em 1973, a Comunidade do Caribe.  </a:t>
            </a:r>
          </a:p>
          <a:p>
            <a:pPr>
              <a:defRPr/>
            </a:pPr>
            <a:endParaRPr lang="pt-PT" sz="2400" dirty="0" smtClean="0">
              <a:solidFill>
                <a:schemeClr val="tx2"/>
              </a:solidFill>
              <a:latin typeface="+mj-lt"/>
            </a:endParaRP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382007294"/>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524315"/>
          </a:xfrm>
          <a:prstGeom prst="rect">
            <a:avLst/>
          </a:prstGeom>
          <a:noFill/>
        </p:spPr>
        <p:txBody>
          <a:bodyPr>
            <a:spAutoFit/>
          </a:bodyPr>
          <a:lstStyle/>
          <a:p>
            <a:pPr>
              <a:defRPr/>
            </a:pPr>
            <a:r>
              <a:rPr lang="pt-PT" sz="2400" dirty="0" smtClean="0">
                <a:solidFill>
                  <a:schemeClr val="tx2"/>
                </a:solidFill>
                <a:latin typeface="+mj-lt"/>
              </a:rPr>
              <a:t>Três outros processos merecem destaque: o NAFTA – </a:t>
            </a:r>
            <a:r>
              <a:rPr lang="pt-PT" sz="2400" dirty="0" err="1" smtClean="0">
                <a:solidFill>
                  <a:schemeClr val="tx2"/>
                </a:solidFill>
                <a:latin typeface="+mj-lt"/>
              </a:rPr>
              <a:t>North</a:t>
            </a:r>
            <a:r>
              <a:rPr lang="pt-PT" sz="2400" dirty="0" smtClean="0">
                <a:solidFill>
                  <a:schemeClr val="tx2"/>
                </a:solidFill>
                <a:latin typeface="+mj-lt"/>
              </a:rPr>
              <a:t> </a:t>
            </a:r>
            <a:r>
              <a:rPr lang="pt-PT" sz="2400" dirty="0" err="1" smtClean="0">
                <a:solidFill>
                  <a:schemeClr val="tx2"/>
                </a:solidFill>
                <a:latin typeface="+mj-lt"/>
              </a:rPr>
              <a:t>America</a:t>
            </a:r>
            <a:r>
              <a:rPr lang="pt-PT" sz="2400" dirty="0" smtClean="0">
                <a:solidFill>
                  <a:schemeClr val="tx2"/>
                </a:solidFill>
                <a:latin typeface="+mj-lt"/>
              </a:rPr>
              <a:t> </a:t>
            </a:r>
            <a:r>
              <a:rPr lang="pt-PT" sz="2400" dirty="0" err="1" smtClean="0">
                <a:solidFill>
                  <a:schemeClr val="tx2"/>
                </a:solidFill>
                <a:latin typeface="+mj-lt"/>
              </a:rPr>
              <a:t>Free</a:t>
            </a:r>
            <a:r>
              <a:rPr lang="pt-PT" sz="2400" dirty="0" smtClean="0">
                <a:solidFill>
                  <a:schemeClr val="tx2"/>
                </a:solidFill>
                <a:latin typeface="+mj-lt"/>
              </a:rPr>
              <a:t> </a:t>
            </a:r>
            <a:r>
              <a:rPr lang="pt-PT" sz="2400" dirty="0" err="1" smtClean="0">
                <a:solidFill>
                  <a:schemeClr val="tx2"/>
                </a:solidFill>
                <a:latin typeface="+mj-lt"/>
              </a:rPr>
              <a:t>Trade</a:t>
            </a:r>
            <a:r>
              <a:rPr lang="pt-PT" sz="2400" dirty="0" smtClean="0">
                <a:solidFill>
                  <a:schemeClr val="tx2"/>
                </a:solidFill>
                <a:latin typeface="+mj-lt"/>
              </a:rPr>
              <a:t> </a:t>
            </a:r>
            <a:r>
              <a:rPr lang="pt-PT" sz="2400" dirty="0" err="1" smtClean="0">
                <a:solidFill>
                  <a:schemeClr val="tx2"/>
                </a:solidFill>
                <a:latin typeface="+mj-lt"/>
              </a:rPr>
              <a:t>Agreement</a:t>
            </a:r>
            <a:r>
              <a:rPr lang="pt-PT" sz="2400" dirty="0" smtClean="0">
                <a:solidFill>
                  <a:schemeClr val="tx2"/>
                </a:solidFill>
                <a:latin typeface="+mj-lt"/>
              </a:rPr>
              <a:t>; a ALCA – Área de Livre Comércio das Américas e o MERCOSUL – Mercado Comum do Sul.</a:t>
            </a:r>
          </a:p>
          <a:p>
            <a:pPr>
              <a:defRPr/>
            </a:pPr>
            <a:r>
              <a:rPr lang="pt-PT" sz="2400" dirty="0" smtClean="0">
                <a:solidFill>
                  <a:schemeClr val="tx2"/>
                </a:solidFill>
                <a:latin typeface="+mj-lt"/>
              </a:rPr>
              <a:t>O NAFTA foi criado na década de 1990 entre EUA, Canadá e México com objetivos econômicos apenas, sem objetivar a supranacionalidade em termos político-institucionais. Com isso, liberalizou-se o comércio, o México passou a abrigar várias </a:t>
            </a:r>
            <a:r>
              <a:rPr lang="pt-PT" sz="2400" i="1" dirty="0" err="1" smtClean="0">
                <a:solidFill>
                  <a:schemeClr val="tx2"/>
                </a:solidFill>
                <a:latin typeface="+mj-lt"/>
              </a:rPr>
              <a:t>maquiladoras</a:t>
            </a:r>
            <a:r>
              <a:rPr lang="pt-PT" sz="2400" dirty="0" smtClean="0">
                <a:solidFill>
                  <a:schemeClr val="tx2"/>
                </a:solidFill>
                <a:latin typeface="+mj-lt"/>
              </a:rPr>
              <a:t>, mas o controle sobre os imigrantes hispânicos ilegais aumentou.</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2224339023"/>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4893647"/>
          </a:xfrm>
          <a:prstGeom prst="rect">
            <a:avLst/>
          </a:prstGeom>
          <a:noFill/>
        </p:spPr>
        <p:txBody>
          <a:bodyPr>
            <a:spAutoFit/>
          </a:bodyPr>
          <a:lstStyle/>
          <a:p>
            <a:pPr>
              <a:defRPr/>
            </a:pPr>
            <a:r>
              <a:rPr lang="pt-PT" sz="2400" dirty="0" smtClean="0">
                <a:solidFill>
                  <a:schemeClr val="tx2"/>
                </a:solidFill>
                <a:latin typeface="+mj-lt"/>
              </a:rPr>
              <a:t>Neste mesmo período, os EUA propõem a criação da ALCA, de modo a liberalizar o comércio entre todas as Américas (do Alasca à Terra do Fogo). Também neste arranjo o que se buscava era a liberalização do comércio, sem objetivar a criação de instituições supranacionais. </a:t>
            </a:r>
          </a:p>
          <a:p>
            <a:pPr>
              <a:defRPr/>
            </a:pPr>
            <a:endParaRPr lang="pt-PT" sz="2400" dirty="0" smtClean="0">
              <a:solidFill>
                <a:schemeClr val="tx2"/>
              </a:solidFill>
              <a:latin typeface="+mj-lt"/>
            </a:endParaRPr>
          </a:p>
          <a:p>
            <a:pPr>
              <a:defRPr/>
            </a:pPr>
            <a:r>
              <a:rPr lang="pt-PT" sz="2400" dirty="0" smtClean="0">
                <a:solidFill>
                  <a:schemeClr val="tx2"/>
                </a:solidFill>
                <a:latin typeface="+mj-lt"/>
              </a:rPr>
              <a:t>Mas a proposta da ALCA não se concretizou em face do temor e da crítica de alguns países (em especial o Brasil) que temiam uma invasão de produtos dos EUA e a perda de competitividade nos produtos nos quais eles eram competitivos.</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318587350"/>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650" y="1268413"/>
            <a:ext cx="8064500" cy="5632310"/>
          </a:xfrm>
          <a:prstGeom prst="rect">
            <a:avLst/>
          </a:prstGeom>
          <a:noFill/>
        </p:spPr>
        <p:txBody>
          <a:bodyPr>
            <a:spAutoFit/>
          </a:bodyPr>
          <a:lstStyle/>
          <a:p>
            <a:pPr>
              <a:defRPr/>
            </a:pPr>
            <a:r>
              <a:rPr lang="pt-PT" sz="2400" dirty="0" smtClean="0">
                <a:solidFill>
                  <a:schemeClr val="tx2"/>
                </a:solidFill>
                <a:latin typeface="+mj-lt"/>
              </a:rPr>
              <a:t>Também na década de 1990 a formação de um outro bloco, conforma-se com objetivos mais ambiciosos. O MERCOSUL, criado pelo Tratado de Assunção (entre Brasil, Argentina, Uruguai e Paraguai) visa a formação de um mercado comum. </a:t>
            </a:r>
          </a:p>
          <a:p>
            <a:pPr>
              <a:defRPr/>
            </a:pPr>
            <a:r>
              <a:rPr lang="pt-PT" sz="2400" dirty="0" smtClean="0">
                <a:solidFill>
                  <a:schemeClr val="tx2"/>
                </a:solidFill>
                <a:latin typeface="+mj-lt"/>
              </a:rPr>
              <a:t>Este processo, na verdade, é resultado da </a:t>
            </a:r>
            <a:r>
              <a:rPr lang="pt-PT" sz="2400" dirty="0">
                <a:solidFill>
                  <a:schemeClr val="tx2"/>
                </a:solidFill>
                <a:latin typeface="+mj-lt"/>
              </a:rPr>
              <a:t>aproximação </a:t>
            </a:r>
            <a:r>
              <a:rPr lang="pt-PT" sz="2400" dirty="0" smtClean="0">
                <a:solidFill>
                  <a:schemeClr val="tx2"/>
                </a:solidFill>
                <a:latin typeface="+mj-lt"/>
              </a:rPr>
              <a:t>entre Argentina </a:t>
            </a:r>
            <a:r>
              <a:rPr lang="pt-PT" sz="2400" dirty="0">
                <a:solidFill>
                  <a:schemeClr val="tx2"/>
                </a:solidFill>
                <a:latin typeface="+mj-lt"/>
              </a:rPr>
              <a:t>e Brasil </a:t>
            </a:r>
            <a:r>
              <a:rPr lang="pt-PT" sz="2400" dirty="0" smtClean="0">
                <a:solidFill>
                  <a:schemeClr val="tx2"/>
                </a:solidFill>
                <a:latin typeface="+mj-lt"/>
              </a:rPr>
              <a:t>iniciada do final da década de 1970 quando ambos assinam o Acordo </a:t>
            </a:r>
            <a:r>
              <a:rPr lang="pt-PT" sz="2400" dirty="0" err="1" smtClean="0">
                <a:solidFill>
                  <a:schemeClr val="tx2"/>
                </a:solidFill>
                <a:latin typeface="+mj-lt"/>
              </a:rPr>
              <a:t>Itaipú</a:t>
            </a:r>
            <a:r>
              <a:rPr lang="pt-PT" sz="2400" dirty="0" smtClean="0">
                <a:solidFill>
                  <a:schemeClr val="tx2"/>
                </a:solidFill>
                <a:latin typeface="+mj-lt"/>
              </a:rPr>
              <a:t>-Corpus e avançam com a Ata de Iguaçu, em 1985. </a:t>
            </a:r>
          </a:p>
          <a:p>
            <a:pPr>
              <a:defRPr/>
            </a:pPr>
            <a:r>
              <a:rPr lang="pt-PT" sz="2400" dirty="0" smtClean="0">
                <a:solidFill>
                  <a:schemeClr val="tx2"/>
                </a:solidFill>
                <a:latin typeface="+mj-lt"/>
              </a:rPr>
              <a:t>Ainda em tempo de períodos militares, os dois principais países do Cone Sul adotam um discurso de </a:t>
            </a:r>
            <a:r>
              <a:rPr lang="pt-PT" sz="2400" dirty="0" err="1" smtClean="0">
                <a:solidFill>
                  <a:schemeClr val="tx2"/>
                </a:solidFill>
                <a:latin typeface="+mj-lt"/>
              </a:rPr>
              <a:t>desfazimento</a:t>
            </a:r>
            <a:r>
              <a:rPr lang="pt-PT" sz="2400" dirty="0" smtClean="0">
                <a:solidFill>
                  <a:schemeClr val="tx2"/>
                </a:solidFill>
                <a:latin typeface="+mj-lt"/>
              </a:rPr>
              <a:t> das tensões (que teve como principal ponto o término dos programas nucleares), e este processo vai se intensificar com a retomada dos regimes democráticos.</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361402101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268760"/>
            <a:ext cx="8064500" cy="6001642"/>
          </a:xfrm>
          <a:prstGeom prst="rect">
            <a:avLst/>
          </a:prstGeom>
          <a:noFill/>
        </p:spPr>
        <p:txBody>
          <a:bodyPr>
            <a:spAutoFit/>
          </a:bodyPr>
          <a:lstStyle/>
          <a:p>
            <a:pPr>
              <a:defRPr/>
            </a:pPr>
            <a:r>
              <a:rPr lang="pt-PT" sz="2400" dirty="0" smtClean="0">
                <a:solidFill>
                  <a:schemeClr val="tx2"/>
                </a:solidFill>
                <a:latin typeface="+mj-lt"/>
              </a:rPr>
              <a:t>O Mercosul tem em sua composição um Conselho do Mercado Comum (órgão político), o Grupo Mercado Comum (órgão executivo) e uma Secretaria Administrativa. </a:t>
            </a:r>
          </a:p>
          <a:p>
            <a:pPr>
              <a:defRPr/>
            </a:pPr>
            <a:r>
              <a:rPr lang="pt-PT" sz="2400" dirty="0" smtClean="0">
                <a:solidFill>
                  <a:schemeClr val="tx2"/>
                </a:solidFill>
                <a:latin typeface="+mj-lt"/>
              </a:rPr>
              <a:t>Se até o final da década de 1990 o processo de integração via Mercosul andou a passos rápidos, a partir daí passou por vários revezes com a desvalorização do real em relação ao dólar em 1999. Além disso, a crise econômica da Argentina em 2001 dificultou o aprofundamento do bloco. </a:t>
            </a:r>
          </a:p>
          <a:p>
            <a:pPr>
              <a:defRPr/>
            </a:pPr>
            <a:r>
              <a:rPr lang="pt-PT" sz="2400" dirty="0" smtClean="0">
                <a:solidFill>
                  <a:schemeClr val="tx2"/>
                </a:solidFill>
                <a:latin typeface="+mj-lt"/>
              </a:rPr>
              <a:t>Questões econômicas, comerciais, diferenças de política comercial e monetária entre os principais sócios, dificultam a integração.</a:t>
            </a:r>
          </a:p>
          <a:p>
            <a:pPr>
              <a:defRPr/>
            </a:pPr>
            <a:r>
              <a:rPr lang="pt-PT" sz="2400" dirty="0" smtClean="0">
                <a:solidFill>
                  <a:schemeClr val="tx2"/>
                </a:solidFill>
                <a:latin typeface="+mj-lt"/>
              </a:rPr>
              <a:t>Mas ainda assim podem-se citar avanços como o compromisso de negociação conjunta em temas comerciais com outros países ou blocos.  </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519622826"/>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268760"/>
            <a:ext cx="8064500" cy="5262979"/>
          </a:xfrm>
          <a:prstGeom prst="rect">
            <a:avLst/>
          </a:prstGeom>
          <a:noFill/>
        </p:spPr>
        <p:txBody>
          <a:bodyPr>
            <a:spAutoFit/>
          </a:bodyPr>
          <a:lstStyle/>
          <a:p>
            <a:pPr>
              <a:defRPr/>
            </a:pPr>
            <a:r>
              <a:rPr lang="pt-PT" sz="2400" dirty="0" smtClean="0">
                <a:solidFill>
                  <a:schemeClr val="tx2"/>
                </a:solidFill>
                <a:latin typeface="+mj-lt"/>
              </a:rPr>
              <a:t>O Mercosul incorporou a Venezuela em 2012, em um processo que foi questionado em face da cláusula democrática. </a:t>
            </a:r>
          </a:p>
          <a:p>
            <a:pPr>
              <a:defRPr/>
            </a:pPr>
            <a:r>
              <a:rPr lang="pt-PT" sz="2400" dirty="0" smtClean="0">
                <a:solidFill>
                  <a:schemeClr val="tx2"/>
                </a:solidFill>
                <a:latin typeface="+mj-lt"/>
              </a:rPr>
              <a:t>Para o Brasil, o interesse no Mercosul vai além das questões comerciais porque o país olha para o bloco como uma plataforma política em negociações conjuntas em foros internacionais. Em um momento em que os blocos estavam se consolidando, parecia muito mais vantajoso negociar em bloco do que individualmente. </a:t>
            </a:r>
          </a:p>
          <a:p>
            <a:pPr>
              <a:defRPr/>
            </a:pPr>
            <a:r>
              <a:rPr lang="pt-PT" sz="2400" dirty="0" smtClean="0">
                <a:solidFill>
                  <a:schemeClr val="tx2"/>
                </a:solidFill>
                <a:latin typeface="+mj-lt"/>
              </a:rPr>
              <a:t>Assim, o Brasil em início dos anos 2000 propõe a criação da CASA a qual assume o nome de UNASUL em 2007. Esta organização congrega todos os Estados sul-americanos, ampliando, portanto, o escopo do Mercosul. </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1280578278"/>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268760"/>
            <a:ext cx="8064500" cy="4524315"/>
          </a:xfrm>
          <a:prstGeom prst="rect">
            <a:avLst/>
          </a:prstGeom>
          <a:noFill/>
        </p:spPr>
        <p:txBody>
          <a:bodyPr>
            <a:spAutoFit/>
          </a:bodyPr>
          <a:lstStyle/>
          <a:p>
            <a:pPr>
              <a:defRPr/>
            </a:pPr>
            <a:r>
              <a:rPr lang="pt-PT" sz="2400" dirty="0" smtClean="0">
                <a:solidFill>
                  <a:schemeClr val="tx2"/>
                </a:solidFill>
                <a:latin typeface="+mj-lt"/>
              </a:rPr>
              <a:t>A UNASUL e seu Conselho de Defesa (2008) ampliam os seus temas para além do econômico e englobam a articulação de políticas de defesa e segurança a fim de que a região avance em processos de cooperação também nestas temáticas. </a:t>
            </a:r>
          </a:p>
          <a:p>
            <a:pPr>
              <a:defRPr/>
            </a:pPr>
            <a:endParaRPr lang="pt-PT" sz="2400" dirty="0" smtClean="0">
              <a:solidFill>
                <a:schemeClr val="tx2"/>
              </a:solidFill>
              <a:latin typeface="+mj-lt"/>
            </a:endParaRPr>
          </a:p>
          <a:p>
            <a:pPr>
              <a:defRPr/>
            </a:pPr>
            <a:r>
              <a:rPr lang="pt-PT" sz="2400" dirty="0" smtClean="0">
                <a:solidFill>
                  <a:schemeClr val="tx2"/>
                </a:solidFill>
                <a:latin typeface="+mj-lt"/>
              </a:rPr>
              <a:t>Considerando que as questões que ameaçam a segurança dos Estados da região são, sobretudo, transnacionais como o tráfico de drogas, o </a:t>
            </a:r>
            <a:r>
              <a:rPr lang="pt-PT" sz="2400" dirty="0" err="1" smtClean="0">
                <a:solidFill>
                  <a:schemeClr val="tx2"/>
                </a:solidFill>
                <a:latin typeface="+mj-lt"/>
              </a:rPr>
              <a:t>planejamento</a:t>
            </a:r>
            <a:r>
              <a:rPr lang="pt-PT" sz="2400" dirty="0" smtClean="0">
                <a:solidFill>
                  <a:schemeClr val="tx2"/>
                </a:solidFill>
                <a:latin typeface="+mj-lt"/>
              </a:rPr>
              <a:t> comum e a promoção de relações político e militares transparentes, são importantes passos para o processo de integração regional. </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33538055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323850" y="1268413"/>
            <a:ext cx="864076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a:solidFill>
                  <a:schemeClr val="tx2"/>
                </a:solidFill>
                <a:latin typeface="+mj-lt"/>
              </a:rPr>
              <a:t>F</a:t>
            </a:r>
            <a:r>
              <a:rPr lang="pt-BR" sz="2400" dirty="0" smtClean="0">
                <a:solidFill>
                  <a:schemeClr val="tx2"/>
                </a:solidFill>
                <a:latin typeface="+mj-lt"/>
              </a:rPr>
              <a:t>oi </a:t>
            </a:r>
            <a:r>
              <a:rPr lang="pt-BR" sz="2400" dirty="0">
                <a:solidFill>
                  <a:schemeClr val="tx2"/>
                </a:solidFill>
                <a:latin typeface="+mj-lt"/>
              </a:rPr>
              <a:t>uma guerra imperialista, na qual as rivalidades políticas expressavam a competição econômica das potências em conflito. </a:t>
            </a:r>
            <a:endParaRPr lang="pt-BR" sz="2400" dirty="0" smtClean="0">
              <a:solidFill>
                <a:schemeClr val="tx2"/>
              </a:solidFill>
              <a:latin typeface="+mj-lt"/>
            </a:endParaRPr>
          </a:p>
          <a:p>
            <a:pPr>
              <a:defRPr/>
            </a:pPr>
            <a:endParaRPr lang="pt-BR" sz="2400" dirty="0" smtClean="0">
              <a:solidFill>
                <a:schemeClr val="tx2"/>
              </a:solidFill>
              <a:latin typeface="+mj-lt"/>
            </a:endParaRPr>
          </a:p>
          <a:p>
            <a:pPr>
              <a:defRPr/>
            </a:pPr>
            <a:r>
              <a:rPr lang="pt-BR" sz="2400" dirty="0">
                <a:solidFill>
                  <a:schemeClr val="tx2"/>
                </a:solidFill>
                <a:latin typeface="+mj-lt"/>
              </a:rPr>
              <a:t>As diferenças entre as nações em conflito refletiam os problemas criados pela industrialização e a consequente competição por mercados e capitais. </a:t>
            </a:r>
            <a:endParaRPr lang="pt-BR" sz="2400" dirty="0" smtClean="0">
              <a:solidFill>
                <a:schemeClr val="tx2"/>
              </a:solidFill>
              <a:latin typeface="+mj-lt"/>
            </a:endParaRPr>
          </a:p>
          <a:p>
            <a:pPr>
              <a:defRPr/>
            </a:pPr>
            <a:endParaRPr lang="pt-BR" sz="2400" dirty="0">
              <a:solidFill>
                <a:schemeClr val="tx2"/>
              </a:solidFill>
              <a:latin typeface="+mj-lt"/>
            </a:endParaRPr>
          </a:p>
          <a:p>
            <a:pPr>
              <a:defRPr/>
            </a:pPr>
            <a:r>
              <a:rPr lang="pt-BR" sz="2400" dirty="0" smtClean="0">
                <a:solidFill>
                  <a:schemeClr val="tx2"/>
                </a:solidFill>
                <a:latin typeface="+mj-lt"/>
              </a:rPr>
              <a:t>O desenvolvimento </a:t>
            </a:r>
            <a:r>
              <a:rPr lang="pt-BR" sz="2400" dirty="0">
                <a:solidFill>
                  <a:schemeClr val="tx2"/>
                </a:solidFill>
                <a:latin typeface="+mj-lt"/>
              </a:rPr>
              <a:t>do capitalismo empurrou o mundo </a:t>
            </a:r>
            <a:r>
              <a:rPr lang="pt-BR" sz="2400" dirty="0" smtClean="0">
                <a:solidFill>
                  <a:schemeClr val="tx2"/>
                </a:solidFill>
                <a:latin typeface="+mj-lt"/>
              </a:rPr>
              <a:t>em </a:t>
            </a:r>
            <a:r>
              <a:rPr lang="pt-BR" sz="2400" dirty="0">
                <a:solidFill>
                  <a:schemeClr val="tx2"/>
                </a:solidFill>
                <a:latin typeface="+mj-lt"/>
              </a:rPr>
              <a:t>direção a uma rivalidade entre Estados, à expansão imperialista, ao conflito e à guerra. </a:t>
            </a:r>
            <a:endParaRPr lang="pt-PT" sz="2400" dirty="0">
              <a:solidFill>
                <a:schemeClr val="tx2"/>
              </a:solidFill>
              <a:latin typeface="+mj-lt"/>
            </a:endParaRPr>
          </a:p>
          <a:p>
            <a:pPr>
              <a:defRPr/>
            </a:pPr>
            <a:endParaRPr lang="pt-BR" sz="2400" dirty="0" smtClean="0"/>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268760"/>
            <a:ext cx="8064500" cy="5262979"/>
          </a:xfrm>
          <a:prstGeom prst="rect">
            <a:avLst/>
          </a:prstGeom>
          <a:noFill/>
        </p:spPr>
        <p:txBody>
          <a:bodyPr>
            <a:spAutoFit/>
          </a:bodyPr>
          <a:lstStyle/>
          <a:p>
            <a:pPr>
              <a:defRPr/>
            </a:pPr>
            <a:r>
              <a:rPr lang="pt-PT" sz="2400" dirty="0" smtClean="0">
                <a:solidFill>
                  <a:schemeClr val="tx2"/>
                </a:solidFill>
                <a:latin typeface="+mj-lt"/>
              </a:rPr>
              <a:t>A União Europeia e o Mercosul são mais do simples acordos comerciais e econômicos.  </a:t>
            </a:r>
          </a:p>
          <a:p>
            <a:pPr>
              <a:defRPr/>
            </a:pPr>
            <a:r>
              <a:rPr lang="pt-PT" sz="2400" dirty="0" smtClean="0">
                <a:solidFill>
                  <a:schemeClr val="tx2"/>
                </a:solidFill>
                <a:latin typeface="+mj-lt"/>
              </a:rPr>
              <a:t>Eles têm uma </a:t>
            </a:r>
            <a:r>
              <a:rPr lang="pt-PT" sz="2400" b="1" dirty="0" smtClean="0">
                <a:solidFill>
                  <a:schemeClr val="tx2"/>
                </a:solidFill>
                <a:latin typeface="+mj-lt"/>
              </a:rPr>
              <a:t>dimensão política</a:t>
            </a:r>
            <a:r>
              <a:rPr lang="pt-PT" sz="2400" b="1" dirty="0">
                <a:solidFill>
                  <a:schemeClr val="tx2"/>
                </a:solidFill>
                <a:latin typeface="+mj-lt"/>
              </a:rPr>
              <a:t> </a:t>
            </a:r>
            <a:r>
              <a:rPr lang="pt-PT" sz="2400" dirty="0" smtClean="0">
                <a:solidFill>
                  <a:schemeClr val="tx2"/>
                </a:solidFill>
                <a:latin typeface="+mj-lt"/>
              </a:rPr>
              <a:t>que está relacionada com a forma com que os Estados se relacionam contemporaneamente com a sua capacidade de desenvolver processos em que a sua capacidade de governar pessoas, territórios, fluxos de capital, informações, dados e produtos esteja assegurada. </a:t>
            </a:r>
          </a:p>
          <a:p>
            <a:pPr>
              <a:defRPr/>
            </a:pPr>
            <a:endParaRPr lang="pt-PT" sz="2400" dirty="0" smtClean="0">
              <a:solidFill>
                <a:schemeClr val="tx2"/>
              </a:solidFill>
              <a:latin typeface="+mj-lt"/>
            </a:endParaRPr>
          </a:p>
          <a:p>
            <a:pPr>
              <a:defRPr/>
            </a:pPr>
            <a:r>
              <a:rPr lang="pt-PT" sz="2400" dirty="0" smtClean="0">
                <a:solidFill>
                  <a:schemeClr val="tx2"/>
                </a:solidFill>
                <a:latin typeface="+mj-lt"/>
              </a:rPr>
              <a:t>Os blocos político-econômicos representam, portanto, uma </a:t>
            </a:r>
            <a:r>
              <a:rPr lang="pt-PT" sz="2400" b="1" dirty="0" smtClean="0">
                <a:solidFill>
                  <a:schemeClr val="tx2"/>
                </a:solidFill>
                <a:latin typeface="+mj-lt"/>
              </a:rPr>
              <a:t>nova dimensão das relações internacionais </a:t>
            </a:r>
            <a:r>
              <a:rPr lang="pt-PT" sz="2400" dirty="0" smtClean="0">
                <a:solidFill>
                  <a:schemeClr val="tx2"/>
                </a:solidFill>
                <a:latin typeface="+mj-lt"/>
              </a:rPr>
              <a:t>contemporaneamente. </a:t>
            </a:r>
          </a:p>
          <a:p>
            <a:pPr>
              <a:defRPr/>
            </a:pPr>
            <a:endParaRPr lang="pt-PT" sz="2400" dirty="0">
              <a:solidFill>
                <a:schemeClr val="tx2"/>
              </a:solidFill>
              <a:latin typeface="+mj-lt"/>
            </a:endParaRPr>
          </a:p>
          <a:p>
            <a:pPr>
              <a:defRPr/>
            </a:pPr>
            <a:endParaRPr lang="pt-PT" sz="2400" dirty="0">
              <a:solidFill>
                <a:schemeClr val="tx2"/>
              </a:solidFill>
              <a:latin typeface="+mj-lt"/>
            </a:endParaRPr>
          </a:p>
        </p:txBody>
      </p:sp>
    </p:spTree>
    <p:extLst>
      <p:ext uri="{BB962C8B-B14F-4D97-AF65-F5344CB8AC3E}">
        <p14:creationId xmlns:p14="http://schemas.microsoft.com/office/powerpoint/2010/main" val="183071119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323850" y="1557338"/>
            <a:ext cx="8640763" cy="489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smtClean="0">
                <a:solidFill>
                  <a:srgbClr val="1F497D"/>
                </a:solidFill>
                <a:latin typeface="+mj-lt"/>
              </a:rPr>
              <a:t>A Inglaterra </a:t>
            </a:r>
            <a:r>
              <a:rPr lang="pt-BR" sz="2400" dirty="0">
                <a:solidFill>
                  <a:srgbClr val="1F497D"/>
                </a:solidFill>
                <a:latin typeface="+mj-lt"/>
              </a:rPr>
              <a:t>era a primeira nação industrial do mundo, pois </a:t>
            </a:r>
            <a:r>
              <a:rPr lang="pt-BR" sz="2400" dirty="0" smtClean="0">
                <a:solidFill>
                  <a:srgbClr val="1F497D"/>
                </a:solidFill>
                <a:latin typeface="+mj-lt"/>
              </a:rPr>
              <a:t>tinha </a:t>
            </a:r>
            <a:r>
              <a:rPr lang="pt-BR" sz="2400" dirty="0">
                <a:solidFill>
                  <a:srgbClr val="1F497D"/>
                </a:solidFill>
                <a:latin typeface="+mj-lt"/>
              </a:rPr>
              <a:t>dado início à </a:t>
            </a:r>
            <a:r>
              <a:rPr lang="pt-BR" sz="2400" dirty="0" smtClean="0">
                <a:solidFill>
                  <a:srgbClr val="1F497D"/>
                </a:solidFill>
                <a:latin typeface="+mj-lt"/>
              </a:rPr>
              <a:t>Revolução </a:t>
            </a:r>
            <a:r>
              <a:rPr lang="pt-BR" sz="2400" dirty="0">
                <a:solidFill>
                  <a:srgbClr val="1F497D"/>
                </a:solidFill>
                <a:latin typeface="+mj-lt"/>
              </a:rPr>
              <a:t>Industrial </a:t>
            </a:r>
            <a:r>
              <a:rPr lang="pt-BR" sz="2400" dirty="0" smtClean="0">
                <a:solidFill>
                  <a:srgbClr val="1F497D"/>
                </a:solidFill>
                <a:latin typeface="+mj-lt"/>
              </a:rPr>
              <a:t>(fins séc. XVIII) a qual modificou </a:t>
            </a:r>
            <a:r>
              <a:rPr lang="pt-BR" sz="2400" dirty="0">
                <a:solidFill>
                  <a:srgbClr val="1F497D"/>
                </a:solidFill>
                <a:latin typeface="+mj-lt"/>
              </a:rPr>
              <a:t>as formas de </a:t>
            </a:r>
            <a:r>
              <a:rPr lang="pt-BR" sz="2400" dirty="0" smtClean="0">
                <a:solidFill>
                  <a:srgbClr val="1F497D"/>
                </a:solidFill>
                <a:latin typeface="+mj-lt"/>
              </a:rPr>
              <a:t>produzir, alterando </a:t>
            </a:r>
            <a:r>
              <a:rPr lang="pt-BR" sz="2400" dirty="0">
                <a:solidFill>
                  <a:srgbClr val="1F497D"/>
                </a:solidFill>
                <a:latin typeface="+mj-lt"/>
              </a:rPr>
              <a:t>a sociedade em todos os seus aspectos. </a:t>
            </a:r>
          </a:p>
          <a:p>
            <a:pPr>
              <a:defRPr/>
            </a:pPr>
            <a:r>
              <a:rPr lang="pt-BR" sz="2400" dirty="0">
                <a:solidFill>
                  <a:srgbClr val="1F497D"/>
                </a:solidFill>
                <a:latin typeface="+mj-lt"/>
              </a:rPr>
              <a:t>A aceleração do crescimento inglês se beneficiou da existência de um amplo e já consolidado mercado interno e também do seu comércio ultramarino </a:t>
            </a:r>
            <a:r>
              <a:rPr lang="pt-BR" sz="2400" dirty="0" smtClean="0">
                <a:solidFill>
                  <a:srgbClr val="1F497D"/>
                </a:solidFill>
                <a:latin typeface="+mj-lt"/>
              </a:rPr>
              <a:t>(“</a:t>
            </a:r>
            <a:r>
              <a:rPr lang="pt-BR" sz="2400" dirty="0">
                <a:solidFill>
                  <a:srgbClr val="1F497D"/>
                </a:solidFill>
                <a:latin typeface="+mj-lt"/>
              </a:rPr>
              <a:t>senhora dos mares</a:t>
            </a:r>
            <a:r>
              <a:rPr lang="pt-BR" sz="2400" dirty="0" smtClean="0">
                <a:solidFill>
                  <a:srgbClr val="1F497D"/>
                </a:solidFill>
                <a:latin typeface="+mj-lt"/>
              </a:rPr>
              <a:t>”). </a:t>
            </a:r>
          </a:p>
          <a:p>
            <a:pPr>
              <a:defRPr/>
            </a:pPr>
            <a:endParaRPr lang="pt-BR" sz="2400" dirty="0" smtClean="0">
              <a:solidFill>
                <a:srgbClr val="1F497D"/>
              </a:solidFill>
              <a:latin typeface="+mj-lt"/>
            </a:endParaRPr>
          </a:p>
          <a:p>
            <a:pPr>
              <a:defRPr/>
            </a:pPr>
            <a:r>
              <a:rPr lang="pt-BR" sz="2400" dirty="0">
                <a:solidFill>
                  <a:srgbClr val="1F497D"/>
                </a:solidFill>
                <a:latin typeface="+mj-lt"/>
              </a:rPr>
              <a:t>Contudo na primeira década do séc. XX o surgimento de outros países industriais colocava um limite à expansão da indústria britânica; a Alemanha </a:t>
            </a:r>
            <a:r>
              <a:rPr lang="pt-BR" sz="2400" dirty="0" smtClean="0">
                <a:solidFill>
                  <a:srgbClr val="1F497D"/>
                </a:solidFill>
                <a:latin typeface="+mj-lt"/>
              </a:rPr>
              <a:t>seria </a:t>
            </a:r>
            <a:r>
              <a:rPr lang="pt-BR" sz="2400" dirty="0">
                <a:solidFill>
                  <a:srgbClr val="1F497D"/>
                </a:solidFill>
                <a:latin typeface="+mj-lt"/>
              </a:rPr>
              <a:t>o primeiro país a ultrapassar a Inglaterra em termos de equipamentos e tecnologia. </a:t>
            </a:r>
          </a:p>
          <a:p>
            <a:pPr>
              <a:defRPr/>
            </a:pPr>
            <a:endParaRPr lang="pt-BR" sz="2400" dirty="0">
              <a:solidFill>
                <a:srgbClr val="1F497D"/>
              </a:solidFill>
              <a:latin typeface="+mj-lt"/>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323850" y="2133600"/>
            <a:ext cx="8640763" cy="470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smtClean="0">
                <a:solidFill>
                  <a:srgbClr val="1F497D"/>
                </a:solidFill>
                <a:latin typeface="+mj-lt"/>
              </a:rPr>
              <a:t>Estava</a:t>
            </a:r>
            <a:r>
              <a:rPr lang="pt-BR" sz="2400" dirty="0">
                <a:solidFill>
                  <a:srgbClr val="1F497D"/>
                </a:solidFill>
                <a:latin typeface="+mj-lt"/>
              </a:rPr>
              <a:t>-se vivendo em um momento em que a descoberta de novas fontes de energia, novos remédios e de novas tecnologias, servia para fortalecer a crença na inesgotável capacidade humana de inventar, de criar novos produtos, dando a ilusão de que se estava vivendo um período áureo da humanidade. </a:t>
            </a:r>
            <a:endParaRPr lang="pt-BR" sz="2400" dirty="0" smtClean="0">
              <a:solidFill>
                <a:srgbClr val="1F497D"/>
              </a:solidFill>
              <a:latin typeface="+mj-lt"/>
            </a:endParaRPr>
          </a:p>
          <a:p>
            <a:pPr>
              <a:defRPr/>
            </a:pPr>
            <a:endParaRPr lang="pt-BR" sz="2400" dirty="0">
              <a:solidFill>
                <a:srgbClr val="1F497D"/>
              </a:solidFill>
              <a:latin typeface="+mj-lt"/>
            </a:endParaRPr>
          </a:p>
          <a:p>
            <a:pPr>
              <a:defRPr/>
            </a:pPr>
            <a:r>
              <a:rPr lang="pt-BR" sz="2400" dirty="0">
                <a:solidFill>
                  <a:srgbClr val="1F497D"/>
                </a:solidFill>
                <a:latin typeface="+mj-lt"/>
              </a:rPr>
              <a:t>Era a </a:t>
            </a:r>
            <a:r>
              <a:rPr lang="pt-BR" sz="2400" i="1" dirty="0">
                <a:solidFill>
                  <a:srgbClr val="1F497D"/>
                </a:solidFill>
                <a:latin typeface="+mj-lt"/>
              </a:rPr>
              <a:t>BELLE ÉPOQUE</a:t>
            </a:r>
            <a:r>
              <a:rPr lang="pt-BR" sz="2400" dirty="0">
                <a:solidFill>
                  <a:srgbClr val="1F497D"/>
                </a:solidFill>
                <a:latin typeface="+mj-lt"/>
              </a:rPr>
              <a:t>, conhecida pelo seu otimismo, pela certeza de uma estabilidade e paz duradouras. </a:t>
            </a:r>
          </a:p>
          <a:p>
            <a:pPr eaLnBrk="1" hangingPunct="1">
              <a:spcBef>
                <a:spcPct val="50000"/>
              </a:spcBef>
              <a:defRPr/>
            </a:pPr>
            <a:endParaRPr lang="pt-BR" sz="2400" dirty="0" smtClean="0">
              <a:solidFill>
                <a:srgbClr val="1F497D"/>
              </a:solidFill>
              <a:latin typeface="+mj-lt"/>
            </a:endParaRPr>
          </a:p>
          <a:p>
            <a:pPr eaLnBrk="1" hangingPunct="1">
              <a:spcBef>
                <a:spcPct val="50000"/>
              </a:spcBef>
              <a:defRPr/>
            </a:pPr>
            <a:endParaRPr lang="pt-BR" sz="2400" dirty="0" smtClean="0">
              <a:solidFill>
                <a:srgbClr val="1F497D"/>
              </a:solidFill>
              <a:latin typeface="+mj-lt"/>
              <a:cs typeface="+mn-cs"/>
            </a:endParaRPr>
          </a:p>
          <a:p>
            <a:pPr eaLnBrk="1" hangingPunct="1">
              <a:spcBef>
                <a:spcPct val="50000"/>
              </a:spcBef>
              <a:defRPr/>
            </a:pPr>
            <a:endParaRPr lang="pt-BR" sz="2400" dirty="0" smtClean="0">
              <a:solidFill>
                <a:srgbClr val="1F497D"/>
              </a:solidFill>
              <a:latin typeface="+mj-lt"/>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323850" y="1628775"/>
            <a:ext cx="8640763" cy="378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a:solidFill>
                  <a:srgbClr val="1F497D"/>
                </a:solidFill>
                <a:latin typeface="+mj-lt"/>
              </a:rPr>
              <a:t>Mas, na verdade, o desenvolvimento econômico </a:t>
            </a:r>
            <a:r>
              <a:rPr lang="pt-BR" sz="2400" dirty="0" smtClean="0">
                <a:solidFill>
                  <a:srgbClr val="1F497D"/>
                </a:solidFill>
                <a:latin typeface="+mj-lt"/>
              </a:rPr>
              <a:t>de Inglaterra, Alemanha, França e Rússia, acentuava </a:t>
            </a:r>
            <a:r>
              <a:rPr lang="pt-BR" sz="2400" dirty="0">
                <a:solidFill>
                  <a:srgbClr val="1F497D"/>
                </a:solidFill>
                <a:latin typeface="+mj-lt"/>
              </a:rPr>
              <a:t>a possibilidade de conflitos pois os esforços de industrialização e competição desenfreada tendiam a recriar antigas rivalidades. </a:t>
            </a:r>
            <a:endParaRPr lang="pt-BR" sz="2400" dirty="0" smtClean="0">
              <a:solidFill>
                <a:srgbClr val="1F497D"/>
              </a:solidFill>
              <a:latin typeface="+mj-lt"/>
            </a:endParaRPr>
          </a:p>
          <a:p>
            <a:pPr>
              <a:defRPr/>
            </a:pPr>
            <a:endParaRPr lang="pt-BR" sz="2400" dirty="0">
              <a:solidFill>
                <a:srgbClr val="1F497D"/>
              </a:solidFill>
              <a:latin typeface="+mj-lt"/>
            </a:endParaRPr>
          </a:p>
          <a:p>
            <a:pPr>
              <a:defRPr/>
            </a:pPr>
            <a:r>
              <a:rPr lang="pt-BR" sz="2400" dirty="0">
                <a:solidFill>
                  <a:srgbClr val="1F497D"/>
                </a:solidFill>
                <a:latin typeface="+mj-lt"/>
              </a:rPr>
              <a:t>Não era à toa que a indústria bélica via aumentar os seus recursos, era, portanto, um período de PAZ </a:t>
            </a:r>
            <a:r>
              <a:rPr lang="pt-BR" sz="2400" dirty="0" smtClean="0">
                <a:solidFill>
                  <a:srgbClr val="1F497D"/>
                </a:solidFill>
                <a:latin typeface="+mj-lt"/>
              </a:rPr>
              <a:t>ARMADA </a:t>
            </a:r>
            <a:r>
              <a:rPr lang="pt-BR" sz="2400" dirty="0">
                <a:solidFill>
                  <a:srgbClr val="1F497D"/>
                </a:solidFill>
                <a:latin typeface="+mj-lt"/>
              </a:rPr>
              <a:t>pois além de novas armas, em quase todos os países adotou-se o serviço militar obrigatório, o que fez crescer a influência do exército na sociedade e na política de seus países. </a:t>
            </a:r>
            <a:endParaRPr lang="pt-PT" sz="2400" dirty="0">
              <a:solidFill>
                <a:srgbClr val="1F497D"/>
              </a:solidFill>
              <a:latin typeface="+mj-lt"/>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ubtítulo 2"/>
          <p:cNvSpPr>
            <a:spLocks noGrp="1"/>
          </p:cNvSpPr>
          <p:nvPr>
            <p:ph type="subTitle" idx="4294967295"/>
          </p:nvPr>
        </p:nvSpPr>
        <p:spPr bwMode="auto">
          <a:xfrm>
            <a:off x="876300" y="808038"/>
            <a:ext cx="6216650" cy="5000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ctr" eaLnBrk="1" hangingPunct="1">
              <a:buFont typeface="Arial" charset="0"/>
              <a:buNone/>
            </a:pPr>
            <a:r>
              <a:rPr lang="pt-BR" sz="2000" b="1" i="1">
                <a:solidFill>
                  <a:srgbClr val="FFC000"/>
                </a:solidFill>
                <a:latin typeface="Calibri" charset="0"/>
              </a:rPr>
              <a:t>Relações Internacionais</a:t>
            </a:r>
          </a:p>
          <a:p>
            <a:pPr marL="0" indent="0" algn="ctr" eaLnBrk="1" hangingPunct="1">
              <a:buFont typeface="Arial" charset="0"/>
              <a:buNone/>
            </a:pPr>
            <a:endParaRPr lang="pt-BR" sz="2000" b="1" i="1">
              <a:solidFill>
                <a:srgbClr val="FFC000"/>
              </a:solidFill>
              <a:latin typeface="Calibri" charset="0"/>
            </a:endParaRPr>
          </a:p>
        </p:txBody>
      </p:sp>
      <p:sp>
        <p:nvSpPr>
          <p:cNvPr id="2051" name="Text Box 8"/>
          <p:cNvSpPr txBox="1">
            <a:spLocks noChangeArrowheads="1"/>
          </p:cNvSpPr>
          <p:nvPr/>
        </p:nvSpPr>
        <p:spPr bwMode="auto">
          <a:xfrm>
            <a:off x="250825" y="1628775"/>
            <a:ext cx="8713788"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pt-BR" sz="2400" dirty="0" smtClean="0">
                <a:solidFill>
                  <a:srgbClr val="1F497D"/>
                </a:solidFill>
                <a:latin typeface="+mj-lt"/>
              </a:rPr>
              <a:t>Mas os governantes não acreditavam em uma </a:t>
            </a:r>
            <a:r>
              <a:rPr lang="pt-BR" sz="2400" dirty="0">
                <a:solidFill>
                  <a:srgbClr val="1F497D"/>
                </a:solidFill>
                <a:latin typeface="+mj-lt"/>
              </a:rPr>
              <a:t>guerra longa e que pudesse vir a envolver tantos países. </a:t>
            </a:r>
            <a:endParaRPr lang="pt-BR" sz="2400" dirty="0" smtClean="0">
              <a:solidFill>
                <a:srgbClr val="1F497D"/>
              </a:solidFill>
              <a:latin typeface="+mj-lt"/>
            </a:endParaRPr>
          </a:p>
          <a:p>
            <a:pPr>
              <a:defRPr/>
            </a:pPr>
            <a:r>
              <a:rPr lang="pt-BR" sz="2400" dirty="0">
                <a:solidFill>
                  <a:srgbClr val="1F497D"/>
                </a:solidFill>
                <a:latin typeface="+mj-lt"/>
              </a:rPr>
              <a:t>De certa forma, a ideia de que a guerra seria curta e rápida estava de acordo com a </a:t>
            </a:r>
            <a:r>
              <a:rPr lang="pt-BR" sz="2400" i="1" dirty="0">
                <a:solidFill>
                  <a:srgbClr val="1F497D"/>
                </a:solidFill>
                <a:latin typeface="+mj-lt"/>
              </a:rPr>
              <a:t>crença na superioridade</a:t>
            </a:r>
            <a:r>
              <a:rPr lang="pt-BR" sz="2400" dirty="0">
                <a:solidFill>
                  <a:srgbClr val="1F497D"/>
                </a:solidFill>
                <a:latin typeface="+mj-lt"/>
              </a:rPr>
              <a:t> de um país em relação ao outro. </a:t>
            </a:r>
            <a:endParaRPr lang="pt-BR" sz="2400" dirty="0" smtClean="0">
              <a:solidFill>
                <a:srgbClr val="1F497D"/>
              </a:solidFill>
              <a:latin typeface="+mj-lt"/>
            </a:endParaRPr>
          </a:p>
          <a:p>
            <a:pPr>
              <a:defRPr/>
            </a:pPr>
            <a:endParaRPr lang="pt-BR" sz="2400" dirty="0">
              <a:solidFill>
                <a:srgbClr val="1F497D"/>
              </a:solidFill>
              <a:latin typeface="+mj-lt"/>
            </a:endParaRPr>
          </a:p>
          <a:p>
            <a:pPr>
              <a:defRPr/>
            </a:pPr>
            <a:r>
              <a:rPr lang="pt-BR" sz="2400" dirty="0">
                <a:solidFill>
                  <a:srgbClr val="1F497D"/>
                </a:solidFill>
                <a:latin typeface="+mj-lt"/>
              </a:rPr>
              <a:t>Com a industrialização, fortaleceu-se o nacionalismo dos países, o que significou a construção e generalização de um conjunto de tradições que procuravam convencer a população de cada país de sua importância e superioridade na história mundial. </a:t>
            </a:r>
          </a:p>
          <a:p>
            <a:pPr>
              <a:defRPr/>
            </a:pPr>
            <a:endParaRPr lang="pt-BR" sz="2400" dirty="0" smtClean="0"/>
          </a:p>
          <a:p>
            <a:pPr>
              <a:defRPr/>
            </a:pPr>
            <a:endParaRPr lang="pt-BR" sz="2400" dirty="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12236</TotalTime>
  <Words>5031</Words>
  <Application>Microsoft Macintosh PowerPoint</Application>
  <PresentationFormat>On-screen Show (4:3)</PresentationFormat>
  <Paragraphs>216</Paragraphs>
  <Slides>50</Slides>
  <Notes>14</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Tema do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thesta</dc:creator>
  <cp:lastModifiedBy>dddd ddddd</cp:lastModifiedBy>
  <cp:revision>622</cp:revision>
  <dcterms:created xsi:type="dcterms:W3CDTF">2009-10-28T18:28:43Z</dcterms:created>
  <dcterms:modified xsi:type="dcterms:W3CDTF">2014-08-27T12:34:12Z</dcterms:modified>
</cp:coreProperties>
</file>