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62" r:id="rId2"/>
    <p:sldId id="283" r:id="rId3"/>
    <p:sldId id="284" r:id="rId4"/>
    <p:sldId id="291" r:id="rId5"/>
    <p:sldId id="301" r:id="rId6"/>
    <p:sldId id="286" r:id="rId7"/>
    <p:sldId id="292" r:id="rId8"/>
    <p:sldId id="293" r:id="rId9"/>
    <p:sldId id="294" r:id="rId10"/>
    <p:sldId id="296" r:id="rId11"/>
    <p:sldId id="297" r:id="rId12"/>
    <p:sldId id="298" r:id="rId13"/>
    <p:sldId id="299" r:id="rId14"/>
    <p:sldId id="300" r:id="rId15"/>
    <p:sldId id="263" r:id="rId16"/>
    <p:sldId id="287" r:id="rId17"/>
    <p:sldId id="264" r:id="rId18"/>
    <p:sldId id="265" r:id="rId19"/>
    <p:sldId id="266" r:id="rId20"/>
    <p:sldId id="268" r:id="rId21"/>
    <p:sldId id="269" r:id="rId22"/>
    <p:sldId id="270" r:id="rId23"/>
    <p:sldId id="288" r:id="rId24"/>
    <p:sldId id="289" r:id="rId25"/>
    <p:sldId id="271" r:id="rId26"/>
    <p:sldId id="272" r:id="rId27"/>
    <p:sldId id="273" r:id="rId28"/>
    <p:sldId id="274" r:id="rId29"/>
    <p:sldId id="302" r:id="rId30"/>
    <p:sldId id="295" r:id="rId31"/>
    <p:sldId id="275" r:id="rId32"/>
  </p:sldIdLst>
  <p:sldSz cx="9144000" cy="6858000" type="screen4x3"/>
  <p:notesSz cx="6888163" cy="100203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EFFCD"/>
    <a:srgbClr val="FF00FF"/>
    <a:srgbClr val="FFFF00"/>
    <a:srgbClr val="00FF00"/>
    <a:srgbClr val="FF0000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-1944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3522" y="-114"/>
      </p:cViewPr>
      <p:guideLst>
        <p:guide orient="horz" pos="3156"/>
        <p:guide pos="217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fld id="{445C5722-E8EC-452D-AF3E-0969CE71A399}" type="datetimeFigureOut">
              <a:rPr lang="pt-BR"/>
              <a:pPr/>
              <a:t>10/04/2013</a:t>
            </a:fld>
            <a:endParaRPr lang="pt-BR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fld id="{739BE84B-B622-4231-8123-FA695DF73181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fld id="{CEF3B8B7-8D9C-4144-A073-591728EFE48D}" type="datetimeFigureOut">
              <a:rPr lang="pt-BR"/>
              <a:pPr/>
              <a:t>10/04/2013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  <a:ea typeface="+mn-ea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fld id="{D13A062C-653C-4B73-9E73-EC609CF05963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9066C6-F859-4C99-B1E0-45E05E99DB0B}" type="slidenum">
              <a:rPr lang="pt-BR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D2388A-52D2-4602-A0C2-BCECD96FA863}" type="slidenum">
              <a:rPr lang="pt-BR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949349">
              <a:defRPr/>
            </a:pPr>
            <a:fld id="{EC8C33A0-1055-4847-B57B-1959355D62BB}" type="slidenum">
              <a:rPr lang="pt-BR" smtClean="0"/>
              <a:pPr defTabSz="949349">
                <a:defRPr/>
              </a:pPr>
              <a:t>7</a:t>
            </a:fld>
            <a:endParaRPr lang="pt-BR" dirty="0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defTabSz="949349">
              <a:defRPr/>
            </a:pPr>
            <a:fld id="{1292A510-3A1B-478F-A3C7-683FF352FF07}" type="slidenum">
              <a:rPr lang="pt-BR" smtClean="0"/>
              <a:pPr defTabSz="949349">
                <a:defRPr/>
              </a:pPr>
              <a:t>13</a:t>
            </a:fld>
            <a:endParaRPr lang="pt-BR" dirty="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dirty="0" smtClean="0"/>
              <a:t>O ESTÁGIO EM QUE SE ENCONTRA A TEORIA, as POSSIBILIDADES, as CONTRIBUIÇÕES, a IMPORTÂNCIA (particular e geral)  =&gt;</a:t>
            </a:r>
          </a:p>
          <a:p>
            <a:r>
              <a:rPr lang="pt-BR" dirty="0" smtClean="0"/>
              <a:t>Para tanto, o pesquisador precisa enfatizar:</a:t>
            </a:r>
          </a:p>
          <a:p>
            <a:pPr marL="357795" lvl="2"/>
            <a:r>
              <a:rPr lang="pt-BR" dirty="0" smtClean="0"/>
              <a:t>O estágio em que se encontra a teoria respeitante ao tema;</a:t>
            </a:r>
          </a:p>
          <a:p>
            <a:pPr marL="357795" lvl="2"/>
            <a:r>
              <a:rPr lang="pt-BR" dirty="0" smtClean="0"/>
              <a:t>As contribuições teóricas que a pesquisa pode trazer: confirmação geral, confirmação na sociedade particular em que se insere a pesquisa, especificação para casos particulares, classificação da teoria, resolução de pontos obscuros;</a:t>
            </a:r>
          </a:p>
          <a:p>
            <a:pPr marL="357795" lvl="2"/>
            <a:r>
              <a:rPr lang="pt-BR" dirty="0" smtClean="0"/>
              <a:t>A importância do tema do ponto de vista geral;</a:t>
            </a:r>
          </a:p>
          <a:p>
            <a:pPr marL="357795" lvl="2"/>
            <a:r>
              <a:rPr lang="pt-BR" dirty="0" smtClean="0"/>
              <a:t>A importância do tema para casos particulares em questão;</a:t>
            </a:r>
          </a:p>
          <a:p>
            <a:pPr marL="357795" lvl="2"/>
            <a:r>
              <a:rPr lang="pt-BR" dirty="0" smtClean="0"/>
              <a:t>Possibilidade de sugerir modificações no âmbito da realidade abarcada pelo tema proposto;</a:t>
            </a:r>
          </a:p>
          <a:p>
            <a:pPr marL="357795" lvl="2"/>
            <a:r>
              <a:rPr lang="pt-BR" dirty="0" smtClean="0"/>
              <a:t>Descoberta de soluções para casos gerais e/ou particulares.</a:t>
            </a:r>
          </a:p>
          <a:p>
            <a:pPr marL="178102" lvl="1">
              <a:buClr>
                <a:srgbClr val="0000CC"/>
              </a:buClr>
            </a:pPr>
            <a:r>
              <a:rPr lang="pt-BR" sz="1000" dirty="0" smtClean="0">
                <a:latin typeface="Times New Roman" pitchFamily="18" charset="0"/>
              </a:rPr>
              <a:t>Importância: para MELHORAR uma prática.= O ponto de partida é o objetivo-fim do trabalho (importante PARA QUEM?). + na área em que se busca a formação (Teórica)</a:t>
            </a:r>
          </a:p>
          <a:p>
            <a:pPr marL="178102" lvl="1">
              <a:buClr>
                <a:srgbClr val="0000CC"/>
              </a:buClr>
            </a:pPr>
            <a:r>
              <a:rPr lang="pt-BR" sz="1000" dirty="0" smtClean="0">
                <a:latin typeface="Times New Roman" pitchFamily="18" charset="0"/>
              </a:rPr>
              <a:t>Oportunidade = Por que o estudo é oportuno naquele momento?</a:t>
            </a:r>
          </a:p>
          <a:p>
            <a:pPr marL="178102" lvl="1">
              <a:buClr>
                <a:srgbClr val="0000CC"/>
              </a:buClr>
            </a:pPr>
            <a:r>
              <a:rPr lang="pt-BR" sz="1000" dirty="0" smtClean="0">
                <a:latin typeface="Times New Roman" pitchFamily="18" charset="0"/>
              </a:rPr>
              <a:t>Viabilidade – para diminuir os riscos e aumentar chances de sucesso. Principalmente, CUSTO e TEMPO.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95D735-9CDF-412C-B06F-593DE88B255D}" type="slidenum">
              <a:rPr lang="pt-BR"/>
              <a:pPr/>
              <a:t>30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781300"/>
            <a:ext cx="8229600" cy="3743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AC964-B8D4-4B7C-99FC-7D3B3BFAB8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DC7ED-7770-4E13-A9E5-DECEFF64B8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785786" y="1560032"/>
            <a:ext cx="74151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0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pt-BR" sz="2800" b="1" dirty="0" smtClean="0"/>
          </a:p>
          <a:p>
            <a:endParaRPr lang="pt-BR" sz="2800" b="1" dirty="0" smtClean="0"/>
          </a:p>
          <a:p>
            <a:pPr algn="ctr"/>
            <a:r>
              <a:rPr lang="pt-BR" sz="2800" b="1" u="sng" dirty="0" smtClean="0"/>
              <a:t>PROJETO DE PESQUISA</a:t>
            </a:r>
            <a:endParaRPr lang="pt-BR" sz="2800" b="1" u="sng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68313" y="1534057"/>
            <a:ext cx="799147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000" b="1" dirty="0"/>
              <a:t>Universidade Federal de Santa Catarina</a:t>
            </a:r>
          </a:p>
          <a:p>
            <a:pPr algn="ctr"/>
            <a:r>
              <a:rPr lang="pt-BR" sz="2000" b="1" dirty="0"/>
              <a:t>Centro Sócio-Econômico</a:t>
            </a:r>
          </a:p>
          <a:p>
            <a:pPr algn="ctr"/>
            <a:r>
              <a:rPr lang="pt-BR" sz="2000" b="1" dirty="0"/>
              <a:t>Departamento de Ciências da Administração </a:t>
            </a:r>
            <a:endParaRPr lang="pt-BR" sz="2000" b="1" dirty="0" smtClean="0"/>
          </a:p>
          <a:p>
            <a:pPr algn="ctr"/>
            <a:r>
              <a:rPr lang="pt-BR" sz="2000" b="1" dirty="0" err="1" smtClean="0"/>
              <a:t>PNAP</a:t>
            </a:r>
            <a:endParaRPr lang="pt-BR" sz="2000" b="1" dirty="0" smtClean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785786" y="3143248"/>
            <a:ext cx="7921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800" b="1" dirty="0" smtClean="0"/>
              <a:t>Metodologia </a:t>
            </a:r>
            <a:r>
              <a:rPr lang="pt-BR" sz="2800" b="1" dirty="0"/>
              <a:t>do trabalho científico 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28596" y="3786190"/>
            <a:ext cx="84248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2800" b="1" dirty="0"/>
              <a:t>Professora: Alessandra de Linhares </a:t>
            </a:r>
            <a:r>
              <a:rPr lang="pt-BR" sz="2800" b="1" dirty="0" err="1" smtClean="0"/>
              <a:t>Jacobsen</a:t>
            </a:r>
            <a:endParaRPr lang="pt-BR" sz="2800" b="1" dirty="0" smtClean="0"/>
          </a:p>
          <a:p>
            <a:pPr algn="ctr"/>
            <a:r>
              <a:rPr lang="pt-BR" sz="2800" b="1" dirty="0" smtClean="0"/>
              <a:t>Professor: Mário de Souza Almeida</a:t>
            </a:r>
            <a:r>
              <a:rPr lang="pt-BR" dirty="0" smtClean="0"/>
              <a:t>         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6385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3214683"/>
          </a:xfrm>
          <a:ln>
            <a:solidFill>
              <a:schemeClr val="accent1"/>
            </a:solidFill>
          </a:ln>
        </p:spPr>
        <p:txBody>
          <a:bodyPr/>
          <a:lstStyle/>
          <a:p>
            <a:pPr marL="514350" indent="-514350" eaLnBrk="1" hangingPunct="1">
              <a:buFont typeface="Wingdings" pitchFamily="2" charset="2"/>
              <a:buChar char="§"/>
            </a:pP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TEMA-PROBLEMA</a:t>
            </a:r>
          </a:p>
          <a:p>
            <a:pPr marL="514350" indent="-514350" eaLnBrk="1" hangingPunct="1">
              <a:buFont typeface="Wingdings" pitchFamily="2" charset="2"/>
              <a:buChar char="§"/>
            </a:pP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OBJETIVO GERAL</a:t>
            </a:r>
          </a:p>
          <a:p>
            <a:pPr marL="514350" indent="-514350" eaLnBrk="1" hangingPunct="1">
              <a:buFont typeface="Wingdings" pitchFamily="2" charset="2"/>
              <a:buChar char="§"/>
            </a:pP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OBJETIVOS ESPECÍFICOS (perguntas/passos inerentes ao objetivo geral)</a:t>
            </a:r>
          </a:p>
          <a:p>
            <a:pPr marL="514350" indent="-514350" eaLnBrk="1" hangingPunct="1">
              <a:buFont typeface="Wingdings" pitchFamily="2" charset="2"/>
              <a:buChar char="§"/>
            </a:pP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JUSTIFICATIVA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68313" y="1428736"/>
            <a:ext cx="8229600" cy="920764"/>
          </a:xfrm>
          <a:ln>
            <a:solidFill>
              <a:schemeClr val="tx1"/>
            </a:solidFill>
          </a:ln>
        </p:spPr>
        <p:txBody>
          <a:bodyPr/>
          <a:lstStyle/>
          <a:p>
            <a:pPr algn="ctr" eaLnBrk="1" hangingPunct="1">
              <a:defRPr/>
            </a:pP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pt-BR" sz="3200" dirty="0" smtClean="0">
                <a:effectLst/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pt-BR" sz="3200" b="1" dirty="0" smtClean="0">
                <a:effectLst/>
                <a:latin typeface="Times New Roman" pitchFamily="18" charset="0"/>
                <a:cs typeface="Times New Roman" pitchFamily="18" charset="0"/>
              </a:rPr>
              <a:t>INTRODUÇÃO</a:t>
            </a:r>
            <a:r>
              <a:rPr lang="pt-BR" sz="3200" dirty="0" smtClean="0">
                <a:effectLst/>
                <a:latin typeface="Times New Roman" pitchFamily="18" charset="0"/>
                <a:cs typeface="Times New Roman" pitchFamily="18" charset="0"/>
              </a:rPr>
              <a:t>, é preciso definir, portanto:</a:t>
            </a:r>
            <a:endParaRPr lang="pt-BR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84338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>
              <a:buFontTx/>
              <a:buNone/>
            </a:pPr>
            <a:r>
              <a:rPr lang="pt-BR" b="1" smtClean="0">
                <a:solidFill>
                  <a:srgbClr val="FF0000"/>
                </a:solidFill>
                <a:latin typeface="Times New Roman" pitchFamily="18" charset="0"/>
              </a:rPr>
              <a:t>OBJETIVO GERAL</a:t>
            </a:r>
          </a:p>
          <a:p>
            <a:pPr>
              <a:buClr>
                <a:srgbClr val="0000CC"/>
              </a:buClr>
              <a:buFont typeface="Wingdings" pitchFamily="2" charset="2"/>
              <a:buChar char="Ü"/>
            </a:pPr>
            <a:r>
              <a:rPr lang="pt-BR" sz="2800" b="1" smtClean="0">
                <a:latin typeface="Times New Roman" pitchFamily="18" charset="0"/>
              </a:rPr>
              <a:t>Baseado no tema-problema</a:t>
            </a:r>
          </a:p>
          <a:p>
            <a:pPr>
              <a:buClr>
                <a:srgbClr val="0000CC"/>
              </a:buClr>
              <a:buFont typeface="Wingdings" pitchFamily="2" charset="2"/>
              <a:buChar char="Ü"/>
            </a:pPr>
            <a:r>
              <a:rPr lang="pt-BR" sz="2800" b="1" smtClean="0">
                <a:latin typeface="Times New Roman" pitchFamily="18" charset="0"/>
              </a:rPr>
              <a:t>Dentro de uma visão global do tema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85720" y="4929198"/>
            <a:ext cx="8642350" cy="1538883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BR" dirty="0"/>
              <a:t> </a:t>
            </a:r>
            <a:r>
              <a:rPr lang="pt-BR" sz="2400" b="1" dirty="0" smtClean="0">
                <a:latin typeface="Times New Roman" pitchFamily="18" charset="0"/>
              </a:rPr>
              <a:t>Portanto o </a:t>
            </a:r>
            <a:r>
              <a:rPr lang="pt-BR" sz="2400" b="1" u="sng" dirty="0" smtClean="0">
                <a:latin typeface="Times New Roman" pitchFamily="18" charset="0"/>
              </a:rPr>
              <a:t>objetivo geral </a:t>
            </a:r>
            <a:r>
              <a:rPr lang="pt-BR" sz="2400" b="1" dirty="0" smtClean="0">
                <a:latin typeface="Times New Roman" pitchFamily="18" charset="0"/>
              </a:rPr>
              <a:t>será: </a:t>
            </a:r>
            <a:endParaRPr lang="pt-BR" sz="2400" b="1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pt-BR" sz="2800" b="1" i="1" dirty="0" smtClean="0">
                <a:latin typeface="Times New Roman" pitchFamily="18" charset="0"/>
              </a:rPr>
              <a:t>Conhecer </a:t>
            </a:r>
            <a:r>
              <a:rPr lang="pt-BR" sz="2800" b="1" i="1" dirty="0">
                <a:latin typeface="Times New Roman" pitchFamily="18" charset="0"/>
              </a:rPr>
              <a:t>o uso de sistemas de segurança relacionados ao acesso à intranet no </a:t>
            </a:r>
            <a:r>
              <a:rPr lang="pt-BR" sz="2800" b="1" i="1" dirty="0" smtClean="0">
                <a:latin typeface="Times New Roman" pitchFamily="18" charset="0"/>
              </a:rPr>
              <a:t>Órgão X.</a:t>
            </a:r>
            <a:endParaRPr lang="pt-BR" sz="2800" b="1" i="1" dirty="0">
              <a:latin typeface="Times New Roman" pitchFamily="18" charset="0"/>
            </a:endParaRP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500034" y="3429000"/>
            <a:ext cx="7993063" cy="1317284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Clr>
                <a:srgbClr val="0000CC"/>
              </a:buClr>
              <a:buFont typeface="Wingdings" pitchFamily="2" charset="2"/>
              <a:buChar char="Ü"/>
            </a:pPr>
            <a:r>
              <a:rPr lang="pt-BR" sz="2800" b="1" dirty="0" smtClean="0">
                <a:latin typeface="Times New Roman" pitchFamily="18" charset="0"/>
              </a:rPr>
              <a:t>O objetivo geral resulta da pergunta de pesquisa!</a:t>
            </a:r>
            <a:endParaRPr lang="pt-BR" sz="28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pt-BR" sz="2400" b="1" i="1" dirty="0" smtClean="0">
                <a:latin typeface="Times New Roman" pitchFamily="18" charset="0"/>
              </a:rPr>
              <a:t>Como se apresenta o uso dos sistemas de segurança relacionados ao acesso à intranet no Órgão X?</a:t>
            </a:r>
            <a:endParaRPr lang="pt-BR" sz="2800" b="1" i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214422"/>
            <a:ext cx="8229600" cy="792162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sz="2400" dirty="0" smtClean="0">
                <a:latin typeface="Arial Black" pitchFamily="34" charset="0"/>
              </a:rPr>
              <a:t>Verbos de Objetivo Geral e respectivos verbos para objetivos específicos</a:t>
            </a:r>
            <a:endParaRPr lang="pt-BR" sz="2400" dirty="0"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071678"/>
            <a:ext cx="8229600" cy="4500594"/>
          </a:xfrm>
          <a:ln>
            <a:solidFill>
              <a:schemeClr val="accent1"/>
            </a:solidFill>
          </a:ln>
        </p:spPr>
        <p:txBody>
          <a:bodyPr/>
          <a:lstStyle/>
          <a:p>
            <a:pPr lvl="0"/>
            <a:r>
              <a:rPr lang="pt-BR" sz="2000" b="1" u="sng" dirty="0" smtClean="0">
                <a:latin typeface="Times New Roman" pitchFamily="18" charset="0"/>
                <a:cs typeface="Times New Roman" pitchFamily="18" charset="0"/>
              </a:rPr>
              <a:t>Conhecer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: apontar, citar, classificar, conhecer, definir, descrever, identificar, reconhecer e relatar;</a:t>
            </a:r>
          </a:p>
          <a:p>
            <a:pPr lvl="0"/>
            <a:r>
              <a:rPr lang="pt-BR" sz="2000" b="1" u="sng" dirty="0" smtClean="0">
                <a:latin typeface="Times New Roman" pitchFamily="18" charset="0"/>
                <a:cs typeface="Times New Roman" pitchFamily="18" charset="0"/>
              </a:rPr>
              <a:t>Compreender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: compreender, concluir, deduzir, demonstrar, determinar, diferenciar, discutir, interpretar, localizar e reafirmar;</a:t>
            </a:r>
          </a:p>
          <a:p>
            <a:pPr lvl="0"/>
            <a:r>
              <a:rPr lang="pt-BR" sz="2000" b="1" u="sng" dirty="0" smtClean="0">
                <a:latin typeface="Times New Roman" pitchFamily="18" charset="0"/>
                <a:cs typeface="Times New Roman" pitchFamily="18" charset="0"/>
              </a:rPr>
              <a:t>Aplicar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: desenvolver, empregar, estruturar, operar, organizar, praticar, selecionar, traçar, aperfeiçoar, melhorar;</a:t>
            </a:r>
          </a:p>
          <a:p>
            <a:pPr lvl="0"/>
            <a:r>
              <a:rPr lang="pt-BR" sz="2000" b="1" u="sng" dirty="0" smtClean="0">
                <a:latin typeface="Times New Roman" pitchFamily="18" charset="0"/>
                <a:cs typeface="Times New Roman" pitchFamily="18" charset="0"/>
              </a:rPr>
              <a:t>Analisar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: comparar, criticar, debater, diferenciar, discriminar, examinar, investigar, provar, ensaiar, medir, testar, monitorar e experimentar;</a:t>
            </a:r>
          </a:p>
          <a:p>
            <a:pPr lvl="0"/>
            <a:r>
              <a:rPr lang="pt-BR" sz="2000" b="1" u="sng" dirty="0" smtClean="0">
                <a:latin typeface="Times New Roman" pitchFamily="18" charset="0"/>
                <a:cs typeface="Times New Roman" pitchFamily="18" charset="0"/>
              </a:rPr>
              <a:t>Sintetizar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: compor, construir, documentar, especificar, esquematizar, formular, produzir, propor, reunir e sintetizar;</a:t>
            </a:r>
          </a:p>
          <a:p>
            <a:pPr lvl="0"/>
            <a:r>
              <a:rPr lang="pt-BR" sz="2000" b="1" u="sng" dirty="0" smtClean="0">
                <a:latin typeface="Times New Roman" pitchFamily="18" charset="0"/>
                <a:cs typeface="Times New Roman" pitchFamily="18" charset="0"/>
              </a:rPr>
              <a:t>Avaliar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: argumentar, avaliar, contrastar, decidir, escolher, estimar, julgar, medir e selecionar.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74788"/>
            <a:ext cx="8229600" cy="4525962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Tx/>
              <a:buNone/>
              <a:defRPr/>
            </a:pPr>
            <a:r>
              <a:rPr lang="pt-BR" sz="3200" b="1" dirty="0" smtClean="0">
                <a:solidFill>
                  <a:srgbClr val="FF0000"/>
                </a:solidFill>
                <a:latin typeface="Times New Roman" pitchFamily="18" charset="0"/>
              </a:rPr>
              <a:t>1.3 Justificativa da pesquisa</a:t>
            </a:r>
          </a:p>
          <a:p>
            <a:pPr algn="ctr">
              <a:buFontTx/>
              <a:buNone/>
              <a:defRPr/>
            </a:pPr>
            <a:endParaRPr lang="pt-BR" b="1" dirty="0">
              <a:latin typeface="Times New Roman" pitchFamily="18" charset="0"/>
            </a:endParaRPr>
          </a:p>
          <a:p>
            <a:pPr>
              <a:buClr>
                <a:srgbClr val="0000CC"/>
              </a:buClr>
              <a:buFont typeface="Wingdings" pitchFamily="2" charset="2"/>
              <a:buChar char="Ü"/>
              <a:defRPr/>
            </a:pPr>
            <a:r>
              <a:rPr lang="pt-BR" sz="2800" dirty="0">
                <a:latin typeface="Times New Roman" pitchFamily="18" charset="0"/>
              </a:rPr>
              <a:t>Trata das razões (teóricas e práticas) da realização da pesquisa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00CC"/>
              </a:buClr>
              <a:buFont typeface="Wingdings" pitchFamily="2" charset="2"/>
              <a:buChar char="Ü"/>
              <a:defRPr/>
            </a:pPr>
            <a:r>
              <a:rPr lang="pt-BR" sz="2800" dirty="0">
                <a:latin typeface="Times New Roman" pitchFamily="18" charset="0"/>
              </a:rPr>
              <a:t>Particularmente importante para a aprovação do projeto</a:t>
            </a:r>
          </a:p>
          <a:p>
            <a:pPr>
              <a:buClr>
                <a:srgbClr val="0000CC"/>
              </a:buClr>
              <a:buFont typeface="Wingdings" pitchFamily="2" charset="2"/>
              <a:buChar char="Ü"/>
              <a:defRPr/>
            </a:pPr>
            <a:r>
              <a:rPr lang="pt-BR" sz="2800" dirty="0">
                <a:latin typeface="Times New Roman" pitchFamily="18" charset="0"/>
              </a:rPr>
              <a:t>Ênfase </a:t>
            </a:r>
            <a:r>
              <a:rPr lang="pt-BR" sz="2800" dirty="0" smtClean="0">
                <a:latin typeface="Times New Roman" pitchFamily="18" charset="0"/>
              </a:rPr>
              <a:t>em (ROESCH, 1999):</a:t>
            </a:r>
            <a:endParaRPr lang="pt-BR" sz="2800" dirty="0">
              <a:latin typeface="Times New Roman" pitchFamily="18" charset="0"/>
            </a:endParaRPr>
          </a:p>
          <a:p>
            <a:pPr lvl="1">
              <a:buClr>
                <a:srgbClr val="0000CC"/>
              </a:buClr>
              <a:buFontTx/>
              <a:buChar char="•"/>
              <a:defRPr/>
            </a:pPr>
            <a:r>
              <a:rPr lang="pt-BR" b="1" dirty="0">
                <a:effectLst/>
                <a:latin typeface="Times New Roman" pitchFamily="18" charset="0"/>
              </a:rPr>
              <a:t>Importância</a:t>
            </a:r>
          </a:p>
          <a:p>
            <a:pPr lvl="1">
              <a:buClr>
                <a:srgbClr val="0000CC"/>
              </a:buClr>
              <a:buFontTx/>
              <a:buChar char="•"/>
              <a:defRPr/>
            </a:pPr>
            <a:r>
              <a:rPr lang="pt-BR" b="1" dirty="0">
                <a:effectLst/>
                <a:latin typeface="Times New Roman" pitchFamily="18" charset="0"/>
              </a:rPr>
              <a:t>Oportunidade</a:t>
            </a:r>
          </a:p>
          <a:p>
            <a:pPr lvl="1">
              <a:buClr>
                <a:srgbClr val="0000CC"/>
              </a:buClr>
              <a:buFontTx/>
              <a:buChar char="•"/>
              <a:defRPr/>
            </a:pPr>
            <a:r>
              <a:rPr lang="pt-BR" b="1" dirty="0">
                <a:effectLst/>
                <a:latin typeface="Times New Roman" pitchFamily="18" charset="0"/>
              </a:rPr>
              <a:t>Viabilidade</a:t>
            </a:r>
          </a:p>
        </p:txBody>
      </p:sp>
      <p:sp>
        <p:nvSpPr>
          <p:cNvPr id="12292" name="AutoShape 4"/>
          <p:cNvSpPr>
            <a:spLocks/>
          </p:cNvSpPr>
          <p:nvPr/>
        </p:nvSpPr>
        <p:spPr bwMode="auto">
          <a:xfrm>
            <a:off x="827088" y="4419600"/>
            <a:ext cx="73025" cy="1223963"/>
          </a:xfrm>
          <a:prstGeom prst="leftBrace">
            <a:avLst>
              <a:gd name="adj1" fmla="val 139674"/>
              <a:gd name="adj2" fmla="val 50000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endParaRPr lang="pt-BR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4572000" y="4268809"/>
            <a:ext cx="4319588" cy="2232025"/>
          </a:xfrm>
          <a:prstGeom prst="wedgeRoundRectCallout">
            <a:avLst>
              <a:gd name="adj1" fmla="val -83594"/>
              <a:gd name="adj2" fmla="val -46104"/>
              <a:gd name="adj3" fmla="val 16667"/>
            </a:avLst>
          </a:prstGeom>
          <a:solidFill>
            <a:srgbClr val="FFFFCC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pt-BR" sz="2000" b="1" dirty="0">
                <a:latin typeface="Times New Roman" pitchFamily="18" charset="0"/>
              </a:rPr>
              <a:t>Castro (2006): </a:t>
            </a:r>
            <a:r>
              <a:rPr lang="pt-BR" sz="2000" b="1" u="sng" dirty="0">
                <a:latin typeface="Times New Roman" pitchFamily="18" charset="0"/>
              </a:rPr>
              <a:t>originalidade</a:t>
            </a:r>
            <a:r>
              <a:rPr lang="pt-BR" sz="2000" b="1" dirty="0">
                <a:latin typeface="Times New Roman" pitchFamily="18" charset="0"/>
              </a:rPr>
              <a:t>, </a:t>
            </a:r>
            <a:r>
              <a:rPr lang="pt-BR" sz="2000" b="1" u="sng" dirty="0">
                <a:latin typeface="Times New Roman" pitchFamily="18" charset="0"/>
              </a:rPr>
              <a:t>importância</a:t>
            </a:r>
            <a:r>
              <a:rPr lang="pt-BR" sz="2000" b="1" dirty="0">
                <a:latin typeface="Times New Roman" pitchFamily="18" charset="0"/>
              </a:rPr>
              <a:t> e a </a:t>
            </a:r>
            <a:r>
              <a:rPr lang="pt-BR" sz="2000" b="1" u="sng" dirty="0">
                <a:latin typeface="Times New Roman" pitchFamily="18" charset="0"/>
              </a:rPr>
              <a:t>viabilidade</a:t>
            </a:r>
            <a:r>
              <a:rPr lang="pt-BR" sz="2000" b="1" dirty="0">
                <a:latin typeface="Times New Roman" pitchFamily="18" charset="0"/>
              </a:rPr>
              <a:t> da pesquisa. </a:t>
            </a:r>
          </a:p>
          <a:p>
            <a:pPr algn="ctr"/>
            <a:r>
              <a:rPr lang="pt-BR" sz="2000" b="1" dirty="0">
                <a:latin typeface="Times New Roman" pitchFamily="18" charset="0"/>
              </a:rPr>
              <a:t>Mas, em monografias ou trabalhos de conclusão de curso a originalidade </a:t>
            </a:r>
            <a:r>
              <a:rPr lang="pt-BR" sz="2000" b="1" u="sng" dirty="0">
                <a:latin typeface="Times New Roman" pitchFamily="18" charset="0"/>
              </a:rPr>
              <a:t>não</a:t>
            </a:r>
            <a:r>
              <a:rPr lang="pt-BR" sz="2000" b="1" dirty="0">
                <a:latin typeface="Times New Roman" pitchFamily="18" charset="0"/>
              </a:rPr>
              <a:t> é obrigatória</a:t>
            </a:r>
            <a:r>
              <a:rPr lang="pt-BR" b="1" dirty="0">
                <a:latin typeface="Times New Roman" pitchFamily="18" charset="0"/>
              </a:rPr>
              <a:t>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71625"/>
            <a:ext cx="8291513" cy="4643438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pt-BR" sz="3200" b="1" dirty="0" smtClean="0">
                <a:solidFill>
                  <a:srgbClr val="FF0000"/>
                </a:solidFill>
                <a:latin typeface="Times New Roman" pitchFamily="18" charset="0"/>
              </a:rPr>
              <a:t>2 FUNDAMENTAÇÃO TEÓRICA</a:t>
            </a:r>
          </a:p>
          <a:p>
            <a:pPr algn="ctr">
              <a:lnSpc>
                <a:spcPct val="90000"/>
              </a:lnSpc>
              <a:buFontTx/>
              <a:buNone/>
              <a:defRPr/>
            </a:pPr>
            <a:endParaRPr lang="pt-BR" b="1" dirty="0">
              <a:latin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0000CC"/>
              </a:buClr>
              <a:buFont typeface="Wingdings" pitchFamily="2" charset="2"/>
              <a:buChar char="Ü"/>
              <a:defRPr/>
            </a:pPr>
            <a:r>
              <a:rPr lang="pt-BR" sz="2800" dirty="0" smtClean="0">
                <a:latin typeface="Times New Roman" pitchFamily="18" charset="0"/>
              </a:rPr>
              <a:t>Faz-se a revisão da literatura visando obter conhecimento </a:t>
            </a:r>
            <a:r>
              <a:rPr lang="pt-BR" sz="2800" dirty="0">
                <a:latin typeface="Times New Roman" pitchFamily="18" charset="0"/>
              </a:rPr>
              <a:t>suficiente para alcançar os objetivos específicos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Ü"/>
              <a:defRPr/>
            </a:pPr>
            <a:r>
              <a:rPr lang="pt-BR" sz="2800" dirty="0">
                <a:latin typeface="Times New Roman" pitchFamily="18" charset="0"/>
              </a:rPr>
              <a:t>Leitura exploratória: levantar e analisar o que já foi publicado a partir de várias perspectivas</a:t>
            </a:r>
          </a:p>
          <a:p>
            <a:pPr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00CC"/>
              </a:buClr>
              <a:buFont typeface="Wingdings" pitchFamily="2" charset="2"/>
              <a:buChar char="Ü"/>
              <a:defRPr/>
            </a:pPr>
            <a:r>
              <a:rPr lang="pt-BR" sz="2800" dirty="0">
                <a:latin typeface="Times New Roman" pitchFamily="18" charset="0"/>
              </a:rPr>
              <a:t>Justificar posições com argumentos consistentes e fundamentados</a:t>
            </a:r>
          </a:p>
          <a:p>
            <a:pPr>
              <a:lnSpc>
                <a:spcPct val="90000"/>
              </a:lnSpc>
              <a:buClr>
                <a:srgbClr val="0000CC"/>
              </a:buClr>
              <a:buFont typeface="Wingdings" pitchFamily="2" charset="2"/>
              <a:buChar char="Ü"/>
              <a:defRPr/>
            </a:pPr>
            <a:r>
              <a:rPr lang="pt-BR" sz="2800" dirty="0">
                <a:latin typeface="Times New Roman" pitchFamily="18" charset="0"/>
              </a:rPr>
              <a:t> Usar: variedade de fontes; autores clássicos; bibliografia recente; opinião de </a:t>
            </a:r>
            <a:r>
              <a:rPr lang="pt-BR" sz="2800" i="1" dirty="0" err="1">
                <a:latin typeface="Times New Roman" pitchFamily="18" charset="0"/>
              </a:rPr>
              <a:t>experts</a:t>
            </a:r>
            <a:r>
              <a:rPr lang="pt-BR" sz="2800" i="1" dirty="0">
                <a:latin typeface="Times New Roman" pitchFamily="18" charset="0"/>
              </a:rPr>
              <a:t>.</a:t>
            </a:r>
            <a:endParaRPr lang="pt-BR" sz="2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19113" y="2357430"/>
            <a:ext cx="8229600" cy="3773487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609600" indent="-609600">
              <a:buClr>
                <a:srgbClr val="0000CC"/>
              </a:buClr>
              <a:buFontTx/>
              <a:buAutoNum type="arabicParenR"/>
            </a:pPr>
            <a:r>
              <a:rPr lang="pt-BR" sz="3000" b="1" dirty="0" smtClean="0">
                <a:latin typeface="Times New Roman" pitchFamily="18" charset="0"/>
              </a:rPr>
              <a:t>CARACTERIZAÇÃO DA PESQUISA</a:t>
            </a:r>
          </a:p>
          <a:p>
            <a:pPr marL="609600" indent="-609600">
              <a:buClr>
                <a:srgbClr val="0000CC"/>
              </a:buClr>
              <a:buFontTx/>
              <a:buAutoNum type="arabicParenR"/>
            </a:pPr>
            <a:r>
              <a:rPr lang="pt-BR" sz="3000" b="1" dirty="0" smtClean="0">
                <a:latin typeface="Times New Roman" pitchFamily="18" charset="0"/>
              </a:rPr>
              <a:t>CLASSIFICAÇÃO DA PESQUISA</a:t>
            </a:r>
          </a:p>
          <a:p>
            <a:pPr marL="609600" indent="-609600">
              <a:buClr>
                <a:srgbClr val="0000CC"/>
              </a:buClr>
              <a:buFontTx/>
              <a:buAutoNum type="arabicParenR"/>
            </a:pPr>
            <a:r>
              <a:rPr lang="pt-BR" sz="3000" b="1" dirty="0" smtClean="0">
                <a:latin typeface="Times New Roman" pitchFamily="18" charset="0"/>
              </a:rPr>
              <a:t>DELIMITAÇÃO DO UNIVERSO</a:t>
            </a:r>
          </a:p>
          <a:p>
            <a:pPr marL="609600" indent="-609600">
              <a:buClr>
                <a:srgbClr val="0000CC"/>
              </a:buClr>
              <a:buFontTx/>
              <a:buAutoNum type="arabicParenR"/>
            </a:pPr>
            <a:r>
              <a:rPr lang="pt-BR" sz="3000" b="1" dirty="0" smtClean="0">
                <a:latin typeface="Times New Roman" pitchFamily="18" charset="0"/>
              </a:rPr>
              <a:t>TÉCNICAS DE COLETA E DE ANÁLISE DOS DADOS</a:t>
            </a:r>
          </a:p>
          <a:p>
            <a:pPr marL="609600" indent="-609600">
              <a:buClr>
                <a:srgbClr val="0000CC"/>
              </a:buClr>
              <a:buFontTx/>
              <a:buAutoNum type="arabicParenR"/>
            </a:pPr>
            <a:r>
              <a:rPr lang="pt-BR" sz="3000" b="1" dirty="0" smtClean="0">
                <a:latin typeface="Times New Roman" pitchFamily="18" charset="0"/>
              </a:rPr>
              <a:t>PERSPECTIVA DO ESTUDO</a:t>
            </a:r>
          </a:p>
          <a:p>
            <a:pPr marL="609600" indent="-609600">
              <a:buClr>
                <a:srgbClr val="0000CC"/>
              </a:buClr>
              <a:buFontTx/>
              <a:buAutoNum type="arabicParenR"/>
            </a:pPr>
            <a:r>
              <a:rPr lang="pt-BR" sz="3000" b="1" dirty="0" smtClean="0">
                <a:latin typeface="Times New Roman" pitchFamily="18" charset="0"/>
              </a:rPr>
              <a:t>LIMITAÇÕES DO MÉTODO.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500034" y="1285860"/>
            <a:ext cx="525938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pt-BR" sz="4800" b="1" dirty="0" smtClean="0">
                <a:solidFill>
                  <a:srgbClr val="FF0000"/>
                </a:solidFill>
                <a:latin typeface="Times New Roman" pitchFamily="18" charset="0"/>
              </a:rPr>
              <a:t>3 </a:t>
            </a:r>
            <a:r>
              <a:rPr lang="pt-BR" sz="4000" b="1" dirty="0" smtClean="0">
                <a:latin typeface="Times New Roman" pitchFamily="18" charset="0"/>
              </a:rPr>
              <a:t>METODOLOGIA</a:t>
            </a:r>
            <a:endParaRPr lang="pt-BR" sz="4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000100" y="1785926"/>
            <a:ext cx="6553200" cy="1252538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pt-BR" sz="3600" b="1" dirty="0" smtClean="0">
                <a:latin typeface="Times New Roman" pitchFamily="18" charset="0"/>
              </a:rPr>
              <a:t>2.) CLASSIFICAÇÃO DA PESQUISA.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1619250" y="3479813"/>
            <a:ext cx="4897438" cy="1806575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40000"/>
              </a:spcBef>
            </a:pPr>
            <a:r>
              <a:rPr lang="pt-BR" sz="2400" b="1">
                <a:latin typeface="Times New Roman" pitchFamily="18" charset="0"/>
              </a:rPr>
              <a:t>c) </a:t>
            </a:r>
            <a:r>
              <a:rPr lang="pt-BR" sz="3200" b="1">
                <a:latin typeface="Times New Roman" pitchFamily="18" charset="0"/>
              </a:rPr>
              <a:t>Quanto à NATUREZA:</a:t>
            </a:r>
          </a:p>
          <a:p>
            <a:pPr marL="690563" lvl="1" indent="-233363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pt-BR" sz="3200" b="1" u="sng">
                <a:latin typeface="Times New Roman" pitchFamily="18" charset="0"/>
              </a:rPr>
              <a:t>BÁSICA</a:t>
            </a:r>
          </a:p>
          <a:p>
            <a:pPr marL="690563" lvl="1" indent="-233363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pt-BR" sz="3200" b="1" u="sng">
                <a:latin typeface="Times New Roman" pitchFamily="18" charset="0"/>
              </a:rPr>
              <a:t>APLICADA.</a:t>
            </a:r>
            <a:endParaRPr lang="pt-BR" sz="3200" b="1">
              <a:latin typeface="Times New Roman" pitchFamily="18" charset="0"/>
            </a:endParaRPr>
          </a:p>
        </p:txBody>
      </p:sp>
      <p:pic>
        <p:nvPicPr>
          <p:cNvPr id="47108" name="Picture 4" descr="MCj043164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4143380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827088" y="1604958"/>
            <a:ext cx="7459688" cy="1252538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pt-BR" sz="4000" b="1" dirty="0" smtClean="0">
                <a:solidFill>
                  <a:srgbClr val="0000CC"/>
                </a:solidFill>
                <a:latin typeface="Times New Roman" pitchFamily="18" charset="0"/>
              </a:rPr>
              <a:t>1) </a:t>
            </a:r>
            <a:r>
              <a:rPr lang="pt-BR" sz="4000" b="1" dirty="0" smtClean="0">
                <a:latin typeface="Times New Roman" pitchFamily="18" charset="0"/>
              </a:rPr>
              <a:t>CARACTERIZAÇÃO DA PESQUISA</a:t>
            </a:r>
          </a:p>
        </p:txBody>
      </p:sp>
      <p:sp>
        <p:nvSpPr>
          <p:cNvPr id="59395" name="Text Box 3"/>
          <p:cNvSpPr txBox="1">
            <a:spLocks noChangeArrowheads="1"/>
          </p:cNvSpPr>
          <p:nvPr/>
        </p:nvSpPr>
        <p:spPr bwMode="auto">
          <a:xfrm>
            <a:off x="1619250" y="3429000"/>
            <a:ext cx="4897438" cy="1041400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40000"/>
              </a:spcBef>
            </a:pPr>
            <a:r>
              <a:rPr lang="pt-BR" sz="2800" b="1" u="sng" dirty="0">
                <a:latin typeface="Times New Roman" pitchFamily="18" charset="0"/>
              </a:rPr>
              <a:t>QUANTITATIVA</a:t>
            </a:r>
          </a:p>
          <a:p>
            <a:pPr marL="342900" indent="-342900">
              <a:lnSpc>
                <a:spcPct val="90000"/>
              </a:lnSpc>
              <a:spcBef>
                <a:spcPct val="40000"/>
              </a:spcBef>
            </a:pPr>
            <a:r>
              <a:rPr lang="pt-BR" sz="2800" b="1" u="sng" dirty="0">
                <a:latin typeface="Times New Roman" pitchFamily="18" charset="0"/>
              </a:rPr>
              <a:t>QUALITATIVA</a:t>
            </a:r>
            <a:r>
              <a:rPr lang="pt-BR" sz="2400" b="1" u="sng" dirty="0">
                <a:latin typeface="Times New Roman" pitchFamily="18" charset="0"/>
              </a:rPr>
              <a:t>.</a:t>
            </a:r>
            <a:endParaRPr lang="pt-BR" sz="2400" b="1" dirty="0">
              <a:latin typeface="Times New Roman" pitchFamily="18" charset="0"/>
            </a:endParaRPr>
          </a:p>
        </p:txBody>
      </p:sp>
      <p:pic>
        <p:nvPicPr>
          <p:cNvPr id="59396" name="Picture 4" descr="MCj043164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20" y="3571876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466840"/>
            <a:ext cx="8229600" cy="533400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pt-BR" sz="3600" b="1" dirty="0" smtClean="0">
                <a:latin typeface="Times New Roman" pitchFamily="18" charset="0"/>
              </a:rPr>
              <a:t>2) CLASSIFICAÇÃO DA PESQUISA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395288" y="2208232"/>
            <a:ext cx="8424862" cy="3935412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40000"/>
              </a:spcBef>
            </a:pPr>
            <a:r>
              <a:rPr lang="pt-BR" sz="2400" b="1" dirty="0">
                <a:solidFill>
                  <a:srgbClr val="EA0000"/>
                </a:solidFill>
                <a:latin typeface="Times New Roman" pitchFamily="18" charset="0"/>
              </a:rPr>
              <a:t>a) Quanto aos FINS:</a:t>
            </a:r>
          </a:p>
          <a:p>
            <a:pPr marL="690563" lvl="1" indent="-233363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pt-BR" sz="2400" b="1" u="sng" dirty="0">
                <a:latin typeface="Times New Roman" pitchFamily="18" charset="0"/>
              </a:rPr>
              <a:t>Exploratória</a:t>
            </a:r>
            <a:r>
              <a:rPr lang="pt-BR" sz="2400" b="1" dirty="0">
                <a:latin typeface="Times New Roman" pitchFamily="18" charset="0"/>
              </a:rPr>
              <a:t>: sondar assunto em áreas que se tem pouco conhecimento acumulado e sistematizado</a:t>
            </a:r>
          </a:p>
          <a:p>
            <a:pPr marL="690563" lvl="1" indent="-233363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pt-BR" sz="2400" b="1" u="sng" dirty="0">
                <a:latin typeface="Times New Roman" pitchFamily="18" charset="0"/>
              </a:rPr>
              <a:t>Descritiva</a:t>
            </a:r>
            <a:r>
              <a:rPr lang="pt-BR" sz="2400" b="1" dirty="0">
                <a:latin typeface="Times New Roman" pitchFamily="18" charset="0"/>
              </a:rPr>
              <a:t>: descrever características de um fenômeno ou população, sem a manipulação dos dados</a:t>
            </a:r>
          </a:p>
          <a:p>
            <a:pPr marL="690563" lvl="1" indent="-233363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pt-BR" sz="2400" b="1" u="sng" dirty="0">
                <a:latin typeface="Times New Roman" pitchFamily="18" charset="0"/>
              </a:rPr>
              <a:t>Explicativa</a:t>
            </a:r>
            <a:r>
              <a:rPr lang="pt-BR" sz="2400" b="1" dirty="0">
                <a:latin typeface="Times New Roman" pitchFamily="18" charset="0"/>
              </a:rPr>
              <a:t>: explicar razões da ocorrência dos fenômenos</a:t>
            </a:r>
          </a:p>
          <a:p>
            <a:pPr marL="690563" lvl="1" indent="-233363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pt-BR" sz="2400" b="1" u="sng" dirty="0">
                <a:latin typeface="Times New Roman" pitchFamily="18" charset="0"/>
              </a:rPr>
              <a:t>Metodológica</a:t>
            </a:r>
            <a:r>
              <a:rPr lang="pt-BR" sz="2400" b="1" dirty="0">
                <a:latin typeface="Times New Roman" pitchFamily="18" charset="0"/>
              </a:rPr>
              <a:t>: visa a construção de métodos/modelos</a:t>
            </a:r>
          </a:p>
          <a:p>
            <a:pPr marL="690563" lvl="1" indent="-233363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pt-BR" sz="2400" b="1" u="sng" dirty="0">
                <a:latin typeface="Times New Roman" pitchFamily="18" charset="0"/>
              </a:rPr>
              <a:t>Aplicada</a:t>
            </a:r>
            <a:r>
              <a:rPr lang="pt-BR" sz="2400" b="1" dirty="0">
                <a:latin typeface="Times New Roman" pitchFamily="18" charset="0"/>
              </a:rPr>
              <a:t>: gerar conhecimento para a aplicação prática</a:t>
            </a:r>
          </a:p>
          <a:p>
            <a:pPr marL="690563" lvl="1" indent="-233363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pt-BR" sz="2400" b="1" u="sng" dirty="0">
                <a:latin typeface="Times New Roman" pitchFamily="18" charset="0"/>
              </a:rPr>
              <a:t>Intervencionista</a:t>
            </a:r>
            <a:r>
              <a:rPr lang="pt-BR" sz="2400" b="1" dirty="0">
                <a:latin typeface="Times New Roman" pitchFamily="18" charset="0"/>
              </a:rPr>
              <a:t>: interferir na realidade estudada.</a:t>
            </a:r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785786" y="5072074"/>
            <a:ext cx="360362" cy="1008063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F9FEC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85720" y="1214422"/>
            <a:ext cx="8229600" cy="571504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pt-BR" b="1" dirty="0" smtClean="0">
                <a:latin typeface="Times New Roman" pitchFamily="18" charset="0"/>
              </a:rPr>
              <a:t>2) CLASSIFICA</a:t>
            </a:r>
            <a:r>
              <a:rPr lang="pt-BR" b="1" dirty="0" smtClean="0"/>
              <a:t>Ç</a:t>
            </a:r>
            <a:r>
              <a:rPr lang="pt-BR" b="1" dirty="0" smtClean="0">
                <a:latin typeface="Times New Roman" pitchFamily="18" charset="0"/>
              </a:rPr>
              <a:t>ÃO DA PESQUISA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252413" y="2000240"/>
            <a:ext cx="8640762" cy="4221163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30000"/>
              </a:spcBef>
            </a:pPr>
            <a:r>
              <a:rPr lang="pt-BR" sz="2200" b="1" dirty="0">
                <a:solidFill>
                  <a:srgbClr val="EA0000"/>
                </a:solidFill>
                <a:latin typeface="Times New Roman" pitchFamily="18" charset="0"/>
              </a:rPr>
              <a:t>b) Quanto aos MEIOS:</a:t>
            </a:r>
          </a:p>
          <a:p>
            <a:pPr marL="690563" lvl="1" indent="-233363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pt-BR" sz="2200" b="1" u="sng" dirty="0">
                <a:latin typeface="Times New Roman" pitchFamily="18" charset="0"/>
              </a:rPr>
              <a:t>Pesquisa de Campo</a:t>
            </a:r>
            <a:r>
              <a:rPr lang="pt-BR" sz="2200" b="1" dirty="0">
                <a:latin typeface="Times New Roman" pitchFamily="18" charset="0"/>
              </a:rPr>
              <a:t>: </a:t>
            </a:r>
            <a:r>
              <a:rPr lang="pt-BR" sz="2200" dirty="0">
                <a:latin typeface="Times New Roman" pitchFamily="18" charset="0"/>
              </a:rPr>
              <a:t>coleta de dados no local dos fatos</a:t>
            </a:r>
          </a:p>
          <a:p>
            <a:pPr marL="690563" lvl="1" indent="-233363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pt-BR" sz="2200" b="1" u="sng" dirty="0">
                <a:latin typeface="Times New Roman" pitchFamily="18" charset="0"/>
              </a:rPr>
              <a:t>Pesquisa de Laboratório</a:t>
            </a:r>
            <a:r>
              <a:rPr lang="pt-BR" sz="2200" b="1" dirty="0">
                <a:latin typeface="Times New Roman" pitchFamily="18" charset="0"/>
              </a:rPr>
              <a:t>: </a:t>
            </a:r>
            <a:r>
              <a:rPr lang="pt-BR" sz="2200" dirty="0">
                <a:latin typeface="Times New Roman" pitchFamily="18" charset="0"/>
              </a:rPr>
              <a:t>coleta de dados em local circunscrito e controlado</a:t>
            </a:r>
          </a:p>
          <a:p>
            <a:pPr marL="690563" lvl="1" indent="-233363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pt-BR" sz="2200" b="1" u="sng" dirty="0">
                <a:latin typeface="Times New Roman" pitchFamily="18" charset="0"/>
              </a:rPr>
              <a:t>Bibliográfica</a:t>
            </a:r>
            <a:r>
              <a:rPr lang="pt-BR" sz="2200" b="1" dirty="0">
                <a:latin typeface="Times New Roman" pitchFamily="18" charset="0"/>
              </a:rPr>
              <a:t>: </a:t>
            </a:r>
            <a:r>
              <a:rPr lang="pt-BR" sz="2200" dirty="0">
                <a:latin typeface="Times New Roman" pitchFamily="18" charset="0"/>
              </a:rPr>
              <a:t>coleta de dados em material impresso e publicado</a:t>
            </a:r>
          </a:p>
          <a:p>
            <a:pPr marL="690563" lvl="1" indent="-233363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pt-BR" sz="2200" b="1" u="sng" dirty="0">
                <a:latin typeface="Times New Roman" pitchFamily="18" charset="0"/>
              </a:rPr>
              <a:t>Documental</a:t>
            </a:r>
            <a:r>
              <a:rPr lang="pt-BR" sz="2200" b="1" dirty="0">
                <a:latin typeface="Times New Roman" pitchFamily="18" charset="0"/>
              </a:rPr>
              <a:t>: </a:t>
            </a:r>
            <a:r>
              <a:rPr lang="pt-BR" sz="2200" dirty="0">
                <a:latin typeface="Times New Roman" pitchFamily="18" charset="0"/>
              </a:rPr>
              <a:t>em</a:t>
            </a:r>
            <a:r>
              <a:rPr lang="pt-BR" sz="2200" b="1" dirty="0">
                <a:latin typeface="Times New Roman" pitchFamily="18" charset="0"/>
              </a:rPr>
              <a:t> </a:t>
            </a:r>
            <a:r>
              <a:rPr lang="pt-BR" sz="2200" dirty="0">
                <a:latin typeface="Times New Roman" pitchFamily="18" charset="0"/>
              </a:rPr>
              <a:t>documentos </a:t>
            </a:r>
            <a:r>
              <a:rPr lang="pt-BR" dirty="0">
                <a:latin typeface="Times New Roman" pitchFamily="18" charset="0"/>
              </a:rPr>
              <a:t>(que não receberam tratamento analítico)</a:t>
            </a:r>
          </a:p>
          <a:p>
            <a:pPr marL="690563" lvl="1" indent="-233363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pt-BR" sz="2200" b="1" u="sng" dirty="0">
                <a:latin typeface="Times New Roman" pitchFamily="18" charset="0"/>
              </a:rPr>
              <a:t>Experimental</a:t>
            </a:r>
            <a:r>
              <a:rPr lang="pt-BR" sz="2200" b="1" dirty="0">
                <a:latin typeface="Times New Roman" pitchFamily="18" charset="0"/>
              </a:rPr>
              <a:t>: </a:t>
            </a:r>
            <a:r>
              <a:rPr lang="pt-BR" sz="2200" dirty="0">
                <a:latin typeface="Times New Roman" pitchFamily="18" charset="0"/>
              </a:rPr>
              <a:t>visa testar variáveis – das ciências naturais</a:t>
            </a:r>
          </a:p>
          <a:p>
            <a:pPr marL="690563" lvl="1" indent="-233363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pt-BR" sz="2200" b="1" i="1" u="sng" dirty="0" err="1">
                <a:latin typeface="Times New Roman" pitchFamily="18" charset="0"/>
              </a:rPr>
              <a:t>Ex-Post</a:t>
            </a:r>
            <a:r>
              <a:rPr lang="pt-BR" sz="2200" b="1" i="1" u="sng" dirty="0">
                <a:latin typeface="Times New Roman" pitchFamily="18" charset="0"/>
              </a:rPr>
              <a:t> </a:t>
            </a:r>
            <a:r>
              <a:rPr lang="pt-BR" sz="2200" b="1" i="1" u="sng" dirty="0" err="1">
                <a:latin typeface="Times New Roman" pitchFamily="18" charset="0"/>
              </a:rPr>
              <a:t>Facto</a:t>
            </a:r>
            <a:r>
              <a:rPr lang="pt-BR" sz="2200" b="1" dirty="0">
                <a:latin typeface="Times New Roman" pitchFamily="18" charset="0"/>
              </a:rPr>
              <a:t>: </a:t>
            </a:r>
            <a:r>
              <a:rPr lang="pt-BR" sz="2200" dirty="0">
                <a:latin typeface="Times New Roman" pitchFamily="18" charset="0"/>
              </a:rPr>
              <a:t>analisa de fatos do passado</a:t>
            </a:r>
            <a:r>
              <a:rPr lang="pt-BR" sz="2200" b="1" dirty="0">
                <a:latin typeface="Times New Roman" pitchFamily="18" charset="0"/>
              </a:rPr>
              <a:t> </a:t>
            </a:r>
            <a:r>
              <a:rPr lang="pt-BR" dirty="0">
                <a:latin typeface="Times New Roman" pitchFamily="18" charset="0"/>
              </a:rPr>
              <a:t>(sem controlar variáveis)</a:t>
            </a:r>
          </a:p>
          <a:p>
            <a:pPr marL="690563" lvl="1" indent="-233363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pt-BR" sz="2200" b="1" u="sng" dirty="0">
                <a:latin typeface="Times New Roman" pitchFamily="18" charset="0"/>
              </a:rPr>
              <a:t>Participante</a:t>
            </a:r>
            <a:r>
              <a:rPr lang="pt-BR" sz="2200" b="1" dirty="0">
                <a:latin typeface="Times New Roman" pitchFamily="18" charset="0"/>
              </a:rPr>
              <a:t>: </a:t>
            </a:r>
            <a:r>
              <a:rPr lang="pt-BR" sz="2200" dirty="0">
                <a:latin typeface="Times New Roman" pitchFamily="18" charset="0"/>
              </a:rPr>
              <a:t>interação entre pesquisador e contexto pesquisado</a:t>
            </a:r>
          </a:p>
          <a:p>
            <a:pPr marL="690563" lvl="1" indent="-233363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pt-BR" sz="2200" b="1" u="sng" dirty="0">
                <a:latin typeface="Times New Roman" pitchFamily="18" charset="0"/>
              </a:rPr>
              <a:t>Pesquisa-Ação</a:t>
            </a:r>
            <a:r>
              <a:rPr lang="pt-BR" sz="2200" b="1" dirty="0">
                <a:latin typeface="Times New Roman" pitchFamily="18" charset="0"/>
              </a:rPr>
              <a:t>: </a:t>
            </a:r>
            <a:r>
              <a:rPr lang="pt-BR" sz="2200" dirty="0">
                <a:latin typeface="Times New Roman" pitchFamily="18" charset="0"/>
              </a:rPr>
              <a:t>interagir e agir no contexto pesquisado </a:t>
            </a:r>
            <a:r>
              <a:rPr lang="pt-BR" dirty="0">
                <a:latin typeface="Times New Roman" pitchFamily="18" charset="0"/>
              </a:rPr>
              <a:t>(</a:t>
            </a:r>
            <a:r>
              <a:rPr lang="pt-BR" dirty="0" err="1">
                <a:latin typeface="Times New Roman" pitchFamily="18" charset="0"/>
              </a:rPr>
              <a:t>pesq.aplicada</a:t>
            </a:r>
            <a:r>
              <a:rPr lang="pt-BR" dirty="0">
                <a:latin typeface="Times New Roman" pitchFamily="18" charset="0"/>
              </a:rPr>
              <a:t>)</a:t>
            </a:r>
            <a:endParaRPr lang="pt-BR" sz="2200" dirty="0">
              <a:latin typeface="Times New Roman" pitchFamily="18" charset="0"/>
            </a:endParaRPr>
          </a:p>
          <a:p>
            <a:pPr marL="690563" lvl="1" indent="-233363">
              <a:lnSpc>
                <a:spcPct val="80000"/>
              </a:lnSpc>
              <a:spcBef>
                <a:spcPct val="30000"/>
              </a:spcBef>
              <a:buFontTx/>
              <a:buChar char="•"/>
            </a:pPr>
            <a:r>
              <a:rPr lang="pt-BR" sz="2200" b="1" u="sng" dirty="0">
                <a:latin typeface="Times New Roman" pitchFamily="18" charset="0"/>
              </a:rPr>
              <a:t>Estudo de Caso</a:t>
            </a:r>
            <a:r>
              <a:rPr lang="pt-BR" sz="2200" b="1" dirty="0">
                <a:latin typeface="Times New Roman" pitchFamily="18" charset="0"/>
              </a:rPr>
              <a:t>: </a:t>
            </a:r>
            <a:r>
              <a:rPr lang="pt-BR" sz="2200" dirty="0">
                <a:latin typeface="Times New Roman" pitchFamily="18" charset="0"/>
              </a:rPr>
              <a:t>estudo profundo de caso, fenômeno ou fato </a:t>
            </a:r>
            <a:r>
              <a:rPr lang="pt-BR" dirty="0">
                <a:latin typeface="Times New Roman" pitchFamily="18" charset="0"/>
              </a:rPr>
              <a:t>(Como e Por quê? fenômenos acontecem).</a:t>
            </a:r>
            <a:r>
              <a:rPr lang="pt-BR" sz="2200" dirty="0">
                <a:latin typeface="Times New Roman" pitchFamily="18" charset="0"/>
              </a:rPr>
              <a:t> Unidade de Análise: o que será estudado.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57158" y="1857364"/>
            <a:ext cx="8229600" cy="1181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 typeface="Arial" charset="0"/>
              <a:buNone/>
            </a:pPr>
            <a:r>
              <a:rPr lang="pt-BR" sz="3600" b="1" dirty="0" smtClean="0">
                <a:latin typeface="Times New Roman" pitchFamily="18" charset="0"/>
              </a:rPr>
              <a:t>COMPOSI</a:t>
            </a:r>
            <a:r>
              <a:rPr lang="pt-BR" sz="3600" b="1" dirty="0" smtClean="0"/>
              <a:t>Ç</a:t>
            </a:r>
            <a:r>
              <a:rPr lang="pt-BR" sz="3600" b="1" dirty="0" smtClean="0">
                <a:latin typeface="Times New Roman" pitchFamily="18" charset="0"/>
              </a:rPr>
              <a:t>ÃO ESTRUTURAL DO PROJETO</a:t>
            </a:r>
            <a:endParaRPr lang="pt-BR" sz="3600" dirty="0" smtClean="0">
              <a:latin typeface="Times New Roman" pitchFamily="18" charset="0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071538" y="3571876"/>
            <a:ext cx="6985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0000CC"/>
              </a:buClr>
              <a:buFont typeface="Wingdings" pitchFamily="2" charset="2"/>
              <a:buChar char="Ü"/>
            </a:pPr>
            <a:r>
              <a:rPr lang="pt-BR" sz="2800" dirty="0">
                <a:latin typeface="Times New Roman" pitchFamily="18" charset="0"/>
              </a:rPr>
              <a:t> </a:t>
            </a:r>
            <a:r>
              <a:rPr lang="pt-BR" sz="3000" b="1" dirty="0">
                <a:latin typeface="Times New Roman" pitchFamily="18" charset="0"/>
              </a:rPr>
              <a:t>Elementos PRELIMINARES</a:t>
            </a:r>
          </a:p>
          <a:p>
            <a:pPr>
              <a:spcBef>
                <a:spcPct val="50000"/>
              </a:spcBef>
              <a:buClr>
                <a:srgbClr val="0000CC"/>
              </a:buClr>
              <a:buFont typeface="Wingdings" pitchFamily="2" charset="2"/>
              <a:buChar char="Ü"/>
            </a:pPr>
            <a:r>
              <a:rPr lang="pt-BR" sz="3000" b="1" dirty="0">
                <a:latin typeface="Times New Roman" pitchFamily="18" charset="0"/>
              </a:rPr>
              <a:t> Elementos TEXTUAIS</a:t>
            </a:r>
          </a:p>
          <a:p>
            <a:pPr>
              <a:spcBef>
                <a:spcPct val="50000"/>
              </a:spcBef>
              <a:buClr>
                <a:srgbClr val="0000CC"/>
              </a:buClr>
              <a:buFont typeface="Wingdings" pitchFamily="2" charset="2"/>
              <a:buChar char="Ü"/>
            </a:pPr>
            <a:r>
              <a:rPr lang="pt-BR" sz="3000" b="1" dirty="0">
                <a:latin typeface="Times New Roman" pitchFamily="18" charset="0"/>
              </a:rPr>
              <a:t> Elementos PÓS-TEXTUAL</a:t>
            </a:r>
          </a:p>
        </p:txBody>
      </p:sp>
      <p:pic>
        <p:nvPicPr>
          <p:cNvPr id="8196" name="Picture 4" descr="MCj028050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54" y="2500306"/>
            <a:ext cx="15398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500166" y="1285860"/>
            <a:ext cx="4286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Lembrando...</a:t>
            </a:r>
            <a:endParaRPr lang="pt-B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71472" y="1609742"/>
            <a:ext cx="8229600" cy="4176712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pt-BR" sz="3600" b="1" dirty="0" smtClean="0">
                <a:latin typeface="Times New Roman" pitchFamily="18" charset="0"/>
              </a:rPr>
              <a:t>3.) DELIMITA</a:t>
            </a:r>
            <a:r>
              <a:rPr lang="pt-BR" sz="3600" b="1" dirty="0" smtClean="0"/>
              <a:t>Ç</a:t>
            </a:r>
            <a:r>
              <a:rPr lang="pt-BR" sz="3600" b="1" dirty="0" smtClean="0">
                <a:latin typeface="Times New Roman" pitchFamily="18" charset="0"/>
              </a:rPr>
              <a:t>ÃO DO UNIVERSO</a:t>
            </a:r>
          </a:p>
          <a:p>
            <a:pPr algn="ctr">
              <a:buFont typeface="Arial" charset="0"/>
              <a:buNone/>
            </a:pPr>
            <a:endParaRPr lang="pt-BR" sz="2400" b="1" dirty="0" smtClean="0">
              <a:latin typeface="Times New Roman" pitchFamily="18" charset="0"/>
            </a:endParaRPr>
          </a:p>
          <a:p>
            <a:pPr>
              <a:buClr>
                <a:srgbClr val="0000CC"/>
              </a:buClr>
              <a:buFont typeface="Wingdings" pitchFamily="2" charset="2"/>
              <a:buChar char="Ü"/>
            </a:pPr>
            <a:r>
              <a:rPr lang="pt-BR" b="1" dirty="0" smtClean="0">
                <a:latin typeface="Times New Roman" pitchFamily="18" charset="0"/>
              </a:rPr>
              <a:t>Determina</a:t>
            </a:r>
            <a:r>
              <a:rPr lang="pt-BR" b="1" dirty="0" smtClean="0"/>
              <a:t>ç</a:t>
            </a:r>
            <a:r>
              <a:rPr lang="pt-BR" b="1" dirty="0" smtClean="0">
                <a:latin typeface="Times New Roman" pitchFamily="18" charset="0"/>
              </a:rPr>
              <a:t>ão da </a:t>
            </a:r>
            <a:r>
              <a:rPr lang="pt-BR" b="1" u="sng" dirty="0" smtClean="0">
                <a:latin typeface="Times New Roman" pitchFamily="18" charset="0"/>
              </a:rPr>
              <a:t>Popula</a:t>
            </a:r>
            <a:r>
              <a:rPr lang="pt-BR" b="1" u="sng" dirty="0" smtClean="0"/>
              <a:t>ç</a:t>
            </a:r>
            <a:r>
              <a:rPr lang="pt-BR" b="1" u="sng" dirty="0" smtClean="0">
                <a:latin typeface="Times New Roman" pitchFamily="18" charset="0"/>
              </a:rPr>
              <a:t>ão-alvo</a:t>
            </a:r>
            <a:r>
              <a:rPr lang="pt-BR" b="1" dirty="0" smtClean="0">
                <a:latin typeface="Times New Roman" pitchFamily="18" charset="0"/>
              </a:rPr>
              <a:t> do estudo</a:t>
            </a:r>
          </a:p>
          <a:p>
            <a:pPr>
              <a:buClr>
                <a:srgbClr val="0000CC"/>
              </a:buClr>
              <a:buFont typeface="Wingdings" pitchFamily="2" charset="2"/>
              <a:buChar char="Ü"/>
            </a:pPr>
            <a:r>
              <a:rPr lang="pt-BR" b="1" dirty="0" smtClean="0">
                <a:latin typeface="Times New Roman" pitchFamily="18" charset="0"/>
              </a:rPr>
              <a:t>Determina</a:t>
            </a:r>
            <a:r>
              <a:rPr lang="pt-BR" b="1" dirty="0" smtClean="0"/>
              <a:t>ç</a:t>
            </a:r>
            <a:r>
              <a:rPr lang="pt-BR" b="1" dirty="0" smtClean="0">
                <a:latin typeface="Times New Roman" pitchFamily="18" charset="0"/>
              </a:rPr>
              <a:t>ão da </a:t>
            </a:r>
            <a:r>
              <a:rPr lang="pt-BR" b="1" u="sng" dirty="0" smtClean="0">
                <a:latin typeface="Times New Roman" pitchFamily="18" charset="0"/>
              </a:rPr>
              <a:t>Amostra</a:t>
            </a:r>
          </a:p>
          <a:p>
            <a:pPr lvl="1">
              <a:buClr>
                <a:srgbClr val="0000CC"/>
              </a:buClr>
              <a:buFontTx/>
              <a:buChar char="•"/>
            </a:pPr>
            <a:r>
              <a:rPr lang="pt-BR" b="1" u="sng" dirty="0" smtClean="0">
                <a:latin typeface="Times New Roman" pitchFamily="18" charset="0"/>
              </a:rPr>
              <a:t>Probabil</a:t>
            </a:r>
            <a:r>
              <a:rPr lang="pt-BR" b="1" u="sng" dirty="0" smtClean="0"/>
              <a:t>í</a:t>
            </a:r>
            <a:r>
              <a:rPr lang="pt-BR" b="1" u="sng" dirty="0" smtClean="0">
                <a:latin typeface="Times New Roman" pitchFamily="18" charset="0"/>
              </a:rPr>
              <a:t>stica:</a:t>
            </a:r>
            <a:r>
              <a:rPr lang="pt-BR" b="1" dirty="0" smtClean="0">
                <a:latin typeface="Times New Roman" pitchFamily="18" charset="0"/>
              </a:rPr>
              <a:t> Aleat</a:t>
            </a:r>
            <a:r>
              <a:rPr lang="pt-BR" b="1" dirty="0" smtClean="0"/>
              <a:t>ó</a:t>
            </a:r>
            <a:r>
              <a:rPr lang="pt-BR" b="1" dirty="0" smtClean="0">
                <a:latin typeface="Times New Roman" pitchFamily="18" charset="0"/>
              </a:rPr>
              <a:t>ria simples, Estratificada</a:t>
            </a:r>
            <a:r>
              <a:rPr lang="pt-BR" sz="2000" dirty="0" smtClean="0">
                <a:latin typeface="Times New Roman" pitchFamily="18" charset="0"/>
              </a:rPr>
              <a:t> (propor</a:t>
            </a:r>
            <a:r>
              <a:rPr lang="pt-BR" sz="2000" dirty="0" smtClean="0"/>
              <a:t>ç</a:t>
            </a:r>
            <a:r>
              <a:rPr lang="pt-BR" sz="2000" dirty="0" smtClean="0">
                <a:latin typeface="Times New Roman" pitchFamily="18" charset="0"/>
              </a:rPr>
              <a:t>ão)</a:t>
            </a:r>
            <a:r>
              <a:rPr lang="pt-BR" b="1" dirty="0" smtClean="0">
                <a:latin typeface="Times New Roman" pitchFamily="18" charset="0"/>
              </a:rPr>
              <a:t>, Por conglomerados</a:t>
            </a:r>
            <a:r>
              <a:rPr lang="pt-BR" dirty="0" smtClean="0">
                <a:latin typeface="Times New Roman" pitchFamily="18" charset="0"/>
              </a:rPr>
              <a:t> </a:t>
            </a:r>
            <a:r>
              <a:rPr lang="pt-BR" sz="2000" dirty="0" smtClean="0">
                <a:latin typeface="Times New Roman" pitchFamily="18" charset="0"/>
              </a:rPr>
              <a:t>(conjuntos de elementos)</a:t>
            </a:r>
            <a:endParaRPr lang="pt-BR" sz="2000" b="1" dirty="0" smtClean="0">
              <a:latin typeface="Times New Roman" pitchFamily="18" charset="0"/>
            </a:endParaRPr>
          </a:p>
          <a:p>
            <a:pPr lvl="1">
              <a:buClr>
                <a:srgbClr val="0000CC"/>
              </a:buClr>
              <a:buFontTx/>
              <a:buChar char="•"/>
            </a:pPr>
            <a:r>
              <a:rPr lang="pt-BR" b="1" u="sng" dirty="0" smtClean="0">
                <a:latin typeface="Times New Roman" pitchFamily="18" charset="0"/>
              </a:rPr>
              <a:t>Não-probabil</a:t>
            </a:r>
            <a:r>
              <a:rPr lang="pt-BR" b="1" u="sng" dirty="0" smtClean="0"/>
              <a:t>í</a:t>
            </a:r>
            <a:r>
              <a:rPr lang="pt-BR" b="1" u="sng" dirty="0" smtClean="0">
                <a:latin typeface="Times New Roman" pitchFamily="18" charset="0"/>
              </a:rPr>
              <a:t>stica</a:t>
            </a:r>
            <a:r>
              <a:rPr lang="pt-BR" b="1" dirty="0" smtClean="0">
                <a:latin typeface="Times New Roman" pitchFamily="18" charset="0"/>
              </a:rPr>
              <a:t>: por Acessibilidade,            por Tipicidade</a:t>
            </a:r>
            <a:endParaRPr lang="pt-BR" b="1" u="sng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2108222"/>
            <a:ext cx="8497887" cy="4249736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marL="271463" indent="-271463">
              <a:buFont typeface="Arial" charset="0"/>
              <a:buNone/>
            </a:pPr>
            <a:r>
              <a:rPr lang="pt-BR" sz="2800" b="1" dirty="0" smtClean="0">
                <a:latin typeface="Times New Roman" pitchFamily="18" charset="0"/>
              </a:rPr>
              <a:t>=&gt; ABORDAGEM QUANTITATIVA</a:t>
            </a:r>
          </a:p>
          <a:p>
            <a:pPr marL="271463" indent="-271463">
              <a:buFont typeface="Arial" charset="0"/>
              <a:buNone/>
            </a:pPr>
            <a:endParaRPr lang="pt-BR" sz="14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marL="271463" indent="-271463"/>
            <a:r>
              <a:rPr lang="pt-BR" sz="2800" b="1" dirty="0" smtClean="0">
                <a:latin typeface="Times New Roman" pitchFamily="18" charset="0"/>
              </a:rPr>
              <a:t>Observa</a:t>
            </a:r>
            <a:r>
              <a:rPr lang="pt-BR" sz="2800" b="1" dirty="0" smtClean="0"/>
              <a:t>ç</a:t>
            </a:r>
            <a:r>
              <a:rPr lang="pt-BR" sz="2800" b="1" dirty="0" smtClean="0">
                <a:latin typeface="Times New Roman" pitchFamily="18" charset="0"/>
              </a:rPr>
              <a:t>ão sistem</a:t>
            </a:r>
            <a:r>
              <a:rPr lang="pt-BR" sz="2800" b="1" dirty="0" smtClean="0"/>
              <a:t>á</a:t>
            </a:r>
            <a:r>
              <a:rPr lang="pt-BR" sz="2800" b="1" dirty="0" smtClean="0">
                <a:latin typeface="Times New Roman" pitchFamily="18" charset="0"/>
              </a:rPr>
              <a:t>tica: </a:t>
            </a:r>
            <a:r>
              <a:rPr lang="pt-BR" sz="2400" dirty="0" smtClean="0">
                <a:latin typeface="Times New Roman" pitchFamily="18" charset="0"/>
              </a:rPr>
              <a:t>registro baseado em listagem</a:t>
            </a:r>
          </a:p>
          <a:p>
            <a:pPr marL="271463" indent="-271463"/>
            <a:r>
              <a:rPr lang="pt-BR" sz="2800" b="1" dirty="0" smtClean="0">
                <a:latin typeface="Times New Roman" pitchFamily="18" charset="0"/>
              </a:rPr>
              <a:t>Question</a:t>
            </a:r>
            <a:r>
              <a:rPr lang="pt-BR" sz="2800" b="1" dirty="0" smtClean="0"/>
              <a:t>á</a:t>
            </a:r>
            <a:r>
              <a:rPr lang="pt-BR" sz="2800" b="1" dirty="0" smtClean="0">
                <a:latin typeface="Times New Roman" pitchFamily="18" charset="0"/>
              </a:rPr>
              <a:t>rio: </a:t>
            </a:r>
            <a:r>
              <a:rPr lang="pt-BR" sz="2400" dirty="0" smtClean="0">
                <a:latin typeface="Times New Roman" pitchFamily="18" charset="0"/>
              </a:rPr>
              <a:t>entrevistado responde </a:t>
            </a:r>
            <a:r>
              <a:rPr lang="pt-BR" sz="2400" u="sng" dirty="0" smtClean="0">
                <a:latin typeface="Times New Roman" pitchFamily="18" charset="0"/>
              </a:rPr>
              <a:t>por escrito</a:t>
            </a:r>
            <a:r>
              <a:rPr lang="pt-BR" sz="2400" dirty="0" smtClean="0">
                <a:latin typeface="Times New Roman" pitchFamily="18" charset="0"/>
              </a:rPr>
              <a:t>, sem presen</a:t>
            </a:r>
            <a:r>
              <a:rPr lang="pt-BR" sz="2400" dirty="0" smtClean="0"/>
              <a:t>ç</a:t>
            </a:r>
            <a:r>
              <a:rPr lang="pt-BR" sz="2400" dirty="0" smtClean="0">
                <a:latin typeface="Times New Roman" pitchFamily="18" charset="0"/>
              </a:rPr>
              <a:t>a do pesquisador; Pode ser </a:t>
            </a:r>
            <a:r>
              <a:rPr lang="pt-BR" sz="2400" u="sng" dirty="0" smtClean="0">
                <a:latin typeface="Times New Roman" pitchFamily="18" charset="0"/>
              </a:rPr>
              <a:t>aberto</a:t>
            </a:r>
            <a:r>
              <a:rPr lang="pt-BR" sz="2400" dirty="0" smtClean="0">
                <a:latin typeface="Times New Roman" pitchFamily="18" charset="0"/>
              </a:rPr>
              <a:t> ou </a:t>
            </a:r>
            <a:r>
              <a:rPr lang="pt-BR" sz="2400" u="sng" dirty="0" smtClean="0">
                <a:latin typeface="Times New Roman" pitchFamily="18" charset="0"/>
              </a:rPr>
              <a:t>fechado</a:t>
            </a:r>
            <a:r>
              <a:rPr lang="pt-BR" sz="2400" dirty="0" smtClean="0">
                <a:latin typeface="Times New Roman" pitchFamily="18" charset="0"/>
              </a:rPr>
              <a:t>; Fazer </a:t>
            </a:r>
            <a:r>
              <a:rPr lang="pt-BR" sz="2400" u="sng" dirty="0" smtClean="0">
                <a:latin typeface="Times New Roman" pitchFamily="18" charset="0"/>
              </a:rPr>
              <a:t>pr</a:t>
            </a:r>
            <a:r>
              <a:rPr lang="pt-BR" sz="2400" u="sng" dirty="0" smtClean="0"/>
              <a:t>é</a:t>
            </a:r>
            <a:r>
              <a:rPr lang="pt-BR" sz="2400" u="sng" dirty="0" smtClean="0">
                <a:latin typeface="Times New Roman" pitchFamily="18" charset="0"/>
              </a:rPr>
              <a:t>-teste</a:t>
            </a:r>
            <a:r>
              <a:rPr lang="pt-BR" sz="2400" dirty="0" smtClean="0">
                <a:latin typeface="Times New Roman" pitchFamily="18" charset="0"/>
              </a:rPr>
              <a:t>. </a:t>
            </a:r>
            <a:endParaRPr lang="pt-BR" sz="2800" dirty="0" smtClean="0">
              <a:latin typeface="Times New Roman" pitchFamily="18" charset="0"/>
            </a:endParaRPr>
          </a:p>
          <a:p>
            <a:pPr marL="271463" indent="-271463">
              <a:buClr>
                <a:schemeClr val="tx1"/>
              </a:buClr>
            </a:pPr>
            <a:r>
              <a:rPr lang="pt-BR" sz="2800" b="1" dirty="0" smtClean="0">
                <a:latin typeface="Times New Roman" pitchFamily="18" charset="0"/>
              </a:rPr>
              <a:t>Formul</a:t>
            </a:r>
            <a:r>
              <a:rPr lang="pt-BR" sz="2800" b="1" dirty="0" smtClean="0"/>
              <a:t>á</a:t>
            </a:r>
            <a:r>
              <a:rPr lang="pt-BR" sz="2800" b="1" dirty="0" smtClean="0">
                <a:latin typeface="Times New Roman" pitchFamily="18" charset="0"/>
              </a:rPr>
              <a:t>rio</a:t>
            </a:r>
            <a:r>
              <a:rPr lang="pt-BR" sz="2800" dirty="0" smtClean="0">
                <a:latin typeface="Times New Roman" pitchFamily="18" charset="0"/>
              </a:rPr>
              <a:t>: </a:t>
            </a:r>
            <a:r>
              <a:rPr lang="pt-BR" sz="2400" dirty="0" smtClean="0">
                <a:latin typeface="Times New Roman" pitchFamily="18" charset="0"/>
              </a:rPr>
              <a:t>preenchido pelo pesquisador</a:t>
            </a:r>
          </a:p>
          <a:p>
            <a:pPr marL="271463" indent="-271463">
              <a:buClr>
                <a:schemeClr val="tx1"/>
              </a:buClr>
            </a:pPr>
            <a:r>
              <a:rPr lang="pt-BR" sz="2800" b="1" dirty="0" smtClean="0">
                <a:latin typeface="Times New Roman" pitchFamily="18" charset="0"/>
              </a:rPr>
              <a:t>Entrevista</a:t>
            </a:r>
            <a:r>
              <a:rPr lang="pt-BR" sz="2400" dirty="0" smtClean="0">
                <a:latin typeface="Times New Roman" pitchFamily="18" charset="0"/>
              </a:rPr>
              <a:t>: perguntas e respostas por meio oral. Perguntas abertas ou fechadas. </a:t>
            </a:r>
          </a:p>
          <a:p>
            <a:pPr marL="271463" indent="-271463" algn="ctr">
              <a:buClr>
                <a:schemeClr val="tx1"/>
              </a:buClr>
              <a:buFont typeface="Arial" charset="0"/>
              <a:buNone/>
            </a:pPr>
            <a:r>
              <a:rPr lang="pt-BR" sz="2400" b="1" dirty="0" smtClean="0">
                <a:solidFill>
                  <a:srgbClr val="0000FF"/>
                </a:solidFill>
                <a:latin typeface="Times New Roman" pitchFamily="18" charset="0"/>
              </a:rPr>
              <a:t>E a qualitativa?</a:t>
            </a:r>
            <a:endParaRPr lang="pt-BR" sz="2800" b="1" dirty="0" smtClean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435004" y="1349365"/>
            <a:ext cx="8351838" cy="6508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600" b="1" dirty="0">
                <a:latin typeface="Times New Roman" pitchFamily="18" charset="0"/>
              </a:rPr>
              <a:t>4) TÉCNICAS DE COLETA DE DADOS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244621"/>
            <a:ext cx="8353425" cy="5041899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marL="271463" indent="-271463" algn="ctr">
              <a:lnSpc>
                <a:spcPct val="90000"/>
              </a:lnSpc>
              <a:buFont typeface="Symbol"/>
              <a:buChar char="Þ"/>
            </a:pPr>
            <a:r>
              <a:rPr lang="pt-BR" b="1" dirty="0" smtClean="0">
                <a:latin typeface="Times New Roman" pitchFamily="18" charset="0"/>
              </a:rPr>
              <a:t>ABORDAGEM QUALITATIVA</a:t>
            </a:r>
          </a:p>
          <a:p>
            <a:pPr marL="271463" indent="-271463" algn="ctr">
              <a:lnSpc>
                <a:spcPct val="90000"/>
              </a:lnSpc>
              <a:buFont typeface="Symbol"/>
              <a:buChar char="Þ"/>
            </a:pPr>
            <a:endParaRPr lang="pt-BR" sz="1400" b="1" dirty="0" smtClean="0">
              <a:latin typeface="Times New Roman" pitchFamily="18" charset="0"/>
            </a:endParaRPr>
          </a:p>
          <a:p>
            <a:pPr marL="271463" indent="-271463">
              <a:lnSpc>
                <a:spcPct val="90000"/>
              </a:lnSpc>
            </a:pPr>
            <a:r>
              <a:rPr lang="pt-BR" sz="2600" b="1" dirty="0" smtClean="0">
                <a:latin typeface="Times New Roman" pitchFamily="18" charset="0"/>
              </a:rPr>
              <a:t>Observa</a:t>
            </a:r>
            <a:r>
              <a:rPr lang="pt-BR" sz="2600" b="1" dirty="0" smtClean="0"/>
              <a:t>ç</a:t>
            </a:r>
            <a:r>
              <a:rPr lang="pt-BR" sz="2600" b="1" dirty="0" smtClean="0">
                <a:latin typeface="Times New Roman" pitchFamily="18" charset="0"/>
              </a:rPr>
              <a:t>ão participante</a:t>
            </a:r>
            <a:r>
              <a:rPr lang="pt-BR" sz="2800" b="1" dirty="0" smtClean="0">
                <a:latin typeface="Times New Roman" pitchFamily="18" charset="0"/>
              </a:rPr>
              <a:t>: </a:t>
            </a:r>
            <a:r>
              <a:rPr lang="pt-BR" sz="2400" dirty="0" smtClean="0">
                <a:latin typeface="Times New Roman" pitchFamily="18" charset="0"/>
              </a:rPr>
              <a:t>contato direto com fenômeno</a:t>
            </a:r>
          </a:p>
          <a:p>
            <a:pPr marL="271463" indent="-271463">
              <a:lnSpc>
                <a:spcPct val="90000"/>
              </a:lnSpc>
            </a:pPr>
            <a:r>
              <a:rPr lang="pt-BR" sz="2600" b="1" dirty="0" smtClean="0">
                <a:latin typeface="Times New Roman" pitchFamily="18" charset="0"/>
              </a:rPr>
              <a:t>Entrevista em profundidade </a:t>
            </a:r>
            <a:r>
              <a:rPr lang="pt-BR" sz="2600" b="1" dirty="0" smtClean="0"/>
              <a:t>–</a:t>
            </a:r>
            <a:r>
              <a:rPr lang="pt-BR" sz="2800" b="1" dirty="0" smtClean="0">
                <a:latin typeface="Times New Roman" pitchFamily="18" charset="0"/>
              </a:rPr>
              <a:t> </a:t>
            </a:r>
            <a:r>
              <a:rPr lang="pt-BR" sz="2400" b="1" dirty="0" smtClean="0">
                <a:latin typeface="Times New Roman" pitchFamily="18" charset="0"/>
              </a:rPr>
              <a:t>semi </a:t>
            </a:r>
            <a:r>
              <a:rPr lang="pt-BR" sz="2400" dirty="0" smtClean="0">
                <a:latin typeface="Times New Roman" pitchFamily="18" charset="0"/>
              </a:rPr>
              <a:t>(roteiro) </a:t>
            </a:r>
            <a:r>
              <a:rPr lang="pt-BR" sz="2400" b="1" dirty="0" smtClean="0">
                <a:latin typeface="Times New Roman" pitchFamily="18" charset="0"/>
              </a:rPr>
              <a:t>ou não-estruturada</a:t>
            </a:r>
            <a:r>
              <a:rPr lang="pt-BR" sz="2400" dirty="0" smtClean="0">
                <a:latin typeface="Times New Roman" pitchFamily="18" charset="0"/>
              </a:rPr>
              <a:t> (conversa livre)</a:t>
            </a:r>
            <a:r>
              <a:rPr lang="pt-BR" sz="2800" b="1" dirty="0" smtClean="0">
                <a:latin typeface="Times New Roman" pitchFamily="18" charset="0"/>
              </a:rPr>
              <a:t>: </a:t>
            </a:r>
            <a:r>
              <a:rPr lang="pt-BR" sz="2400" dirty="0" smtClean="0">
                <a:latin typeface="Times New Roman" pitchFamily="18" charset="0"/>
              </a:rPr>
              <a:t>entender como entrevistado entende as questões apresentada</a:t>
            </a:r>
            <a:endParaRPr lang="pt-BR" sz="2800" dirty="0" smtClean="0">
              <a:latin typeface="Times New Roman" pitchFamily="18" charset="0"/>
            </a:endParaRPr>
          </a:p>
          <a:p>
            <a:pPr marL="271463" indent="-271463">
              <a:lnSpc>
                <a:spcPct val="90000"/>
              </a:lnSpc>
              <a:buClr>
                <a:schemeClr val="tx1"/>
              </a:buClr>
            </a:pPr>
            <a:r>
              <a:rPr lang="pt-BR" sz="2600" b="1" dirty="0" smtClean="0">
                <a:latin typeface="Times New Roman" pitchFamily="18" charset="0"/>
              </a:rPr>
              <a:t>Entrevistas em grupo</a:t>
            </a:r>
            <a:r>
              <a:rPr lang="pt-BR" sz="2600" dirty="0" smtClean="0">
                <a:latin typeface="Times New Roman" pitchFamily="18" charset="0"/>
              </a:rPr>
              <a:t>:</a:t>
            </a:r>
            <a:r>
              <a:rPr lang="pt-BR" sz="2800" dirty="0" smtClean="0">
                <a:latin typeface="Times New Roman" pitchFamily="18" charset="0"/>
              </a:rPr>
              <a:t> </a:t>
            </a:r>
            <a:r>
              <a:rPr lang="pt-BR" sz="2400" dirty="0" smtClean="0">
                <a:latin typeface="Times New Roman" pitchFamily="18" charset="0"/>
              </a:rPr>
              <a:t>observar rea</a:t>
            </a:r>
            <a:r>
              <a:rPr lang="pt-BR" sz="2400" dirty="0" smtClean="0"/>
              <a:t>ç</a:t>
            </a:r>
            <a:r>
              <a:rPr lang="pt-BR" sz="2400" dirty="0" smtClean="0">
                <a:latin typeface="Times New Roman" pitchFamily="18" charset="0"/>
              </a:rPr>
              <a:t>ão do grupo</a:t>
            </a:r>
          </a:p>
          <a:p>
            <a:pPr marL="271463" indent="-271463">
              <a:lnSpc>
                <a:spcPct val="90000"/>
              </a:lnSpc>
              <a:buClr>
                <a:schemeClr val="tx1"/>
              </a:buClr>
            </a:pPr>
            <a:r>
              <a:rPr lang="pt-BR" sz="2600" b="1" dirty="0" smtClean="0">
                <a:latin typeface="Times New Roman" pitchFamily="18" charset="0"/>
              </a:rPr>
              <a:t>Di</a:t>
            </a:r>
            <a:r>
              <a:rPr lang="pt-BR" sz="2600" b="1" dirty="0" smtClean="0"/>
              <a:t>á</a:t>
            </a:r>
            <a:r>
              <a:rPr lang="pt-BR" sz="2600" b="1" dirty="0" smtClean="0">
                <a:latin typeface="Times New Roman" pitchFamily="18" charset="0"/>
              </a:rPr>
              <a:t>rios</a:t>
            </a:r>
            <a:r>
              <a:rPr lang="pt-BR" sz="2400" dirty="0" smtClean="0">
                <a:latin typeface="Times New Roman" pitchFamily="18" charset="0"/>
              </a:rPr>
              <a:t>: preencher di</a:t>
            </a:r>
            <a:r>
              <a:rPr lang="pt-BR" sz="2400" dirty="0" smtClean="0"/>
              <a:t>á</a:t>
            </a:r>
            <a:r>
              <a:rPr lang="pt-BR" sz="2400" dirty="0" smtClean="0">
                <a:latin typeface="Times New Roman" pitchFamily="18" charset="0"/>
              </a:rPr>
              <a:t>rio conforme estrutura definida</a:t>
            </a:r>
          </a:p>
          <a:p>
            <a:pPr marL="271463" indent="-271463">
              <a:lnSpc>
                <a:spcPct val="90000"/>
              </a:lnSpc>
              <a:buClr>
                <a:schemeClr val="tx1"/>
              </a:buClr>
            </a:pPr>
            <a:r>
              <a:rPr lang="pt-BR" sz="2600" b="1" dirty="0" smtClean="0">
                <a:latin typeface="Times New Roman" pitchFamily="18" charset="0"/>
              </a:rPr>
              <a:t>Documentos</a:t>
            </a:r>
            <a:r>
              <a:rPr lang="pt-BR" sz="2400" dirty="0" smtClean="0">
                <a:latin typeface="Times New Roman" pitchFamily="18" charset="0"/>
              </a:rPr>
              <a:t>: Acesso; Verifica</a:t>
            </a:r>
            <a:r>
              <a:rPr lang="pt-BR" sz="2400" dirty="0" smtClean="0"/>
              <a:t>ç</a:t>
            </a:r>
            <a:r>
              <a:rPr lang="pt-BR" sz="2400" dirty="0" smtClean="0">
                <a:latin typeface="Times New Roman" pitchFamily="18" charset="0"/>
              </a:rPr>
              <a:t>ão da autenticidade; Compreensão dos Documentos; An</a:t>
            </a:r>
            <a:r>
              <a:rPr lang="pt-BR" sz="2400" dirty="0" smtClean="0"/>
              <a:t>á</a:t>
            </a:r>
            <a:r>
              <a:rPr lang="pt-BR" sz="2400" dirty="0" smtClean="0">
                <a:latin typeface="Times New Roman" pitchFamily="18" charset="0"/>
              </a:rPr>
              <a:t>lise dos dados; Utiliza</a:t>
            </a:r>
            <a:r>
              <a:rPr lang="pt-BR" sz="2400" dirty="0" smtClean="0"/>
              <a:t>ç</a:t>
            </a:r>
            <a:r>
              <a:rPr lang="pt-BR" sz="2400" dirty="0" smtClean="0">
                <a:latin typeface="Times New Roman" pitchFamily="18" charset="0"/>
              </a:rPr>
              <a:t>ão do dados</a:t>
            </a:r>
          </a:p>
          <a:p>
            <a:pPr marL="271463" indent="-271463">
              <a:lnSpc>
                <a:spcPct val="90000"/>
              </a:lnSpc>
              <a:buClr>
                <a:schemeClr val="tx1"/>
              </a:buClr>
            </a:pPr>
            <a:r>
              <a:rPr lang="pt-BR" sz="2600" b="1" dirty="0" smtClean="0">
                <a:latin typeface="Times New Roman" pitchFamily="18" charset="0"/>
              </a:rPr>
              <a:t>Hist</a:t>
            </a:r>
            <a:r>
              <a:rPr lang="pt-BR" sz="2600" b="1" dirty="0" smtClean="0"/>
              <a:t>ó</a:t>
            </a:r>
            <a:r>
              <a:rPr lang="pt-BR" sz="2600" b="1" dirty="0" smtClean="0">
                <a:latin typeface="Times New Roman" pitchFamily="18" charset="0"/>
              </a:rPr>
              <a:t>rias da Vida</a:t>
            </a:r>
            <a:r>
              <a:rPr lang="pt-BR" sz="2600" dirty="0" smtClean="0">
                <a:latin typeface="Times New Roman" pitchFamily="18" charset="0"/>
              </a:rPr>
              <a:t>: </a:t>
            </a:r>
            <a:r>
              <a:rPr lang="pt-BR" sz="2400" dirty="0" smtClean="0">
                <a:latin typeface="Times New Roman" pitchFamily="18" charset="0"/>
              </a:rPr>
              <a:t>relatos da vida.</a:t>
            </a:r>
            <a:endParaRPr lang="pt-BR" sz="24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285860"/>
            <a:ext cx="8229600" cy="1785950"/>
          </a:xfrm>
          <a:solidFill>
            <a:srgbClr val="FFFFCC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sz="2800" b="0" dirty="0" smtClean="0">
                <a:latin typeface="Times New Roman" pitchFamily="18" charset="0"/>
                <a:cs typeface="Times New Roman" pitchFamily="18" charset="0"/>
              </a:rPr>
              <a:t>EFETIVAMENTE, O QUE EU DEVO PESQUISAR SOBRE O TEMA ESCOLHIDO? =&gt;</a:t>
            </a: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>IDENTIFICANDO CATEGORIAS DA ANÁLISE</a:t>
            </a:r>
            <a:br>
              <a:rPr lang="pt-BR" sz="2800" dirty="0" smtClean="0"/>
            </a:br>
            <a:r>
              <a:rPr lang="pt-BR" sz="2400" dirty="0" smtClean="0"/>
              <a:t>e respectivos fatores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3138490"/>
            <a:ext cx="8229600" cy="1219204"/>
          </a:xfrm>
        </p:spPr>
        <p:txBody>
          <a:bodyPr/>
          <a:lstStyle/>
          <a:p>
            <a:r>
              <a:rPr lang="pt-BR" b="1" dirty="0" smtClean="0"/>
              <a:t>De onde vem as categorias de análise</a:t>
            </a:r>
            <a:r>
              <a:rPr lang="pt-BR" dirty="0" smtClean="0"/>
              <a:t>? </a:t>
            </a:r>
          </a:p>
          <a:p>
            <a:pPr marL="0" indent="0">
              <a:buNone/>
            </a:pPr>
            <a:r>
              <a:rPr lang="pt-BR" dirty="0" smtClean="0"/>
              <a:t>Geralmente de uma fonte e/ou de um estudo exploratório (anterior ao início da pesquisa).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=&gt; Exemplo: Dissertação (HÉKIS, 2012)</a:t>
            </a:r>
            <a:endParaRPr lang="pt-BR" dirty="0"/>
          </a:p>
        </p:txBody>
      </p:sp>
      <p:sp>
        <p:nvSpPr>
          <p:cNvPr id="5" name="Seta para baixo 4"/>
          <p:cNvSpPr/>
          <p:nvPr/>
        </p:nvSpPr>
        <p:spPr bwMode="auto">
          <a:xfrm>
            <a:off x="4214810" y="4786322"/>
            <a:ext cx="500066" cy="571504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 txBox="1">
            <a:spLocks noGrp="1"/>
          </p:cNvSpPr>
          <p:nvPr>
            <p:ph type="title"/>
          </p:nvPr>
        </p:nvSpPr>
        <p:spPr>
          <a:xfrm>
            <a:off x="214282" y="1000108"/>
            <a:ext cx="8715436" cy="677108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t-BR" sz="1800" dirty="0" smtClean="0"/>
              <a:t>“A  RACIONALIDADE  PREDOMINANTE NO PROCESSO DECISÓRIO DO PLANEJAMENTO ESTRATÉGICO DO HU-UFSC: O </a:t>
            </a:r>
            <a:r>
              <a:rPr lang="pt-BR" sz="2000" dirty="0" smtClean="0"/>
              <a:t>CASO DO PLANO 2012”</a:t>
            </a:r>
            <a:endParaRPr lang="pt-BR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698284"/>
            <a:ext cx="5072098" cy="5159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7000892" y="2000240"/>
            <a:ext cx="1928826" cy="4278094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 smtClean="0">
                <a:latin typeface="Times New Roman" pitchFamily="18" charset="0"/>
                <a:cs typeface="Times New Roman" pitchFamily="18" charset="0"/>
              </a:rPr>
              <a:t>Esse quadro pode ser colocado ao final do capítulo 3 (sobre Metodologia) como um </a:t>
            </a:r>
            <a:r>
              <a:rPr lang="pt-BR" sz="1600" b="1" u="sng" dirty="0" smtClean="0">
                <a:latin typeface="Times New Roman" pitchFamily="18" charset="0"/>
                <a:cs typeface="Times New Roman" pitchFamily="18" charset="0"/>
              </a:rPr>
              <a:t>resumo</a:t>
            </a:r>
            <a:r>
              <a:rPr lang="pt-BR" sz="1600" b="1" dirty="0" smtClean="0">
                <a:latin typeface="Times New Roman" pitchFamily="18" charset="0"/>
                <a:cs typeface="Times New Roman" pitchFamily="18" charset="0"/>
              </a:rPr>
              <a:t>  do caminho percorrido pelo pesquisador,  onde ele deve fazer desde a identificação das categorias de análise, e seus fatores de análise, até a indicação da metodologia escolhida para a coleta dos dados.</a:t>
            </a:r>
            <a:endParaRPr lang="pt-BR" sz="1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11188" y="1963760"/>
            <a:ext cx="8137525" cy="4465636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marL="271463" indent="-271463">
              <a:buFont typeface="Arial" charset="0"/>
              <a:buNone/>
            </a:pPr>
            <a:r>
              <a:rPr lang="pt-BR" b="1" dirty="0" smtClean="0">
                <a:solidFill>
                  <a:srgbClr val="0000CC"/>
                </a:solidFill>
                <a:latin typeface="Times New Roman" pitchFamily="18" charset="0"/>
              </a:rPr>
              <a:t>=&gt; </a:t>
            </a:r>
            <a:r>
              <a:rPr lang="pt-BR" b="1" dirty="0" smtClean="0">
                <a:latin typeface="Times New Roman" pitchFamily="18" charset="0"/>
              </a:rPr>
              <a:t>ABORDAGEM QUANTITATIVA</a:t>
            </a:r>
          </a:p>
          <a:p>
            <a:pPr marL="271463" indent="-271463">
              <a:buFont typeface="Arial" charset="0"/>
              <a:buNone/>
            </a:pPr>
            <a:endParaRPr lang="pt-BR" sz="1000" b="1" dirty="0" smtClean="0">
              <a:solidFill>
                <a:srgbClr val="0000CC"/>
              </a:solidFill>
              <a:latin typeface="Times New Roman" pitchFamily="18" charset="0"/>
            </a:endParaRPr>
          </a:p>
          <a:p>
            <a:pPr marL="271463" indent="-271463"/>
            <a:r>
              <a:rPr lang="pt-BR" b="1" dirty="0" smtClean="0">
                <a:latin typeface="Times New Roman" pitchFamily="18" charset="0"/>
              </a:rPr>
              <a:t>Procedimentos Estat</a:t>
            </a:r>
            <a:r>
              <a:rPr lang="pt-BR" b="1" dirty="0" smtClean="0"/>
              <a:t>í</a:t>
            </a:r>
            <a:r>
              <a:rPr lang="pt-BR" b="1" dirty="0" smtClean="0">
                <a:latin typeface="Times New Roman" pitchFamily="18" charset="0"/>
              </a:rPr>
              <a:t>sticos: </a:t>
            </a:r>
          </a:p>
          <a:p>
            <a:pPr marL="271463" indent="-271463" algn="ctr">
              <a:buFont typeface="Arial" charset="0"/>
              <a:buNone/>
            </a:pPr>
            <a:r>
              <a:rPr lang="pt-BR" sz="2800" dirty="0" smtClean="0">
                <a:latin typeface="Times New Roman" pitchFamily="18" charset="0"/>
              </a:rPr>
              <a:t>m</a:t>
            </a:r>
            <a:r>
              <a:rPr lang="pt-BR" sz="2800" dirty="0" smtClean="0"/>
              <a:t>é</a:t>
            </a:r>
            <a:r>
              <a:rPr lang="pt-BR" sz="2800" dirty="0" smtClean="0">
                <a:latin typeface="Times New Roman" pitchFamily="18" charset="0"/>
              </a:rPr>
              <a:t>dia, desvio-padrão, freq</a:t>
            </a:r>
            <a:r>
              <a:rPr lang="pt-BR" sz="2800" dirty="0" smtClean="0"/>
              <a:t>ü</a:t>
            </a:r>
            <a:r>
              <a:rPr lang="pt-BR" sz="2800" dirty="0" smtClean="0">
                <a:latin typeface="Times New Roman" pitchFamily="18" charset="0"/>
              </a:rPr>
              <a:t>ências, porcentagens, variância, c</a:t>
            </a:r>
            <a:r>
              <a:rPr lang="pt-BR" sz="2800" dirty="0" smtClean="0"/>
              <a:t>á</a:t>
            </a:r>
            <a:r>
              <a:rPr lang="pt-BR" sz="2800" dirty="0" smtClean="0">
                <a:latin typeface="Times New Roman" pitchFamily="18" charset="0"/>
              </a:rPr>
              <a:t>lculo de correla</a:t>
            </a:r>
            <a:r>
              <a:rPr lang="pt-BR" sz="2800" dirty="0" smtClean="0"/>
              <a:t>ç</a:t>
            </a:r>
            <a:r>
              <a:rPr lang="pt-BR" sz="2800" dirty="0" smtClean="0">
                <a:latin typeface="Times New Roman" pitchFamily="18" charset="0"/>
              </a:rPr>
              <a:t>ões, teste de hip</a:t>
            </a:r>
            <a:r>
              <a:rPr lang="pt-BR" sz="2800" dirty="0" smtClean="0"/>
              <a:t>ó</a:t>
            </a:r>
            <a:r>
              <a:rPr lang="pt-BR" sz="2800" dirty="0" smtClean="0">
                <a:latin typeface="Times New Roman" pitchFamily="18" charset="0"/>
              </a:rPr>
              <a:t>teses ...</a:t>
            </a:r>
          </a:p>
          <a:p>
            <a:pPr marL="271463" indent="-271463" algn="ctr">
              <a:buFont typeface="Arial" charset="0"/>
              <a:buNone/>
            </a:pPr>
            <a:r>
              <a:rPr lang="pt-BR" sz="2800" dirty="0" smtClean="0">
                <a:solidFill>
                  <a:srgbClr val="EA0000"/>
                </a:solidFill>
                <a:latin typeface="Times New Roman" pitchFamily="18" charset="0"/>
              </a:rPr>
              <a:t>MAS,</a:t>
            </a:r>
          </a:p>
          <a:p>
            <a:pPr marL="271463" indent="-271463" algn="ctr">
              <a:buFont typeface="Arial" charset="0"/>
              <a:buNone/>
            </a:pPr>
            <a:r>
              <a:rPr lang="pt-BR" sz="2800" b="1" dirty="0" smtClean="0">
                <a:latin typeface="Times New Roman" pitchFamily="18" charset="0"/>
              </a:rPr>
              <a:t>Depende do tipo de dado: se pode ser expresso em n</a:t>
            </a:r>
            <a:r>
              <a:rPr lang="pt-BR" sz="2800" b="1" dirty="0" smtClean="0"/>
              <a:t>ú</a:t>
            </a:r>
            <a:r>
              <a:rPr lang="pt-BR" sz="2800" b="1" dirty="0" smtClean="0">
                <a:latin typeface="Times New Roman" pitchFamily="18" charset="0"/>
              </a:rPr>
              <a:t>meros ou nominal!</a:t>
            </a:r>
            <a:r>
              <a:rPr lang="pt-BR" sz="28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marL="271463" indent="-271463" algn="ctr">
              <a:buFont typeface="Arial" charset="0"/>
              <a:buNone/>
            </a:pPr>
            <a:endParaRPr lang="pt-BR" sz="12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271463" indent="-271463" algn="ctr">
              <a:buFont typeface="Arial" charset="0"/>
              <a:buNone/>
            </a:pPr>
            <a:r>
              <a:rPr lang="pt-BR" sz="2800" b="1" dirty="0" smtClean="0">
                <a:solidFill>
                  <a:srgbClr val="0000FF"/>
                </a:solidFill>
                <a:latin typeface="Times New Roman" pitchFamily="18" charset="0"/>
              </a:rPr>
              <a:t>E a qualitativa?</a:t>
            </a:r>
            <a:endParaRPr lang="pt-BR" sz="2800" b="1" dirty="0" smtClean="0">
              <a:latin typeface="Times New Roman" pitchFamily="18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323850" y="1277927"/>
            <a:ext cx="8569325" cy="650875"/>
          </a:xfrm>
          <a:prstGeom prst="rect">
            <a:avLst/>
          </a:prstGeom>
          <a:solidFill>
            <a:schemeClr val="bg1"/>
          </a:solidFill>
          <a:ln w="9525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600" b="1" dirty="0">
                <a:latin typeface="Times New Roman" pitchFamily="18" charset="0"/>
              </a:rPr>
              <a:t>3) TÉCNICAS DE ANÁLISE DE DADOS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395288" y="1392255"/>
            <a:ext cx="8353425" cy="4608513"/>
          </a:xfrm>
          <a:prstGeom prst="rect">
            <a:avLst/>
          </a:prstGeom>
          <a:noFill/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marL="271463" indent="-271463">
              <a:buFont typeface="Arial" charset="0"/>
              <a:buNone/>
            </a:pPr>
            <a:r>
              <a:rPr lang="pt-BR" sz="3600" b="1" dirty="0" smtClean="0">
                <a:solidFill>
                  <a:srgbClr val="0000CC"/>
                </a:solidFill>
                <a:latin typeface="Times New Roman" pitchFamily="18" charset="0"/>
              </a:rPr>
              <a:t>=&gt; </a:t>
            </a:r>
            <a:r>
              <a:rPr lang="pt-BR" sz="3600" b="1" dirty="0" smtClean="0">
                <a:latin typeface="Times New Roman" pitchFamily="18" charset="0"/>
              </a:rPr>
              <a:t>ABORDAGEM QUALITATIVA</a:t>
            </a:r>
            <a:endParaRPr lang="pt-BR" sz="1800" b="1" dirty="0" smtClean="0">
              <a:latin typeface="Times New Roman" pitchFamily="18" charset="0"/>
            </a:endParaRPr>
          </a:p>
          <a:p>
            <a:pPr marL="271463" indent="-271463"/>
            <a:r>
              <a:rPr lang="pt-BR" sz="3500" b="1" dirty="0" smtClean="0">
                <a:latin typeface="Times New Roman" pitchFamily="18" charset="0"/>
              </a:rPr>
              <a:t>An</a:t>
            </a:r>
            <a:r>
              <a:rPr lang="pt-BR" sz="3500" b="1" dirty="0" smtClean="0"/>
              <a:t>á</a:t>
            </a:r>
            <a:r>
              <a:rPr lang="pt-BR" sz="3500" b="1" dirty="0" smtClean="0">
                <a:latin typeface="Times New Roman" pitchFamily="18" charset="0"/>
              </a:rPr>
              <a:t>lise de Conte</a:t>
            </a:r>
            <a:r>
              <a:rPr lang="pt-BR" sz="3500" b="1" dirty="0" smtClean="0"/>
              <a:t>ú</a:t>
            </a:r>
            <a:r>
              <a:rPr lang="pt-BR" sz="3500" b="1" dirty="0" smtClean="0">
                <a:latin typeface="Times New Roman" pitchFamily="18" charset="0"/>
              </a:rPr>
              <a:t>do</a:t>
            </a:r>
            <a:r>
              <a:rPr lang="pt-BR" sz="3600" b="1" dirty="0" smtClean="0">
                <a:latin typeface="Times New Roman" pitchFamily="18" charset="0"/>
              </a:rPr>
              <a:t>: </a:t>
            </a:r>
            <a:r>
              <a:rPr lang="pt-BR" dirty="0" smtClean="0">
                <a:latin typeface="Times New Roman" pitchFamily="18" charset="0"/>
              </a:rPr>
              <a:t>examina a freq</a:t>
            </a:r>
            <a:r>
              <a:rPr lang="pt-BR" dirty="0" smtClean="0"/>
              <a:t>ü</a:t>
            </a:r>
            <a:r>
              <a:rPr lang="pt-BR" dirty="0" smtClean="0">
                <a:latin typeface="Times New Roman" pitchFamily="18" charset="0"/>
              </a:rPr>
              <a:t>ência de palavras e temas, identificando conte</a:t>
            </a:r>
            <a:r>
              <a:rPr lang="pt-BR" dirty="0" smtClean="0"/>
              <a:t>ú</a:t>
            </a:r>
            <a:r>
              <a:rPr lang="pt-BR" dirty="0" smtClean="0">
                <a:latin typeface="Times New Roman" pitchFamily="18" charset="0"/>
              </a:rPr>
              <a:t>do e caracter</a:t>
            </a:r>
            <a:r>
              <a:rPr lang="pt-BR" dirty="0" smtClean="0"/>
              <a:t>í</a:t>
            </a:r>
            <a:r>
              <a:rPr lang="pt-BR" dirty="0" smtClean="0">
                <a:latin typeface="Times New Roman" pitchFamily="18" charset="0"/>
              </a:rPr>
              <a:t>sticas das informa</a:t>
            </a:r>
            <a:r>
              <a:rPr lang="pt-BR" dirty="0" smtClean="0"/>
              <a:t>ç</a:t>
            </a:r>
            <a:r>
              <a:rPr lang="pt-BR" dirty="0" smtClean="0">
                <a:latin typeface="Times New Roman" pitchFamily="18" charset="0"/>
              </a:rPr>
              <a:t>ões do texto.</a:t>
            </a:r>
          </a:p>
          <a:p>
            <a:pPr marL="271463" indent="-271463"/>
            <a:r>
              <a:rPr lang="pt-BR" sz="3500" b="1" dirty="0" smtClean="0">
                <a:latin typeface="Times New Roman" pitchFamily="18" charset="0"/>
              </a:rPr>
              <a:t>Constru</a:t>
            </a:r>
            <a:r>
              <a:rPr lang="pt-BR" sz="3500" b="1" dirty="0" smtClean="0"/>
              <a:t>ç</a:t>
            </a:r>
            <a:r>
              <a:rPr lang="pt-BR" sz="3500" b="1" dirty="0" smtClean="0">
                <a:latin typeface="Times New Roman" pitchFamily="18" charset="0"/>
              </a:rPr>
              <a:t>ão de Teoria:</a:t>
            </a:r>
            <a:r>
              <a:rPr lang="pt-BR" sz="3600" b="1" dirty="0" smtClean="0">
                <a:latin typeface="Times New Roman" pitchFamily="18" charset="0"/>
              </a:rPr>
              <a:t> </a:t>
            </a:r>
            <a:r>
              <a:rPr lang="pt-BR" dirty="0" smtClean="0">
                <a:latin typeface="Times New Roman" pitchFamily="18" charset="0"/>
              </a:rPr>
              <a:t>Construir teoria a partir de dados da realidade, criando uma versão te</a:t>
            </a:r>
            <a:r>
              <a:rPr lang="pt-BR" dirty="0" smtClean="0"/>
              <a:t>ó</a:t>
            </a:r>
            <a:r>
              <a:rPr lang="pt-BR" dirty="0" smtClean="0">
                <a:latin typeface="Times New Roman" pitchFamily="18" charset="0"/>
              </a:rPr>
              <a:t>rica para entendê-la e para a a</a:t>
            </a:r>
            <a:r>
              <a:rPr lang="pt-BR" dirty="0" smtClean="0"/>
              <a:t>ç</a:t>
            </a:r>
            <a:r>
              <a:rPr lang="pt-BR" dirty="0" smtClean="0">
                <a:latin typeface="Times New Roman" pitchFamily="18" charset="0"/>
              </a:rPr>
              <a:t>ão </a:t>
            </a:r>
            <a:r>
              <a:rPr lang="pt-BR" dirty="0" smtClean="0"/>
              <a:t>–</a:t>
            </a:r>
            <a:r>
              <a:rPr lang="pt-BR" dirty="0" smtClean="0">
                <a:latin typeface="Times New Roman" pitchFamily="18" charset="0"/>
              </a:rPr>
              <a:t> Formula categorias de conceitos do fenômeno.</a:t>
            </a:r>
            <a:endParaRPr lang="pt-BR" sz="36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485900"/>
            <a:ext cx="7705725" cy="3167063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marL="271463" indent="-271463">
              <a:lnSpc>
                <a:spcPct val="90000"/>
              </a:lnSpc>
              <a:buFont typeface="Arial" charset="0"/>
              <a:buNone/>
            </a:pPr>
            <a:r>
              <a:rPr lang="pt-BR" sz="3600" b="1" dirty="0" smtClean="0">
                <a:solidFill>
                  <a:srgbClr val="0000CC"/>
                </a:solidFill>
                <a:latin typeface="Times New Roman" pitchFamily="18" charset="0"/>
              </a:rPr>
              <a:t>5) </a:t>
            </a:r>
            <a:r>
              <a:rPr lang="pt-BR" sz="3600" b="1" dirty="0" smtClean="0">
                <a:latin typeface="Times New Roman" pitchFamily="18" charset="0"/>
              </a:rPr>
              <a:t>PERSPECTIVA DO ESTUDO</a:t>
            </a:r>
            <a:endParaRPr lang="pt-BR" sz="1800" b="1" dirty="0" smtClean="0">
              <a:latin typeface="Times New Roman" pitchFamily="18" charset="0"/>
            </a:endParaRPr>
          </a:p>
          <a:p>
            <a:pPr marL="271463" indent="-271463">
              <a:lnSpc>
                <a:spcPct val="90000"/>
              </a:lnSpc>
            </a:pPr>
            <a:r>
              <a:rPr lang="pt-BR" sz="3500" b="1" dirty="0" smtClean="0">
                <a:latin typeface="Times New Roman" pitchFamily="18" charset="0"/>
              </a:rPr>
              <a:t>Estudos Transversais</a:t>
            </a:r>
            <a:r>
              <a:rPr lang="pt-BR" sz="3600" b="1" dirty="0" smtClean="0">
                <a:latin typeface="Times New Roman" pitchFamily="18" charset="0"/>
              </a:rPr>
              <a:t>: </a:t>
            </a:r>
            <a:r>
              <a:rPr lang="pt-BR" dirty="0" smtClean="0">
                <a:latin typeface="Times New Roman" pitchFamily="18" charset="0"/>
              </a:rPr>
              <a:t>fornecem panorama de determinado momento</a:t>
            </a:r>
          </a:p>
          <a:p>
            <a:pPr marL="271463" indent="-271463">
              <a:lnSpc>
                <a:spcPct val="90000"/>
              </a:lnSpc>
            </a:pPr>
            <a:r>
              <a:rPr lang="pt-BR" sz="3500" b="1" dirty="0" smtClean="0">
                <a:latin typeface="Times New Roman" pitchFamily="18" charset="0"/>
              </a:rPr>
              <a:t>Estudos Longitudinais</a:t>
            </a:r>
            <a:r>
              <a:rPr lang="pt-BR" sz="3600" b="1" dirty="0" smtClean="0">
                <a:latin typeface="Times New Roman" pitchFamily="18" charset="0"/>
              </a:rPr>
              <a:t>: </a:t>
            </a:r>
            <a:r>
              <a:rPr lang="pt-BR" dirty="0" smtClean="0">
                <a:latin typeface="Times New Roman" pitchFamily="18" charset="0"/>
              </a:rPr>
              <a:t>descrevem eventos ao longo do tempo </a:t>
            </a:r>
            <a:r>
              <a:rPr lang="pt-BR" dirty="0" smtClean="0"/>
              <a:t>–</a:t>
            </a:r>
            <a:r>
              <a:rPr lang="pt-BR" dirty="0" smtClean="0">
                <a:latin typeface="Times New Roman" pitchFamily="18" charset="0"/>
              </a:rPr>
              <a:t> o foco </a:t>
            </a:r>
            <a:r>
              <a:rPr lang="pt-BR" dirty="0" smtClean="0"/>
              <a:t>é</a:t>
            </a:r>
            <a:r>
              <a:rPr lang="pt-BR" dirty="0" smtClean="0">
                <a:latin typeface="Times New Roman" pitchFamily="18" charset="0"/>
              </a:rPr>
              <a:t> a evolu</a:t>
            </a:r>
            <a:r>
              <a:rPr lang="pt-BR" dirty="0" smtClean="0"/>
              <a:t>ç</a:t>
            </a:r>
            <a:r>
              <a:rPr lang="pt-BR" dirty="0" smtClean="0">
                <a:latin typeface="Times New Roman" pitchFamily="18" charset="0"/>
              </a:rPr>
              <a:t>ão dos dados.</a:t>
            </a:r>
          </a:p>
        </p:txBody>
      </p:sp>
      <p:pic>
        <p:nvPicPr>
          <p:cNvPr id="53253" name="Picture 5" descr="MCj033523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1816100"/>
            <a:ext cx="1511300" cy="143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785786" y="1714488"/>
            <a:ext cx="7705725" cy="3524252"/>
          </a:xfrm>
          <a:prstGeom prst="rect">
            <a:avLst/>
          </a:prstGeom>
          <a:solidFill>
            <a:srgbClr val="FFFFFF"/>
          </a:solidFill>
          <a:ln>
            <a:solidFill>
              <a:srgbClr val="0000CC"/>
            </a:solidFill>
            <a:miter lim="800000"/>
            <a:headEnd/>
            <a:tailEnd/>
          </a:ln>
        </p:spPr>
        <p:txBody>
          <a:bodyPr/>
          <a:lstStyle/>
          <a:p>
            <a:pPr marL="271463" indent="-271463" algn="ctr">
              <a:buFont typeface="Arial" charset="0"/>
              <a:buNone/>
            </a:pPr>
            <a:r>
              <a:rPr lang="pt-BR" sz="3600" b="1" dirty="0" smtClean="0">
                <a:solidFill>
                  <a:srgbClr val="0000CC"/>
                </a:solidFill>
                <a:latin typeface="Times New Roman" pitchFamily="18" charset="0"/>
              </a:rPr>
              <a:t>6) </a:t>
            </a:r>
            <a:r>
              <a:rPr lang="pt-BR" sz="3600" b="1" dirty="0" smtClean="0">
                <a:latin typeface="Times New Roman" pitchFamily="18" charset="0"/>
              </a:rPr>
              <a:t>LIMITA</a:t>
            </a:r>
            <a:r>
              <a:rPr lang="pt-BR" sz="3600" b="1" dirty="0" smtClean="0"/>
              <a:t>Ç</a:t>
            </a:r>
            <a:r>
              <a:rPr lang="pt-BR" sz="3600" b="1" dirty="0" smtClean="0">
                <a:latin typeface="Times New Roman" pitchFamily="18" charset="0"/>
              </a:rPr>
              <a:t>ÕES DO M</a:t>
            </a:r>
            <a:r>
              <a:rPr lang="pt-BR" sz="3600" b="1" dirty="0" smtClean="0"/>
              <a:t>É</a:t>
            </a:r>
            <a:r>
              <a:rPr lang="pt-BR" sz="3600" b="1" dirty="0" smtClean="0">
                <a:latin typeface="Times New Roman" pitchFamily="18" charset="0"/>
              </a:rPr>
              <a:t>TODO..</a:t>
            </a:r>
          </a:p>
          <a:p>
            <a:pPr marL="271463" indent="-271463"/>
            <a:r>
              <a:rPr lang="pt-BR" sz="3500" b="1" dirty="0" smtClean="0">
                <a:latin typeface="Times New Roman" pitchFamily="18" charset="0"/>
              </a:rPr>
              <a:t>T</a:t>
            </a:r>
            <a:r>
              <a:rPr lang="pt-BR" sz="3500" b="1" dirty="0" smtClean="0"/>
              <a:t>é</a:t>
            </a:r>
            <a:r>
              <a:rPr lang="pt-BR" sz="3500" b="1" dirty="0" smtClean="0">
                <a:latin typeface="Times New Roman" pitchFamily="18" charset="0"/>
              </a:rPr>
              <a:t>cnicas e Estat</a:t>
            </a:r>
            <a:r>
              <a:rPr lang="pt-BR" sz="3500" b="1" dirty="0" smtClean="0"/>
              <a:t>í</a:t>
            </a:r>
            <a:r>
              <a:rPr lang="pt-BR" sz="3500" b="1" dirty="0" smtClean="0">
                <a:latin typeface="Times New Roman" pitchFamily="18" charset="0"/>
              </a:rPr>
              <a:t>sticas</a:t>
            </a:r>
          </a:p>
          <a:p>
            <a:pPr marL="271463" indent="-271463"/>
            <a:r>
              <a:rPr lang="pt-BR" sz="3500" b="1" dirty="0" smtClean="0">
                <a:latin typeface="Times New Roman" pitchFamily="18" charset="0"/>
              </a:rPr>
              <a:t>De Escopo: </a:t>
            </a:r>
            <a:r>
              <a:rPr lang="pt-BR" sz="3500" dirty="0" smtClean="0">
                <a:latin typeface="Times New Roman" pitchFamily="18" charset="0"/>
              </a:rPr>
              <a:t>espa</a:t>
            </a:r>
            <a:r>
              <a:rPr lang="pt-BR" sz="3500" dirty="0" smtClean="0"/>
              <a:t>ç</a:t>
            </a:r>
            <a:r>
              <a:rPr lang="pt-BR" sz="3500" dirty="0" smtClean="0">
                <a:latin typeface="Times New Roman" pitchFamily="18" charset="0"/>
              </a:rPr>
              <a:t>o f</a:t>
            </a:r>
            <a:r>
              <a:rPr lang="pt-BR" sz="3500" dirty="0" smtClean="0"/>
              <a:t>í</a:t>
            </a:r>
            <a:r>
              <a:rPr lang="pt-BR" sz="3500" dirty="0" smtClean="0">
                <a:latin typeface="Times New Roman" pitchFamily="18" charset="0"/>
              </a:rPr>
              <a:t>sico e temporal; perspectiva te</a:t>
            </a:r>
            <a:r>
              <a:rPr lang="pt-BR" sz="3500" dirty="0" smtClean="0"/>
              <a:t>ó</a:t>
            </a:r>
            <a:r>
              <a:rPr lang="pt-BR" sz="3500" dirty="0" smtClean="0">
                <a:latin typeface="Times New Roman" pitchFamily="18" charset="0"/>
              </a:rPr>
              <a:t>rica e pr</a:t>
            </a:r>
            <a:r>
              <a:rPr lang="pt-BR" sz="3500" dirty="0" smtClean="0"/>
              <a:t>á</a:t>
            </a:r>
            <a:r>
              <a:rPr lang="pt-BR" sz="3500" dirty="0" smtClean="0">
                <a:latin typeface="Times New Roman" pitchFamily="18" charset="0"/>
              </a:rPr>
              <a:t>tica.</a:t>
            </a:r>
            <a:endParaRPr lang="pt-BR" dirty="0" smtClean="0">
              <a:latin typeface="Times New Roman" pitchFamily="18" charset="0"/>
            </a:endParaRPr>
          </a:p>
        </p:txBody>
      </p:sp>
      <p:pic>
        <p:nvPicPr>
          <p:cNvPr id="54275" name="Picture 3" descr="MPj0433248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4786322"/>
            <a:ext cx="3240088" cy="1468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000124"/>
            <a:ext cx="4800618" cy="5404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428596" y="1428736"/>
            <a:ext cx="8143932" cy="1815882"/>
          </a:xfrm>
          <a:prstGeom prst="rect">
            <a:avLst/>
          </a:prstGeom>
          <a:solidFill>
            <a:srgbClr val="FEFFCD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Não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recebem numeração de seção e seus títulos ficam 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centralizados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na página em fonte caixa-alta! Inicia-se a contagem da página a partir da Folha de Rosto, porém o </a:t>
            </a:r>
            <a:r>
              <a:rPr lang="pt-BR" sz="2800" b="1" dirty="0" smtClean="0">
                <a:latin typeface="Times New Roman" pitchFamily="18" charset="0"/>
                <a:cs typeface="Times New Roman" pitchFamily="18" charset="0"/>
              </a:rPr>
              <a:t>número da página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só aparecerá a partir da Introdução.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643314"/>
            <a:ext cx="863414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20" name="Line 3"/>
          <p:cNvSpPr>
            <a:spLocks noChangeShapeType="1"/>
          </p:cNvSpPr>
          <p:nvPr/>
        </p:nvSpPr>
        <p:spPr bwMode="auto">
          <a:xfrm>
            <a:off x="1071538" y="3286124"/>
            <a:ext cx="647700" cy="576263"/>
          </a:xfrm>
          <a:prstGeom prst="line">
            <a:avLst/>
          </a:prstGeom>
          <a:noFill/>
          <a:ln w="76200">
            <a:solidFill>
              <a:srgbClr val="EA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50825" y="2836877"/>
            <a:ext cx="8281988" cy="2592387"/>
            <a:chOff x="158" y="1162"/>
            <a:chExt cx="5217" cy="1633"/>
          </a:xfrm>
        </p:grpSpPr>
        <p:pic>
          <p:nvPicPr>
            <p:cNvPr id="1126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1" y="1570"/>
              <a:ext cx="4944" cy="1225"/>
            </a:xfrm>
            <a:prstGeom prst="rect">
              <a:avLst/>
            </a:prstGeom>
            <a:noFill/>
            <a:ln w="9525">
              <a:solidFill>
                <a:srgbClr val="003366"/>
              </a:solidFill>
              <a:miter lim="800000"/>
              <a:headEnd/>
              <a:tailEnd/>
            </a:ln>
          </p:spPr>
        </p:pic>
        <p:sp>
          <p:nvSpPr>
            <p:cNvPr id="11268" name="Line 3"/>
            <p:cNvSpPr>
              <a:spLocks noChangeShapeType="1"/>
            </p:cNvSpPr>
            <p:nvPr/>
          </p:nvSpPr>
          <p:spPr bwMode="auto">
            <a:xfrm>
              <a:off x="158" y="1162"/>
              <a:ext cx="454" cy="408"/>
            </a:xfrm>
            <a:prstGeom prst="line">
              <a:avLst/>
            </a:prstGeom>
            <a:noFill/>
            <a:ln w="76200">
              <a:solidFill>
                <a:srgbClr val="EA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5" name="CaixaDeTexto 4"/>
          <p:cNvSpPr txBox="1"/>
          <p:nvPr/>
        </p:nvSpPr>
        <p:spPr>
          <a:xfrm>
            <a:off x="357158" y="1500174"/>
            <a:ext cx="8143932" cy="1384995"/>
          </a:xfrm>
          <a:prstGeom prst="rect">
            <a:avLst/>
          </a:prstGeom>
          <a:solidFill>
            <a:srgbClr val="FEFFCD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Não recebem numeração de seção e seus títulos ficam centralizados na página em fonte caixa-alta e número da página aparece (no canto superior direito)!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63713" y="2276475"/>
            <a:ext cx="5473700" cy="1397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 typeface="Arial" charset="0"/>
              <a:buNone/>
            </a:pPr>
            <a:r>
              <a:rPr lang="pt-BR" smtClean="0"/>
              <a:t>Agradeço a atenção</a:t>
            </a:r>
          </a:p>
          <a:p>
            <a:pPr algn="ctr">
              <a:buFont typeface="Arial" charset="0"/>
              <a:buNone/>
            </a:pPr>
            <a:r>
              <a:rPr lang="pt-BR" smtClean="0"/>
              <a:t>Profa. Alessandra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tângulo 1"/>
          <p:cNvSpPr>
            <a:spLocks noChangeArrowheads="1"/>
          </p:cNvSpPr>
          <p:nvPr/>
        </p:nvSpPr>
        <p:spPr bwMode="auto">
          <a:xfrm>
            <a:off x="500063" y="1364354"/>
            <a:ext cx="7786687" cy="449353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1300" b="1" dirty="0">
                <a:latin typeface="Times New Roman" pitchFamily="18" charset="0"/>
                <a:cs typeface="Times New Roman" pitchFamily="18" charset="0"/>
              </a:rPr>
              <a:t>RESUMO</a:t>
            </a:r>
          </a:p>
          <a:p>
            <a:pPr algn="ctr"/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FARIAS, Alexandre. </a:t>
            </a:r>
            <a:r>
              <a:rPr lang="pt-BR" sz="1300" b="1" dirty="0">
                <a:latin typeface="Times New Roman" pitchFamily="18" charset="0"/>
                <a:cs typeface="Times New Roman" pitchFamily="18" charset="0"/>
              </a:rPr>
              <a:t>Proposta de integração dos processos de faturamento e geração de licença de software da empresa </a:t>
            </a:r>
            <a:r>
              <a:rPr lang="pt-BR" sz="1300" b="1" dirty="0" err="1">
                <a:latin typeface="Times New Roman" pitchFamily="18" charset="0"/>
                <a:cs typeface="Times New Roman" pitchFamily="18" charset="0"/>
              </a:rPr>
              <a:t>Engineering</a:t>
            </a:r>
            <a:r>
              <a:rPr lang="pt-BR" sz="13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Software </a:t>
            </a:r>
            <a:r>
              <a:rPr lang="pt-BR" sz="1300" b="1" dirty="0">
                <a:latin typeface="Times New Roman" pitchFamily="18" charset="0"/>
                <a:cs typeface="Times New Roman" pitchFamily="18" charset="0"/>
              </a:rPr>
              <a:t>Ltda.</a:t>
            </a:r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300" dirty="0" smtClean="0">
                <a:latin typeface="Times New Roman" pitchFamily="18" charset="0"/>
                <a:cs typeface="Times New Roman" pitchFamily="18" charset="0"/>
              </a:rPr>
              <a:t>2013. </a:t>
            </a:r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119f. </a:t>
            </a:r>
            <a:r>
              <a:rPr lang="pt-BR" sz="1300" dirty="0" smtClean="0">
                <a:latin typeface="Times New Roman" pitchFamily="18" charset="0"/>
                <a:cs typeface="Times New Roman" pitchFamily="18" charset="0"/>
              </a:rPr>
              <a:t>Trabalho de Conclusão de Curso (Bacharelado em Administração</a:t>
            </a:r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pt-BR" sz="1300" dirty="0" smtClean="0">
                <a:latin typeface="Times New Roman" pitchFamily="18" charset="0"/>
                <a:cs typeface="Times New Roman" pitchFamily="18" charset="0"/>
              </a:rPr>
              <a:t>Curso de Graduação em Administração, </a:t>
            </a:r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Universidade Federal de Santa Catarina, Florianópolis, </a:t>
            </a:r>
            <a:r>
              <a:rPr lang="pt-BR" sz="1300" dirty="0" smtClean="0">
                <a:latin typeface="Times New Roman" pitchFamily="18" charset="0"/>
                <a:cs typeface="Times New Roman" pitchFamily="18" charset="0"/>
              </a:rPr>
              <a:t>2013.</a:t>
            </a:r>
            <a:endParaRPr lang="pt-BR" sz="13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sz="900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O presente estudo de caso buscou propor a integração dos processos de faturamento e geração de licença de </a:t>
            </a:r>
            <a:r>
              <a:rPr lang="pt-BR" sz="1300" i="1" dirty="0">
                <a:latin typeface="Times New Roman" pitchFamily="18" charset="0"/>
                <a:cs typeface="Times New Roman" pitchFamily="18" charset="0"/>
              </a:rPr>
              <a:t>software</a:t>
            </a:r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 da empresa </a:t>
            </a:r>
            <a:r>
              <a:rPr lang="pt-BR" sz="1300" dirty="0" err="1">
                <a:latin typeface="Times New Roman" pitchFamily="18" charset="0"/>
                <a:cs typeface="Times New Roman" pitchFamily="18" charset="0"/>
              </a:rPr>
              <a:t>Engineering</a:t>
            </a:r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300" dirty="0" smtClean="0">
                <a:latin typeface="Times New Roman" pitchFamily="18" charset="0"/>
                <a:cs typeface="Times New Roman" pitchFamily="18" charset="0"/>
              </a:rPr>
              <a:t>Software </a:t>
            </a:r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Ltda. Para atingir o objetivo, buscou-se identificar os processos-chave da empresa, apresentar </a:t>
            </a:r>
            <a:r>
              <a:rPr lang="pt-BR" sz="1300" dirty="0" err="1">
                <a:latin typeface="Times New Roman" pitchFamily="18" charset="0"/>
                <a:cs typeface="Times New Roman" pitchFamily="18" charset="0"/>
              </a:rPr>
              <a:t>macrofluxogramas</a:t>
            </a:r>
            <a:r>
              <a:rPr lang="pt-BR" sz="1300" dirty="0">
                <a:latin typeface="Times New Roman" pitchFamily="18" charset="0"/>
                <a:cs typeface="Times New Roman" pitchFamily="18" charset="0"/>
              </a:rPr>
              <a:t> e fluxo básico dos processos de faturamento, geração de licença e do processo integrado, bem como projetar a matriz de responsabilidades e elaborar o relatório de saída para o processo integrado. Caracterizada como sendo uma pesquisa descritiva, o universo pesquisado para a realização desta pesquisa é composto pelo processo de geração de licença de software e pelo processo de faturamento. A coleta de dados foi através de observação participante, análise de documentos e entrevistas, estas do tipo informal com quatro pessoas envolvidas com os processos estudados. Desta forma, concluiu-se que a proposição se apóia no fato que toda licença gerada junto ao fornecedor do software será faturada, e todo faturamento realizado antes da geração de licença será uma obrigação futura junto à empresa cliente e ao fornecedor. Portanto, o processo integrado correlaciona a geração de licença com o faturamento através do cliente externo. O processo proposto tem como novo produto o relatório consolidado de geração de licença e faturamento que explicita a relação entre o faturamento e a geração de licença.</a:t>
            </a:r>
          </a:p>
          <a:p>
            <a:pPr algn="just" eaLnBrk="0" hangingPunct="0"/>
            <a:endParaRPr lang="pt-BR" sz="900" b="1" dirty="0"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/>
            <a:r>
              <a:rPr lang="pt-BR" sz="1300" b="1" dirty="0" err="1">
                <a:latin typeface="Times New Roman" pitchFamily="18" charset="0"/>
                <a:cs typeface="Times New Roman" pitchFamily="18" charset="0"/>
              </a:rPr>
              <a:t>Palavras-chave</a:t>
            </a:r>
            <a:r>
              <a:rPr lang="pt-BR" sz="13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1300" dirty="0" smtClean="0">
                <a:latin typeface="Times New Roman" pitchFamily="18" charset="0"/>
                <a:cs typeface="Times New Roman" pitchFamily="18" charset="0"/>
              </a:rPr>
              <a:t>Integração. Processo de faturamento. Processo de geração de licença.</a:t>
            </a:r>
            <a:endParaRPr lang="pt-BR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14313" y="5857892"/>
            <a:ext cx="8715375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OBSERVE</a:t>
            </a:r>
            <a:r>
              <a:rPr lang="pt-BR" sz="1600" b="1" dirty="0">
                <a:latin typeface="Times New Roman" pitchFamily="18" charset="0"/>
                <a:cs typeface="Times New Roman" pitchFamily="18" charset="0"/>
              </a:rPr>
              <a:t>: todas as fontes do resumo, incluindo o título RESUMO, devem ter o mesmo tamanho de </a:t>
            </a:r>
            <a:r>
              <a:rPr lang="pt-BR" sz="1600" b="1" dirty="0" smtClean="0">
                <a:latin typeface="Times New Roman" pitchFamily="18" charset="0"/>
                <a:cs typeface="Times New Roman" pitchFamily="18" charset="0"/>
              </a:rPr>
              <a:t>fonte adotado </a:t>
            </a:r>
            <a:r>
              <a:rPr lang="pt-BR" sz="1600" b="1" dirty="0">
                <a:latin typeface="Times New Roman" pitchFamily="18" charset="0"/>
                <a:cs typeface="Times New Roman" pitchFamily="18" charset="0"/>
              </a:rPr>
              <a:t>para o restante do texto (ex.: tamanho 12</a:t>
            </a:r>
            <a:r>
              <a:rPr lang="pt-BR" sz="1600" b="1" dirty="0" smtClean="0">
                <a:latin typeface="Times New Roman" pitchFamily="18" charset="0"/>
                <a:cs typeface="Times New Roman" pitchFamily="18" charset="0"/>
              </a:rPr>
              <a:t>), mas o </a:t>
            </a:r>
            <a:r>
              <a:rPr lang="pt-BR" sz="1600" b="1" dirty="0" err="1" smtClean="0">
                <a:latin typeface="Times New Roman" pitchFamily="18" charset="0"/>
                <a:cs typeface="Times New Roman" pitchFamily="18" charset="0"/>
              </a:rPr>
              <a:t>entre-linhas</a:t>
            </a:r>
            <a:r>
              <a:rPr lang="pt-BR" sz="1600" b="1" dirty="0" smtClean="0">
                <a:latin typeface="Times New Roman" pitchFamily="18" charset="0"/>
                <a:cs typeface="Times New Roman" pitchFamily="18" charset="0"/>
              </a:rPr>
              <a:t> é Simples e não há recuo de parágrafo. Para Monografia e Dissertação, o texto deve conter de 150 a 500 palavras.</a:t>
            </a:r>
            <a:endParaRPr lang="pt-B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357938" y="1130300"/>
            <a:ext cx="2428875" cy="369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dirty="0">
                <a:cs typeface="+mn-cs"/>
              </a:rPr>
              <a:t>Exemplo de Resumo: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pt-BR" sz="2400">
              <a:latin typeface="Times New Roman" pitchFamily="18" charset="0"/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428860" y="1500174"/>
            <a:ext cx="482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400" b="1" dirty="0">
                <a:latin typeface="Arial Black" pitchFamily="34" charset="0"/>
              </a:rPr>
              <a:t>SUMÁRIO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62000" y="2506663"/>
            <a:ext cx="838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400" b="1" dirty="0">
                <a:latin typeface="Arial Black" pitchFamily="34" charset="0"/>
              </a:rPr>
              <a:t>1     INTRODUÇÃO </a:t>
            </a:r>
            <a:r>
              <a:rPr lang="pt-BR" sz="2400" b="1" dirty="0" smtClean="0">
                <a:latin typeface="Arial Black" pitchFamily="34" charset="0"/>
              </a:rPr>
              <a:t>....................................... </a:t>
            </a:r>
            <a:r>
              <a:rPr lang="pt-BR" sz="2400" b="1" dirty="0">
                <a:latin typeface="Arial Black" pitchFamily="34" charset="0"/>
              </a:rPr>
              <a:t>10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1979010" y="2819400"/>
            <a:ext cx="3577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sz="2400" b="1" dirty="0">
                <a:latin typeface="Times New Roman" pitchFamily="18" charset="0"/>
              </a:rPr>
              <a:t>&gt;</a:t>
            </a:r>
          </a:p>
          <a:p>
            <a:pPr algn="r"/>
            <a:r>
              <a:rPr lang="pt-BR" sz="2400" b="1" dirty="0">
                <a:latin typeface="Times New Roman" pitchFamily="18" charset="0"/>
              </a:rPr>
              <a:t>&gt;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685800" y="3810000"/>
            <a:ext cx="7848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 dirty="0">
                <a:latin typeface="Arial Black" pitchFamily="34" charset="0"/>
              </a:rPr>
              <a:t> 2     </a:t>
            </a:r>
            <a:r>
              <a:rPr lang="pt-BR" sz="2400" dirty="0" smtClean="0">
                <a:latin typeface="Arial Black" pitchFamily="34" charset="0"/>
              </a:rPr>
              <a:t>FUNDAMENTAÇÃO TEÓRICA .............. </a:t>
            </a:r>
            <a:r>
              <a:rPr lang="pt-BR" sz="2400" dirty="0">
                <a:latin typeface="Arial Black" pitchFamily="34" charset="0"/>
              </a:rPr>
              <a:t>12</a:t>
            </a:r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V="1">
            <a:off x="1071538" y="1928802"/>
            <a:ext cx="982665" cy="71438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71406" y="1357298"/>
            <a:ext cx="2543175" cy="466725"/>
          </a:xfrm>
          <a:prstGeom prst="rect">
            <a:avLst/>
          </a:prstGeom>
          <a:solidFill>
            <a:srgbClr val="FFFFCC"/>
          </a:solidFill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sz="2400" dirty="0">
                <a:latin typeface="Times New Roman" pitchFamily="18" charset="0"/>
              </a:rPr>
              <a:t>Indicativo de seção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609600" y="41148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endParaRPr lang="pt-BR" sz="2400">
              <a:latin typeface="Times New Roman" pitchFamily="18" charset="0"/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827088" y="5661025"/>
            <a:ext cx="75311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400" b="1" dirty="0">
                <a:latin typeface="Arial Black" pitchFamily="34" charset="0"/>
              </a:rPr>
              <a:t>3    </a:t>
            </a:r>
            <a:r>
              <a:rPr lang="pt-BR" sz="2400" b="1" dirty="0" smtClean="0">
                <a:latin typeface="Arial Black" pitchFamily="34" charset="0"/>
              </a:rPr>
              <a:t>METODOLOGIA .................................. </a:t>
            </a:r>
            <a:r>
              <a:rPr lang="pt-BR" sz="2400" b="1" dirty="0">
                <a:latin typeface="Arial Black" pitchFamily="34" charset="0"/>
              </a:rPr>
              <a:t>15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989138" y="4114800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endParaRPr lang="pt-BR" sz="2400">
              <a:latin typeface="Times New Roman" pitchFamily="18" charset="0"/>
            </a:endParaRPr>
          </a:p>
          <a:p>
            <a:pPr algn="r"/>
            <a:endParaRPr lang="pt-BR" sz="2400">
              <a:latin typeface="Times New Roman" pitchFamily="18" charset="0"/>
            </a:endParaRP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1571604" y="4357694"/>
            <a:ext cx="67866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2000" dirty="0"/>
              <a:t>2.1 </a:t>
            </a:r>
            <a:r>
              <a:rPr lang="pt-BR" sz="2000" b="1" dirty="0"/>
              <a:t> </a:t>
            </a:r>
            <a:r>
              <a:rPr lang="pt-BR" sz="2000" dirty="0" smtClean="0"/>
              <a:t>EMPRESA  FAMILIAR..............................................14</a:t>
            </a:r>
            <a:endParaRPr lang="pt-BR" sz="2000" dirty="0"/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1981200" y="4614863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pt-BR" sz="2400">
                <a:solidFill>
                  <a:schemeClr val="bg2"/>
                </a:solidFill>
                <a:latin typeface="Comic Sans MS" pitchFamily="66" charset="0"/>
              </a:rPr>
              <a:t>    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1802798" y="4767263"/>
            <a:ext cx="35779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pt-BR" sz="2400" b="1" dirty="0">
                <a:latin typeface="Times New Roman" pitchFamily="18" charset="0"/>
              </a:rPr>
              <a:t>&gt;</a:t>
            </a:r>
          </a:p>
          <a:p>
            <a:pPr algn="r"/>
            <a:r>
              <a:rPr lang="pt-BR" sz="2400" b="1" dirty="0">
                <a:latin typeface="Times New Roman" pitchFamily="18" charset="0"/>
              </a:rPr>
              <a:t>&gt;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5720" y="1000108"/>
            <a:ext cx="8572560" cy="892552"/>
          </a:xfrm>
          <a:prstGeom prst="rect">
            <a:avLst/>
          </a:prstGeom>
          <a:solidFill>
            <a:srgbClr val="FEFFCD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u="sng" dirty="0" smtClean="0">
                <a:latin typeface="Times New Roman" pitchFamily="18" charset="0"/>
                <a:cs typeface="Times New Roman" pitchFamily="18" charset="0"/>
              </a:rPr>
              <a:t>ELEMENTOS TEXTUAIS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2000" b="1" dirty="0" smtClean="0">
                <a:latin typeface="Times New Roman" pitchFamily="18" charset="0"/>
                <a:cs typeface="Times New Roman" pitchFamily="18" charset="0"/>
              </a:rPr>
              <a:t>recebem numeração de seção, Títulos ficam à esquerda e Número da página aparece (canto superior direito)</a:t>
            </a:r>
            <a:r>
              <a:rPr lang="pt-BR" sz="24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pt-BR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714348" y="2030450"/>
            <a:ext cx="7786742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1 INTRODUÇÃO</a:t>
            </a:r>
          </a:p>
          <a:p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(Escrever texto com a contextualização do tema-problema, finalizando-o com a Pergunta de Pesquisa)</a:t>
            </a:r>
          </a:p>
          <a:p>
            <a:endParaRPr lang="pt-BR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1.1 OBJETIVOS DA PESQUISA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1.1.1 Objetivo geral</a:t>
            </a: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1.1.2 Objetivos específicos</a:t>
            </a:r>
          </a:p>
          <a:p>
            <a:endParaRPr lang="pt-BR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1.2 JUSTIFICATIVA DA PESQUISA</a:t>
            </a:r>
          </a:p>
          <a:p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(Falar sobre a Importância, Oportunidade e Viabilidade em fazê-la)</a:t>
            </a:r>
          </a:p>
          <a:p>
            <a:endParaRPr lang="pt-BR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1.3 ORGANIZAÇÃO DO ESTUDO</a:t>
            </a:r>
          </a:p>
          <a:p>
            <a:endParaRPr lang="pt-BR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2 REVISÃO DA LITERATURA</a:t>
            </a:r>
          </a:p>
          <a:p>
            <a:r>
              <a:rPr lang="pt-BR" sz="1400" dirty="0" smtClean="0">
                <a:latin typeface="Times New Roman" pitchFamily="18" charset="0"/>
                <a:cs typeface="Times New Roman" pitchFamily="18" charset="0"/>
              </a:rPr>
              <a:t>(Trazer os fundamentos teóricos que devem fundamentar o desenvolvimento da pesquisa)</a:t>
            </a:r>
          </a:p>
          <a:p>
            <a:endParaRPr lang="pt-BR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3 METODOLOGIA</a:t>
            </a:r>
          </a:p>
          <a:p>
            <a:endParaRPr lang="pt-BR" sz="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4 CRONOGRAMA</a:t>
            </a:r>
            <a:endParaRPr lang="pt-BR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659313"/>
          </a:xfrm>
          <a:ln>
            <a:solidFill>
              <a:schemeClr val="accent1"/>
            </a:solidFill>
          </a:ln>
        </p:spPr>
        <p:txBody>
          <a:bodyPr/>
          <a:lstStyle/>
          <a:p>
            <a:pPr algn="ctr">
              <a:buFontTx/>
              <a:buNone/>
            </a:pPr>
            <a:endParaRPr lang="pt-BR" b="1" dirty="0" smtClean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pt-BR" sz="3200" b="1" dirty="0" smtClean="0">
                <a:solidFill>
                  <a:srgbClr val="FF0000"/>
                </a:solidFill>
                <a:latin typeface="Times New Roman" pitchFamily="18" charset="0"/>
              </a:rPr>
              <a:t>1 INTRODUÇÃO</a:t>
            </a:r>
          </a:p>
          <a:p>
            <a:pPr algn="ctr">
              <a:buFontTx/>
              <a:buNone/>
            </a:pPr>
            <a:endParaRPr lang="pt-BR" sz="1800" b="1" dirty="0" smtClean="0">
              <a:latin typeface="Times New Roman" pitchFamily="18" charset="0"/>
            </a:endParaRPr>
          </a:p>
          <a:p>
            <a:pPr algn="ctr">
              <a:buFontTx/>
              <a:buNone/>
            </a:pPr>
            <a:r>
              <a:rPr lang="pt-BR" sz="2800" b="1" dirty="0" smtClean="0">
                <a:latin typeface="Times New Roman" pitchFamily="18" charset="0"/>
              </a:rPr>
              <a:t>AQUI, FAZ-SE A CONTEXTUALIZAÇÃO DO TEMA-PROBLEMA, FINALIZANDO O TEXTO COM A PERGUNTA DE PESQUISA.</a:t>
            </a:r>
            <a:endParaRPr lang="pt-BR" sz="1400" b="1" dirty="0" smtClean="0">
              <a:latin typeface="Times New Roman" pitchFamily="18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1650" y="4572000"/>
            <a:ext cx="8070850" cy="1446213"/>
          </a:xfrm>
          <a:prstGeom prst="rect">
            <a:avLst/>
          </a:prstGeom>
          <a:noFill/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pt-BR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Exemplo: </a:t>
            </a:r>
          </a:p>
          <a:p>
            <a:pPr>
              <a:spcBef>
                <a:spcPct val="50000"/>
              </a:spcBef>
            </a:pPr>
            <a:r>
              <a:rPr lang="pt-BR" sz="2800" b="1" dirty="0">
                <a:latin typeface="Times New Roman" pitchFamily="18" charset="0"/>
                <a:ea typeface="ＭＳ Ｐゴシック" charset="0"/>
              </a:rPr>
              <a:t>Como se apresenta o uso dos sistemas de segurança relacionados ao acesso à intranet no </a:t>
            </a:r>
            <a:r>
              <a:rPr lang="pt-BR" sz="2800" b="1" dirty="0" smtClean="0">
                <a:latin typeface="Times New Roman" pitchFamily="18" charset="0"/>
                <a:ea typeface="ＭＳ Ｐゴシック" charset="0"/>
              </a:rPr>
              <a:t>Órgão X?</a:t>
            </a:r>
            <a:endParaRPr lang="pt-BR" sz="2800" b="1" dirty="0">
              <a:latin typeface="Times New Roman" pitchFamily="18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 txBox="1">
            <a:spLocks noChangeArrowheads="1"/>
          </p:cNvSpPr>
          <p:nvPr/>
        </p:nvSpPr>
        <p:spPr bwMode="auto">
          <a:xfrm>
            <a:off x="519113" y="1285860"/>
            <a:ext cx="8229600" cy="33115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65125" indent="-255588" algn="ctr">
              <a:spcBef>
                <a:spcPts val="400"/>
              </a:spcBef>
              <a:spcAft>
                <a:spcPct val="20000"/>
              </a:spcAft>
              <a:buClr>
                <a:schemeClr val="accent1"/>
              </a:buClr>
              <a:buSzPct val="68000"/>
              <a:buFont typeface="Arial" charset="0"/>
              <a:buNone/>
            </a:pPr>
            <a:r>
              <a:rPr lang="pt-BR" sz="2700" b="1" u="sng" dirty="0">
                <a:latin typeface="Times New Roman" pitchFamily="18" charset="0"/>
              </a:rPr>
              <a:t>PERGUNTAS EM PESQUISA CIENT</a:t>
            </a:r>
            <a:r>
              <a:rPr lang="pt-BR" sz="2700" b="1" u="sng" dirty="0">
                <a:latin typeface="Lucida Sans Unicode" pitchFamily="34" charset="0"/>
              </a:rPr>
              <a:t>Í</a:t>
            </a:r>
            <a:r>
              <a:rPr lang="pt-BR" sz="2700" b="1" u="sng" dirty="0">
                <a:latin typeface="Times New Roman" pitchFamily="18" charset="0"/>
              </a:rPr>
              <a:t>FICA</a:t>
            </a:r>
          </a:p>
          <a:p>
            <a:pPr marL="365125" indent="-255588">
              <a:spcBef>
                <a:spcPts val="400"/>
              </a:spcBef>
              <a:spcAft>
                <a:spcPct val="20000"/>
              </a:spcAft>
              <a:buClr>
                <a:schemeClr val="accent1"/>
              </a:buClr>
              <a:buSzPct val="68000"/>
              <a:buFont typeface="Arial" charset="0"/>
              <a:buNone/>
            </a:pPr>
            <a:r>
              <a:rPr lang="pt-BR" sz="2800" b="1" dirty="0">
                <a:latin typeface="Times New Roman" pitchFamily="18" charset="0"/>
              </a:rPr>
              <a:t>- NÃO BUSCAM JU</a:t>
            </a:r>
            <a:r>
              <a:rPr lang="pt-BR" sz="2800" b="1" dirty="0">
                <a:latin typeface="Lucida Sans Unicode" pitchFamily="34" charset="0"/>
              </a:rPr>
              <a:t>Í</a:t>
            </a:r>
            <a:r>
              <a:rPr lang="pt-BR" sz="2800" b="1" dirty="0">
                <a:latin typeface="Times New Roman" pitchFamily="18" charset="0"/>
              </a:rPr>
              <a:t>ZOS DE VALOR</a:t>
            </a:r>
            <a:endParaRPr lang="pt-BR" sz="2800" dirty="0">
              <a:latin typeface="Times New Roman" pitchFamily="18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</a:pPr>
            <a:endParaRPr lang="pt-BR" sz="900" dirty="0">
              <a:latin typeface="Times New Roman" pitchFamily="18" charset="0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Tx/>
              <a:buChar char="-"/>
            </a:pPr>
            <a:r>
              <a:rPr lang="pt-BR" sz="2800" b="1" dirty="0" smtClean="0">
                <a:latin typeface="Times New Roman" pitchFamily="18" charset="0"/>
              </a:rPr>
              <a:t>ESTABELECEM </a:t>
            </a:r>
            <a:r>
              <a:rPr lang="pt-BR" sz="2800" b="1" dirty="0">
                <a:latin typeface="Times New Roman" pitchFamily="18" charset="0"/>
              </a:rPr>
              <a:t>RELA</a:t>
            </a:r>
            <a:r>
              <a:rPr lang="pt-BR" sz="2800" b="1" dirty="0">
                <a:latin typeface="Lucida Sans Unicode" pitchFamily="34" charset="0"/>
              </a:rPr>
              <a:t>Ç</a:t>
            </a:r>
            <a:r>
              <a:rPr lang="pt-BR" sz="2800" b="1" dirty="0">
                <a:latin typeface="Times New Roman" pitchFamily="18" charset="0"/>
              </a:rPr>
              <a:t>ÃO ENTRE 2 OU MAIS VARI</a:t>
            </a:r>
            <a:r>
              <a:rPr lang="pt-BR" sz="2800" b="1" dirty="0">
                <a:latin typeface="Lucida Sans Unicode" pitchFamily="34" charset="0"/>
              </a:rPr>
              <a:t>Á</a:t>
            </a:r>
            <a:r>
              <a:rPr lang="pt-BR" sz="2800" b="1" dirty="0">
                <a:latin typeface="Times New Roman" pitchFamily="18" charset="0"/>
              </a:rPr>
              <a:t>VEIS.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042988" y="3848105"/>
            <a:ext cx="7129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 dirty="0">
                <a:latin typeface="Times New Roman" pitchFamily="18" charset="0"/>
              </a:rPr>
              <a:t>EXEMPLO </a:t>
            </a:r>
            <a:r>
              <a:rPr lang="pt-BR" b="1" u="sng" dirty="0">
                <a:latin typeface="Times New Roman" pitchFamily="18" charset="0"/>
              </a:rPr>
              <a:t>INCORRETO</a:t>
            </a:r>
            <a:r>
              <a:rPr lang="pt-BR" dirty="0">
                <a:latin typeface="Times New Roman" pitchFamily="18" charset="0"/>
              </a:rPr>
              <a:t>: </a:t>
            </a:r>
            <a:r>
              <a:rPr lang="pt-BR" b="1" dirty="0">
                <a:latin typeface="Times New Roman" pitchFamily="18" charset="0"/>
              </a:rPr>
              <a:t>Comer frutas é bom para a saúde?</a:t>
            </a:r>
            <a:r>
              <a:rPr lang="pt-BR" dirty="0">
                <a:latin typeface="Times New Roman" pitchFamily="18" charset="0"/>
              </a:rPr>
              <a:t> </a:t>
            </a:r>
          </a:p>
        </p:txBody>
      </p:sp>
      <p:sp>
        <p:nvSpPr>
          <p:cNvPr id="19460" name="Text Box 4"/>
          <p:cNvSpPr>
            <a:spLocks noGrp="1" noChangeArrowheads="1"/>
          </p:cNvSpPr>
          <p:nvPr>
            <p:ph idx="1"/>
          </p:nvPr>
        </p:nvSpPr>
        <p:spPr>
          <a:xfrm>
            <a:off x="457200" y="4857760"/>
            <a:ext cx="8229600" cy="1255728"/>
          </a:xfrm>
        </p:spPr>
        <p:txBody>
          <a:bodyPr>
            <a:spAutoFit/>
          </a:bodyPr>
          <a:lstStyle/>
          <a:p>
            <a:pPr marL="1249363" indent="-1249363" eaLnBrk="1" hangingPunct="1">
              <a:buFont typeface="Wingdings 3" pitchFamily="18" charset="2"/>
              <a:buNone/>
            </a:pPr>
            <a:r>
              <a:rPr lang="pt-BR" sz="1800" b="1" dirty="0" smtClean="0">
                <a:latin typeface="Times New Roman" pitchFamily="18" charset="0"/>
              </a:rPr>
              <a:t>Exemplo </a:t>
            </a:r>
            <a:r>
              <a:rPr lang="pt-BR" sz="1800" b="1" u="sng" dirty="0" smtClean="0">
                <a:latin typeface="Times New Roman" pitchFamily="18" charset="0"/>
              </a:rPr>
              <a:t>CORRETO</a:t>
            </a:r>
            <a:r>
              <a:rPr lang="pt-BR" sz="1800" dirty="0" smtClean="0">
                <a:latin typeface="Times New Roman" pitchFamily="18" charset="0"/>
              </a:rPr>
              <a:t>: </a:t>
            </a:r>
          </a:p>
          <a:p>
            <a:pPr marL="0" indent="0" eaLnBrk="1" hangingPunct="1">
              <a:buFont typeface="Wingdings 3" pitchFamily="18" charset="2"/>
              <a:buNone/>
            </a:pPr>
            <a:r>
              <a:rPr lang="pt-BR" sz="1800" b="1" dirty="0" smtClean="0">
                <a:latin typeface="Times New Roman" pitchFamily="18" charset="0"/>
              </a:rPr>
              <a:t>Quais são as repercussões da utilização de eventos sociais como fator de motivação nas práticas organizacionais de funcionários com mais de 15 anos de atuação no órgão X?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 txBox="1">
            <a:spLocks noChangeArrowheads="1"/>
          </p:cNvSpPr>
          <p:nvPr/>
        </p:nvSpPr>
        <p:spPr bwMode="auto">
          <a:xfrm>
            <a:off x="519113" y="1285861"/>
            <a:ext cx="8229600" cy="92869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65125" indent="-255588" algn="ctr">
              <a:spcBef>
                <a:spcPts val="400"/>
              </a:spcBef>
              <a:spcAft>
                <a:spcPct val="20000"/>
              </a:spcAft>
              <a:buClr>
                <a:schemeClr val="accent1"/>
              </a:buClr>
              <a:buSzPct val="68000"/>
              <a:buFont typeface="Arial" charset="0"/>
              <a:buNone/>
            </a:pPr>
            <a:endParaRPr lang="pt-BR" sz="1000" b="1" u="sng" dirty="0" smtClean="0">
              <a:latin typeface="Times New Roman" pitchFamily="18" charset="0"/>
            </a:endParaRPr>
          </a:p>
          <a:p>
            <a:pPr marL="365125" indent="-255588" algn="ctr">
              <a:spcBef>
                <a:spcPts val="400"/>
              </a:spcBef>
              <a:spcAft>
                <a:spcPct val="20000"/>
              </a:spcAft>
              <a:buClr>
                <a:schemeClr val="accent1"/>
              </a:buClr>
              <a:buSzPct val="68000"/>
              <a:buFont typeface="Arial" charset="0"/>
              <a:buNone/>
            </a:pPr>
            <a:r>
              <a:rPr lang="pt-BR" sz="2700" b="1" u="sng" dirty="0" smtClean="0">
                <a:latin typeface="Times New Roman" pitchFamily="18" charset="0"/>
              </a:rPr>
              <a:t>PERGUNTAS </a:t>
            </a:r>
            <a:r>
              <a:rPr lang="pt-BR" sz="2700" b="1" u="sng" dirty="0">
                <a:latin typeface="Times New Roman" pitchFamily="18" charset="0"/>
              </a:rPr>
              <a:t>EM PESQUISA CIENT</a:t>
            </a:r>
            <a:r>
              <a:rPr lang="pt-BR" sz="2700" b="1" u="sng" dirty="0">
                <a:latin typeface="Lucida Sans Unicode" pitchFamily="34" charset="0"/>
              </a:rPr>
              <a:t>Í</a:t>
            </a:r>
            <a:r>
              <a:rPr lang="pt-BR" sz="2700" b="1" u="sng" dirty="0">
                <a:latin typeface="Times New Roman" pitchFamily="18" charset="0"/>
              </a:rPr>
              <a:t>FICA</a:t>
            </a:r>
          </a:p>
          <a:p>
            <a:pPr marL="365125" indent="-255588">
              <a:spcBef>
                <a:spcPts val="400"/>
              </a:spcBef>
              <a:spcAft>
                <a:spcPct val="20000"/>
              </a:spcAft>
              <a:buClr>
                <a:schemeClr val="accent1"/>
              </a:buClr>
              <a:buSzPct val="68000"/>
              <a:buFont typeface="Arial" charset="0"/>
              <a:buNone/>
            </a:pPr>
            <a:endParaRPr lang="pt-BR" sz="2800" b="1" dirty="0">
              <a:latin typeface="Times New Roman" pitchFamily="18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</p:nvPr>
        </p:nvGraphicFramePr>
        <p:xfrm>
          <a:off x="468313" y="27813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METODO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FORMA QUESTAO DA PESQUISA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Experimento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Como? Por</a:t>
                      </a:r>
                      <a:r>
                        <a:rPr lang="pt-BR" baseline="0" dirty="0" smtClean="0"/>
                        <a:t> que</a:t>
                      </a:r>
                      <a:r>
                        <a:rPr lang="pt-BR" dirty="0" smtClean="0"/>
                        <a:t>?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Levantamento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Quem? O que? Onde? Quantos? Quanto?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Análise de arquivos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Quem? O que? Onde? Quantos? Quanto?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Pesquisa histórica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Como? Por que?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Estudo de caso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Como? Por que?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1978</Words>
  <Application>Microsoft Office PowerPoint</Application>
  <PresentationFormat>Apresentação na tela (4:3)</PresentationFormat>
  <Paragraphs>225</Paragraphs>
  <Slides>31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na INTRODUÇÃO, é preciso definir, portanto:</vt:lpstr>
      <vt:lpstr>Slide 11</vt:lpstr>
      <vt:lpstr>Verbos de Objetivo Geral e respectivos verbos para objetivos específicos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EFETIVAMENTE, O QUE EU DEVO PESQUISAR SOBRE O TEMA ESCOLHIDO? =&gt; IDENTIFICANDO CATEGORIAS DA ANÁLISE e respectivos fatores</vt:lpstr>
      <vt:lpstr>“A  RACIONALIDADE  PREDOMINANTE NO PROCESSO DECISÓRIO DO PLANEJAMENTO ESTRATÉGICO DO HU-UFSC: O CASO DO PLANO 2012”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thesta</dc:creator>
  <cp:lastModifiedBy>Maria Aparecida</cp:lastModifiedBy>
  <cp:revision>546</cp:revision>
  <dcterms:created xsi:type="dcterms:W3CDTF">2009-10-28T18:28:43Z</dcterms:created>
  <dcterms:modified xsi:type="dcterms:W3CDTF">2013-04-10T16:36:37Z</dcterms:modified>
</cp:coreProperties>
</file>